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Lst>
  <p:notesMasterIdLst>
    <p:notesMasterId r:id="rId114"/>
  </p:notesMasterIdLst>
  <p:sldIdLst>
    <p:sldId id="341" r:id="rId2"/>
    <p:sldId id="256" r:id="rId3"/>
    <p:sldId id="259" r:id="rId4"/>
    <p:sldId id="257" r:id="rId5"/>
    <p:sldId id="342" r:id="rId6"/>
    <p:sldId id="343" r:id="rId7"/>
    <p:sldId id="345" r:id="rId8"/>
    <p:sldId id="346" r:id="rId9"/>
    <p:sldId id="344" r:id="rId10"/>
    <p:sldId id="347" r:id="rId11"/>
    <p:sldId id="348" r:id="rId12"/>
    <p:sldId id="349" r:id="rId13"/>
    <p:sldId id="350" r:id="rId14"/>
    <p:sldId id="351" r:id="rId15"/>
    <p:sldId id="352" r:id="rId16"/>
    <p:sldId id="353" r:id="rId17"/>
    <p:sldId id="354" r:id="rId18"/>
    <p:sldId id="355" r:id="rId19"/>
    <p:sldId id="356" r:id="rId20"/>
    <p:sldId id="360" r:id="rId21"/>
    <p:sldId id="357" r:id="rId22"/>
    <p:sldId id="358" r:id="rId23"/>
    <p:sldId id="361" r:id="rId24"/>
    <p:sldId id="362" r:id="rId25"/>
    <p:sldId id="363" r:id="rId26"/>
    <p:sldId id="364" r:id="rId27"/>
    <p:sldId id="365" r:id="rId28"/>
    <p:sldId id="367" r:id="rId29"/>
    <p:sldId id="366" r:id="rId30"/>
    <p:sldId id="368" r:id="rId31"/>
    <p:sldId id="370" r:id="rId32"/>
    <p:sldId id="372" r:id="rId33"/>
    <p:sldId id="382" r:id="rId34"/>
    <p:sldId id="373" r:id="rId35"/>
    <p:sldId id="374" r:id="rId36"/>
    <p:sldId id="371" r:id="rId37"/>
    <p:sldId id="376" r:id="rId38"/>
    <p:sldId id="375" r:id="rId39"/>
    <p:sldId id="379" r:id="rId40"/>
    <p:sldId id="380" r:id="rId41"/>
    <p:sldId id="381" r:id="rId42"/>
    <p:sldId id="272" r:id="rId43"/>
    <p:sldId id="378" r:id="rId44"/>
    <p:sldId id="377" r:id="rId45"/>
    <p:sldId id="383" r:id="rId46"/>
    <p:sldId id="384" r:id="rId47"/>
    <p:sldId id="385" r:id="rId48"/>
    <p:sldId id="403" r:id="rId49"/>
    <p:sldId id="386" r:id="rId50"/>
    <p:sldId id="387" r:id="rId51"/>
    <p:sldId id="404" r:id="rId52"/>
    <p:sldId id="406" r:id="rId53"/>
    <p:sldId id="407" r:id="rId54"/>
    <p:sldId id="408" r:id="rId55"/>
    <p:sldId id="409" r:id="rId56"/>
    <p:sldId id="410" r:id="rId57"/>
    <p:sldId id="405" r:id="rId58"/>
    <p:sldId id="412" r:id="rId59"/>
    <p:sldId id="413" r:id="rId60"/>
    <p:sldId id="414" r:id="rId61"/>
    <p:sldId id="418" r:id="rId62"/>
    <p:sldId id="398" r:id="rId63"/>
    <p:sldId id="419" r:id="rId64"/>
    <p:sldId id="420" r:id="rId65"/>
    <p:sldId id="421" r:id="rId66"/>
    <p:sldId id="422" r:id="rId67"/>
    <p:sldId id="423" r:id="rId68"/>
    <p:sldId id="429" r:id="rId69"/>
    <p:sldId id="428" r:id="rId70"/>
    <p:sldId id="430" r:id="rId71"/>
    <p:sldId id="431" r:id="rId72"/>
    <p:sldId id="399" r:id="rId73"/>
    <p:sldId id="400" r:id="rId74"/>
    <p:sldId id="401" r:id="rId75"/>
    <p:sldId id="402" r:id="rId76"/>
    <p:sldId id="388" r:id="rId77"/>
    <p:sldId id="424" r:id="rId78"/>
    <p:sldId id="390" r:id="rId79"/>
    <p:sldId id="391" r:id="rId80"/>
    <p:sldId id="392" r:id="rId81"/>
    <p:sldId id="393" r:id="rId82"/>
    <p:sldId id="394" r:id="rId83"/>
    <p:sldId id="334" r:id="rId84"/>
    <p:sldId id="274" r:id="rId85"/>
    <p:sldId id="275" r:id="rId86"/>
    <p:sldId id="276" r:id="rId87"/>
    <p:sldId id="277" r:id="rId88"/>
    <p:sldId id="278" r:id="rId89"/>
    <p:sldId id="415" r:id="rId90"/>
    <p:sldId id="416" r:id="rId91"/>
    <p:sldId id="417" r:id="rId92"/>
    <p:sldId id="434" r:id="rId93"/>
    <p:sldId id="435" r:id="rId94"/>
    <p:sldId id="432" r:id="rId95"/>
    <p:sldId id="433" r:id="rId96"/>
    <p:sldId id="436" r:id="rId97"/>
    <p:sldId id="438" r:id="rId98"/>
    <p:sldId id="437" r:id="rId99"/>
    <p:sldId id="439" r:id="rId100"/>
    <p:sldId id="440" r:id="rId101"/>
    <p:sldId id="441" r:id="rId102"/>
    <p:sldId id="442" r:id="rId103"/>
    <p:sldId id="443" r:id="rId104"/>
    <p:sldId id="444" r:id="rId105"/>
    <p:sldId id="445" r:id="rId106"/>
    <p:sldId id="446" r:id="rId107"/>
    <p:sldId id="447" r:id="rId108"/>
    <p:sldId id="448" r:id="rId109"/>
    <p:sldId id="449" r:id="rId110"/>
    <p:sldId id="450" r:id="rId111"/>
    <p:sldId id="451" r:id="rId112"/>
    <p:sldId id="452"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3357" autoAdjust="0"/>
  </p:normalViewPr>
  <p:slideViewPr>
    <p:cSldViewPr>
      <p:cViewPr varScale="1">
        <p:scale>
          <a:sx n="79" d="100"/>
          <a:sy n="79" d="100"/>
        </p:scale>
        <p:origin x="13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A92CB-455F-4B7D-8D98-AC1C8F77EEC9}" type="datetimeFigureOut">
              <a:rPr lang="en-IN" smtClean="0"/>
              <a:t>13-02-2023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CD057-1318-48A9-92AC-B3D2894776A7}" type="slidenum">
              <a:rPr lang="en-IN" smtClean="0"/>
              <a:t>‹#›</a:t>
            </a:fld>
            <a:endParaRPr lang="en-IN"/>
          </a:p>
        </p:txBody>
      </p:sp>
    </p:spTree>
    <p:extLst>
      <p:ext uri="{BB962C8B-B14F-4D97-AF65-F5344CB8AC3E}">
        <p14:creationId xmlns:p14="http://schemas.microsoft.com/office/powerpoint/2010/main" val="268864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E6CD057-1318-48A9-92AC-B3D2894776A7}" type="slidenum">
              <a:rPr lang="en-IN" smtClean="0"/>
              <a:t>6</a:t>
            </a:fld>
            <a:endParaRPr lang="en-IN"/>
          </a:p>
        </p:txBody>
      </p:sp>
    </p:spTree>
    <p:extLst>
      <p:ext uri="{BB962C8B-B14F-4D97-AF65-F5344CB8AC3E}">
        <p14:creationId xmlns:p14="http://schemas.microsoft.com/office/powerpoint/2010/main" val="342695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E6CD057-1318-48A9-92AC-B3D2894776A7}" type="slidenum">
              <a:rPr lang="en-IN" smtClean="0"/>
              <a:t>22</a:t>
            </a:fld>
            <a:endParaRPr lang="en-IN"/>
          </a:p>
        </p:txBody>
      </p:sp>
    </p:spTree>
    <p:extLst>
      <p:ext uri="{BB962C8B-B14F-4D97-AF65-F5344CB8AC3E}">
        <p14:creationId xmlns:p14="http://schemas.microsoft.com/office/powerpoint/2010/main" val="345751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1FFF1F-7D8F-42C2-A921-8C087B72049C}"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D06D4-AC5A-4435-AC17-2982FBA87AF8}"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CC1810-773D-442F-B79D-4A4C3DDF4A35}"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E2FA8-7C1D-46FE-A49E-6AB4FB5640A8}"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DF63B3-A0D7-4C79-B90C-03B5A26908FC}"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04E438-DF89-4B6B-AEF0-81A5AABCFAA6}"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EADE72-D221-4AC3-804D-841BD57677A0}" type="datetime1">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9810D6-734B-4EF0-BACE-216C7F920EE6}" type="datetime1">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29B2-3A35-4E88-9816-4AB374DBF5F9}" type="datetime1">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184F5-B9CB-4B90-9B35-7DEC62C8ECB3}"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E168B-234B-4E28-B913-5B78038930BE}"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02D0DA2-697D-4AB0-BE50-8B21AFB0D566}" type="datetime1">
              <a:rPr lang="en-US" smtClean="0"/>
              <a:t>2/13/2023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3.png"/><Relationship Id="rId21" Type="http://schemas.openxmlformats.org/officeDocument/2006/relationships/image" Target="../media/image30.png"/><Relationship Id="rId7"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png"/><Relationship Id="rId39" Type="http://schemas.openxmlformats.org/officeDocument/2006/relationships/image" Target="../media/image87.png"/><Relationship Id="rId3" Type="http://schemas.openxmlformats.org/officeDocument/2006/relationships/image" Target="../media/image51.png"/><Relationship Id="rId21" Type="http://schemas.openxmlformats.org/officeDocument/2006/relationships/image" Target="../media/image69.png"/><Relationship Id="rId34" Type="http://schemas.openxmlformats.org/officeDocument/2006/relationships/image" Target="../media/image82.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png"/><Relationship Id="rId38" Type="http://schemas.openxmlformats.org/officeDocument/2006/relationships/image" Target="../media/image86.png"/><Relationship Id="rId2" Type="http://schemas.openxmlformats.org/officeDocument/2006/relationships/image" Target="../media/image50.png"/><Relationship Id="rId16" Type="http://schemas.openxmlformats.org/officeDocument/2006/relationships/image" Target="../media/image64.png"/><Relationship Id="rId20" Type="http://schemas.openxmlformats.org/officeDocument/2006/relationships/image" Target="../media/image68.png"/><Relationship Id="rId29"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2.png"/><Relationship Id="rId32" Type="http://schemas.openxmlformats.org/officeDocument/2006/relationships/image" Target="../media/image80.png"/><Relationship Id="rId37" Type="http://schemas.openxmlformats.org/officeDocument/2006/relationships/image" Target="../media/image85.png"/><Relationship Id="rId40" Type="http://schemas.openxmlformats.org/officeDocument/2006/relationships/image" Target="../media/image88.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png"/><Relationship Id="rId36" Type="http://schemas.openxmlformats.org/officeDocument/2006/relationships/image" Target="../media/image84.png"/><Relationship Id="rId10" Type="http://schemas.openxmlformats.org/officeDocument/2006/relationships/image" Target="../media/image58.png"/><Relationship Id="rId19" Type="http://schemas.openxmlformats.org/officeDocument/2006/relationships/image" Target="../media/image67.png"/><Relationship Id="rId31" Type="http://schemas.openxmlformats.org/officeDocument/2006/relationships/image" Target="../media/image79.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 Id="rId35" Type="http://schemas.openxmlformats.org/officeDocument/2006/relationships/image" Target="../media/image8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5" Type="http://schemas.openxmlformats.org/officeDocument/2006/relationships/image" Target="../media/image135.png"/><Relationship Id="rId4" Type="http://schemas.openxmlformats.org/officeDocument/2006/relationships/image" Target="../media/image134.png"/></Relationships>
</file>

<file path=ppt/slides/_rels/slide8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8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88.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9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IN" sz="3200" b="1" dirty="0"/>
              <a:t>Analog and digital electronics</a:t>
            </a:r>
            <a:br>
              <a:rPr lang="en-IN" sz="3200" b="1"/>
            </a:br>
            <a:r>
              <a:rPr lang="en-IN" sz="3200" b="1"/>
              <a:t>21</a:t>
            </a:r>
            <a:r>
              <a:rPr lang="en-IN" altLang="en-US" sz="3200" b="1"/>
              <a:t>CS33</a:t>
            </a:r>
            <a:br>
              <a:rPr lang="en-IN" altLang="en-US" sz="3200" b="1" dirty="0"/>
            </a:br>
            <a:endParaRPr lang="en-IN" sz="2400" b="1" dirty="0"/>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48882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Data Transfer Between Registers</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9" y="2057400"/>
            <a:ext cx="8958263" cy="379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57200" y="6019800"/>
            <a:ext cx="8229600" cy="646331"/>
          </a:xfrm>
          <a:prstGeom prst="rect">
            <a:avLst/>
          </a:prstGeom>
        </p:spPr>
        <p:txBody>
          <a:bodyPr wrap="square">
            <a:spAutoFit/>
          </a:bodyPr>
          <a:lstStyle/>
          <a:p>
            <a:pPr algn="just"/>
            <a:r>
              <a:rPr lang="en-IN" dirty="0"/>
              <a:t>Figure shows how data can be transferred from the output of one of two registers into a third register using </a:t>
            </a:r>
            <a:r>
              <a:rPr lang="en-IN" dirty="0" err="1"/>
              <a:t>tri-state</a:t>
            </a:r>
            <a:r>
              <a:rPr lang="en-IN" dirty="0"/>
              <a:t> buffers. </a:t>
            </a:r>
          </a:p>
        </p:txBody>
      </p:sp>
    </p:spTree>
    <p:extLst>
      <p:ext uri="{BB962C8B-B14F-4D97-AF65-F5344CB8AC3E}">
        <p14:creationId xmlns:p14="http://schemas.microsoft.com/office/powerpoint/2010/main" val="30180905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endParaRPr lang="en-IN" dirty="0"/>
          </a:p>
        </p:txBody>
      </p:sp>
      <p:sp>
        <p:nvSpPr>
          <p:cNvPr id="9" name="Content Placeholder 8"/>
          <p:cNvSpPr>
            <a:spLocks noGrp="1"/>
          </p:cNvSpPr>
          <p:nvPr>
            <p:ph idx="1"/>
          </p:nvPr>
        </p:nvSpPr>
        <p:spPr/>
        <p:txBody>
          <a:bodyPr>
            <a:normAutofit/>
          </a:bodyPr>
          <a:lstStyle/>
          <a:p>
            <a:pPr algn="just"/>
            <a:r>
              <a:rPr lang="en-IN" b="1" dirty="0"/>
              <a:t>State transition diagram of sequence detector: Moore model </a:t>
            </a:r>
          </a:p>
          <a:p>
            <a:pPr algn="just"/>
            <a:endParaRPr lang="en-IN"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672" y="2136775"/>
            <a:ext cx="3510657"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2072" y="4953000"/>
            <a:ext cx="8613328" cy="1754326"/>
          </a:xfrm>
          <a:prstGeom prst="rect">
            <a:avLst/>
          </a:prstGeom>
        </p:spPr>
        <p:txBody>
          <a:bodyPr wrap="square">
            <a:spAutoFit/>
          </a:bodyPr>
          <a:lstStyle/>
          <a:p>
            <a:pPr algn="just"/>
            <a:r>
              <a:rPr lang="en-IN" dirty="0"/>
              <a:t>In Moore model each state and output is defined within a circle in state transition diagram in the format s/Y where s represents a symbol or memory values identified with a state and Y represents the output of the circuit. </a:t>
            </a:r>
          </a:p>
          <a:p>
            <a:pPr algn="just"/>
            <a:r>
              <a:rPr lang="en-IN" dirty="0"/>
              <a:t>An arrow sign marks state transition following an input value 0 or 1 that is written along the path. Note that X represents the binary data input from which sequence '011' is to be detected.</a:t>
            </a:r>
          </a:p>
        </p:txBody>
      </p:sp>
    </p:spTree>
    <p:extLst>
      <p:ext uri="{BB962C8B-B14F-4D97-AF65-F5344CB8AC3E}">
        <p14:creationId xmlns:p14="http://schemas.microsoft.com/office/powerpoint/2010/main" val="42596765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endParaRPr lang="en-IN" dirty="0"/>
          </a:p>
        </p:txBody>
      </p:sp>
      <p:sp>
        <p:nvSpPr>
          <p:cNvPr id="9" name="Content Placeholder 8"/>
          <p:cNvSpPr>
            <a:spLocks noGrp="1"/>
          </p:cNvSpPr>
          <p:nvPr>
            <p:ph idx="1"/>
          </p:nvPr>
        </p:nvSpPr>
        <p:spPr/>
        <p:txBody>
          <a:bodyPr>
            <a:normAutofit fontScale="92500" lnSpcReduction="20000"/>
          </a:bodyPr>
          <a:lstStyle/>
          <a:p>
            <a:pPr algn="just"/>
            <a:r>
              <a:rPr lang="en-IN" sz="1800" b="1" dirty="0"/>
              <a:t>State transition diagram of sequence detector: Moore model </a:t>
            </a:r>
          </a:p>
          <a:p>
            <a:pPr algn="just"/>
            <a:r>
              <a:rPr lang="en-IN" sz="1800" dirty="0"/>
              <a:t>The circuit is initialized with state a. </a:t>
            </a:r>
          </a:p>
          <a:p>
            <a:pPr algn="just"/>
            <a:r>
              <a:rPr lang="en-IN" sz="1800" b="1" dirty="0"/>
              <a:t>At state a</a:t>
            </a:r>
          </a:p>
          <a:p>
            <a:pPr lvl="1" algn="just"/>
            <a:r>
              <a:rPr lang="en-IN" sz="1600" dirty="0"/>
              <a:t>If input data X = 1, the first bit of the sequence to be detected is considered detected and the circuit goes to state b. </a:t>
            </a:r>
          </a:p>
          <a:p>
            <a:pPr lvl="1" algn="just"/>
            <a:r>
              <a:rPr lang="en-IN" sz="1600" dirty="0"/>
              <a:t>If X = 0 then it remains at state a to check next bit that arrives. </a:t>
            </a:r>
          </a:p>
          <a:p>
            <a:pPr algn="just"/>
            <a:r>
              <a:rPr lang="en-IN" sz="1800" b="1" dirty="0"/>
              <a:t>At state b, </a:t>
            </a:r>
          </a:p>
          <a:p>
            <a:pPr lvl="1" algn="just"/>
            <a:r>
              <a:rPr lang="en-IN" sz="1600" dirty="0"/>
              <a:t>X = 1, then first two bit of the pattern is considered detected and it moves to state c. </a:t>
            </a:r>
          </a:p>
          <a:p>
            <a:pPr lvl="1" algn="just"/>
            <a:r>
              <a:rPr lang="en-IN" sz="1600" dirty="0"/>
              <a:t>If X = 0 (</a:t>
            </a:r>
            <a:r>
              <a:rPr lang="en-IN" sz="1600" dirty="0" err="1"/>
              <a:t>i.e</a:t>
            </a:r>
            <a:r>
              <a:rPr lang="en-IN" sz="1600" dirty="0"/>
              <a:t> input sequence is '01 ') then detection has to start afresh as we need all three bits of' 011' to match. Thus, the detector goes back to initial state a. </a:t>
            </a:r>
          </a:p>
          <a:p>
            <a:pPr algn="just"/>
            <a:r>
              <a:rPr lang="en-IN" sz="1800" b="1" dirty="0"/>
              <a:t>At state c</a:t>
            </a:r>
            <a:r>
              <a:rPr lang="en-IN" sz="1800" dirty="0"/>
              <a:t>, </a:t>
            </a:r>
          </a:p>
          <a:p>
            <a:pPr lvl="1" algn="just"/>
            <a:r>
              <a:rPr lang="en-IN" sz="1600" dirty="0"/>
              <a:t>X= 0 then input bit stream is '011' and the circuit goes to state d and signals detection of pattern at state d. </a:t>
            </a:r>
          </a:p>
          <a:p>
            <a:pPr lvl="1" algn="just"/>
            <a:r>
              <a:rPr lang="en-IN" sz="1600" dirty="0"/>
              <a:t>If X = l, the detector is in a situation where it has received '111' in order. It stays at c so that if next arriving bit, X = 0 it should signal sequence detection. </a:t>
            </a:r>
          </a:p>
          <a:p>
            <a:pPr algn="just"/>
            <a:r>
              <a:rPr lang="en-IN" sz="1800" b="1" dirty="0"/>
              <a:t>At state d</a:t>
            </a:r>
            <a:r>
              <a:rPr lang="en-IN" sz="1800" dirty="0"/>
              <a:t> </a:t>
            </a:r>
          </a:p>
          <a:p>
            <a:pPr lvl="1" algn="just"/>
            <a:r>
              <a:rPr lang="en-IN" sz="1600" dirty="0"/>
              <a:t>if X =1 the circuit continues sequence detection job, and  it goes to state b. That ensures detection of '011' second time in input '011011 . </a:t>
            </a:r>
          </a:p>
          <a:p>
            <a:pPr lvl="1" algn="just"/>
            <a:r>
              <a:rPr lang="en-IN" sz="1600" dirty="0"/>
              <a:t>If X = 0 the circuit goes to initial state a signifying not a single bit has been detected properly subsequent to previous detection.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101</a:t>
            </a:fld>
            <a:endParaRPr lang="en-US"/>
          </a:p>
        </p:txBody>
      </p:sp>
    </p:spTree>
    <p:extLst>
      <p:ext uri="{BB962C8B-B14F-4D97-AF65-F5344CB8AC3E}">
        <p14:creationId xmlns:p14="http://schemas.microsoft.com/office/powerpoint/2010/main" val="25252778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p>
        </p:txBody>
      </p:sp>
      <p:sp>
        <p:nvSpPr>
          <p:cNvPr id="4" name="Content Placeholder 3"/>
          <p:cNvSpPr>
            <a:spLocks noGrp="1"/>
          </p:cNvSpPr>
          <p:nvPr>
            <p:ph idx="1"/>
          </p:nvPr>
        </p:nvSpPr>
        <p:spPr/>
        <p:txBody>
          <a:bodyPr/>
          <a:lstStyle/>
          <a:p>
            <a:r>
              <a:rPr lang="en-IN" b="1" dirty="0"/>
              <a:t>State Synthesis Table (Transition and State Tables ) or  circuit excitation table or simply state table </a:t>
            </a:r>
          </a:p>
          <a:p>
            <a:pPr algn="just"/>
            <a:r>
              <a:rPr lang="en-IN" dirty="0"/>
              <a:t>Note that for m number of memory elements have up to 2</a:t>
            </a:r>
            <a:r>
              <a:rPr lang="en-IN" baseline="30000" dirty="0"/>
              <a:t>m</a:t>
            </a:r>
            <a:r>
              <a:rPr lang="en-IN" dirty="0"/>
              <a:t> number of different states in a circuit.</a:t>
            </a:r>
          </a:p>
          <a:p>
            <a:r>
              <a:rPr lang="en-IN" b="1" dirty="0"/>
              <a:t>State Assignment</a:t>
            </a:r>
          </a:p>
          <a:p>
            <a:pPr algn="just"/>
            <a:r>
              <a:rPr lang="en-IN" dirty="0"/>
              <a:t>Both Moore and Mealy models require minimum two flip-flops (say A and B) to define their states (4 for Moore and 3 for Mealy). </a:t>
            </a:r>
          </a:p>
          <a:p>
            <a:pPr algn="just"/>
            <a:r>
              <a:rPr lang="en-IN" dirty="0"/>
              <a:t>Let the state assignment be as follows. </a:t>
            </a:r>
          </a:p>
          <a:p>
            <a:r>
              <a:rPr lang="en-IN" dirty="0"/>
              <a:t>a: B=0, A=0		b:B=0, A=l 	c:B=l, A=0 	d:B=1, A=l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102</a:t>
            </a:fld>
            <a:endParaRPr lang="en-US"/>
          </a:p>
        </p:txBody>
      </p:sp>
    </p:spTree>
    <p:extLst>
      <p:ext uri="{BB962C8B-B14F-4D97-AF65-F5344CB8AC3E}">
        <p14:creationId xmlns:p14="http://schemas.microsoft.com/office/powerpoint/2010/main" val="19340905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p>
        </p:txBody>
      </p:sp>
      <p:sp>
        <p:nvSpPr>
          <p:cNvPr id="4" name="Content Placeholder 3"/>
          <p:cNvSpPr>
            <a:spLocks noGrp="1"/>
          </p:cNvSpPr>
          <p:nvPr>
            <p:ph idx="1"/>
          </p:nvPr>
        </p:nvSpPr>
        <p:spPr/>
        <p:txBody>
          <a:bodyPr>
            <a:normAutofit fontScale="92500"/>
          </a:bodyPr>
          <a:lstStyle/>
          <a:p>
            <a:r>
              <a:rPr lang="en-IN" b="1" dirty="0"/>
              <a:t>State Synthesis Table (Transition and State Tables ) or  circuit excitation table or simply state table </a:t>
            </a:r>
          </a:p>
          <a:p>
            <a:pPr algn="just"/>
            <a:r>
              <a:rPr lang="en-IN" b="1" dirty="0"/>
              <a:t>State Synthesis Table </a:t>
            </a:r>
          </a:p>
          <a:p>
            <a:pPr algn="just"/>
            <a:r>
              <a:rPr lang="en-IN" dirty="0"/>
              <a:t>The next design step is to decide what kind of memory elements are to be used for our design. Flip-flops commonly used for this purpose. </a:t>
            </a:r>
          </a:p>
          <a:p>
            <a:pPr algn="just"/>
            <a:r>
              <a:rPr lang="en-IN" dirty="0"/>
              <a:t>Each flip-flop has a characteristic equation and excitation table. </a:t>
            </a:r>
          </a:p>
          <a:p>
            <a:pPr algn="just"/>
            <a:r>
              <a:rPr lang="en-IN" dirty="0"/>
              <a:t>In synthesis problem we have to find out how flop inputs are to be connected and how final output is generated from flip-flop output. </a:t>
            </a:r>
          </a:p>
          <a:p>
            <a:pPr algn="just"/>
            <a:r>
              <a:rPr lang="en-IN" dirty="0"/>
              <a:t>Normally prefer JK flip-flop it has maximum number of don't care states in its excitation table and that leads to simpler design equation.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103</a:t>
            </a:fld>
            <a:endParaRPr lang="en-US"/>
          </a:p>
        </p:txBody>
      </p:sp>
    </p:spTree>
    <p:extLst>
      <p:ext uri="{BB962C8B-B14F-4D97-AF65-F5344CB8AC3E}">
        <p14:creationId xmlns:p14="http://schemas.microsoft.com/office/powerpoint/2010/main" val="407299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p>
        </p:txBody>
      </p:sp>
      <p:sp>
        <p:nvSpPr>
          <p:cNvPr id="4" name="Content Placeholder 3"/>
          <p:cNvSpPr>
            <a:spLocks noGrp="1"/>
          </p:cNvSpPr>
          <p:nvPr>
            <p:ph idx="1"/>
          </p:nvPr>
        </p:nvSpPr>
        <p:spPr/>
        <p:txBody>
          <a:bodyPr>
            <a:normAutofit/>
          </a:bodyPr>
          <a:lstStyle/>
          <a:p>
            <a:r>
              <a:rPr lang="en-IN" b="1" dirty="0"/>
              <a:t>State Synthesis Table (Transition and State Tables ) or  circuit excitation table or simply state table </a:t>
            </a:r>
          </a:p>
          <a:p>
            <a:endParaRPr lang="en-IN"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34" y="2351976"/>
            <a:ext cx="8898732" cy="359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7948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p>
        </p:txBody>
      </p:sp>
      <p:sp>
        <p:nvSpPr>
          <p:cNvPr id="4" name="Content Placeholder 3"/>
          <p:cNvSpPr>
            <a:spLocks noGrp="1"/>
          </p:cNvSpPr>
          <p:nvPr>
            <p:ph idx="1"/>
          </p:nvPr>
        </p:nvSpPr>
        <p:spPr/>
        <p:txBody>
          <a:bodyPr>
            <a:normAutofit/>
          </a:bodyPr>
          <a:lstStyle/>
          <a:p>
            <a:r>
              <a:rPr lang="en-IN" b="1" dirty="0"/>
              <a:t>Design Equations And Circuit Diagram </a:t>
            </a:r>
          </a:p>
          <a:p>
            <a:r>
              <a:rPr lang="en-IN" b="1" dirty="0"/>
              <a:t>K-Map</a:t>
            </a:r>
          </a:p>
          <a:p>
            <a:endParaRPr lang="en-IN"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16" y="2667000"/>
            <a:ext cx="859196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6985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p>
        </p:txBody>
      </p:sp>
      <p:sp>
        <p:nvSpPr>
          <p:cNvPr id="4" name="Content Placeholder 3"/>
          <p:cNvSpPr>
            <a:spLocks noGrp="1"/>
          </p:cNvSpPr>
          <p:nvPr>
            <p:ph idx="1"/>
          </p:nvPr>
        </p:nvSpPr>
        <p:spPr/>
        <p:txBody>
          <a:bodyPr>
            <a:normAutofit/>
          </a:bodyPr>
          <a:lstStyle/>
          <a:p>
            <a:r>
              <a:rPr lang="en-IN" b="1" dirty="0"/>
              <a:t>Design Equations And Circuit Diagram </a:t>
            </a:r>
          </a:p>
          <a:p>
            <a:r>
              <a:rPr lang="en-IN" b="1" dirty="0"/>
              <a:t>Circuit Diagram</a:t>
            </a:r>
          </a:p>
          <a:p>
            <a:endParaRPr lang="en-IN" b="1" dirty="0"/>
          </a:p>
          <a:p>
            <a:endParaRPr lang="en-IN"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67" y="2590800"/>
            <a:ext cx="7773467" cy="343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147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Mealy Model</a:t>
            </a:r>
          </a:p>
        </p:txBody>
      </p:sp>
      <p:sp>
        <p:nvSpPr>
          <p:cNvPr id="4" name="Content Placeholder 3"/>
          <p:cNvSpPr>
            <a:spLocks noGrp="1"/>
          </p:cNvSpPr>
          <p:nvPr>
            <p:ph idx="1"/>
          </p:nvPr>
        </p:nvSpPr>
        <p:spPr/>
        <p:txBody>
          <a:bodyPr>
            <a:normAutofit/>
          </a:bodyPr>
          <a:lstStyle/>
          <a:p>
            <a:pPr algn="just"/>
            <a:r>
              <a:rPr lang="en-IN" b="1" dirty="0"/>
              <a:t>State Definitions: Mealy Model</a:t>
            </a:r>
          </a:p>
          <a:p>
            <a:pPr algn="just"/>
            <a:r>
              <a:rPr lang="en-IN" dirty="0"/>
              <a:t>The output can be derived using state as well as input we need three different states for 3-bit sequence detector circuit following Mealy model. </a:t>
            </a:r>
          </a:p>
          <a:p>
            <a:pPr algn="just"/>
            <a:r>
              <a:rPr lang="en-IN" dirty="0"/>
              <a:t>The three states say, a, b, c represents none, 1</a:t>
            </a:r>
            <a:r>
              <a:rPr lang="en-IN" baseline="30000" dirty="0"/>
              <a:t>st</a:t>
            </a:r>
            <a:r>
              <a:rPr lang="en-IN" dirty="0"/>
              <a:t> bit and 2</a:t>
            </a:r>
            <a:r>
              <a:rPr lang="en-IN" baseline="30000" dirty="0"/>
              <a:t>nd</a:t>
            </a:r>
            <a:r>
              <a:rPr lang="en-IN" dirty="0"/>
              <a:t>  bit detection. When the circuit is at state c if the input is as per the pattern the output is generated in state c itself with proper logic combination of input.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107</a:t>
            </a:fld>
            <a:endParaRPr lang="en-US"/>
          </a:p>
        </p:txBody>
      </p:sp>
    </p:spTree>
    <p:extLst>
      <p:ext uri="{BB962C8B-B14F-4D97-AF65-F5344CB8AC3E}">
        <p14:creationId xmlns:p14="http://schemas.microsoft.com/office/powerpoint/2010/main" val="20516852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Mealy Model</a:t>
            </a:r>
          </a:p>
        </p:txBody>
      </p:sp>
      <p:sp>
        <p:nvSpPr>
          <p:cNvPr id="4" name="Content Placeholder 3"/>
          <p:cNvSpPr>
            <a:spLocks noGrp="1"/>
          </p:cNvSpPr>
          <p:nvPr>
            <p:ph idx="1"/>
          </p:nvPr>
        </p:nvSpPr>
        <p:spPr/>
        <p:txBody>
          <a:bodyPr>
            <a:normAutofit/>
          </a:bodyPr>
          <a:lstStyle/>
          <a:p>
            <a:pPr algn="just"/>
            <a:r>
              <a:rPr lang="en-IN" b="1" dirty="0"/>
              <a:t>State Transition Diagram: Mealy Model</a:t>
            </a:r>
          </a:p>
          <a:p>
            <a:pPr algn="just"/>
            <a:endParaRPr lang="en-IN"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8482" y="2057400"/>
            <a:ext cx="2967037" cy="294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 y="5334000"/>
            <a:ext cx="8305800" cy="646331"/>
          </a:xfrm>
          <a:prstGeom prst="rect">
            <a:avLst/>
          </a:prstGeom>
        </p:spPr>
        <p:txBody>
          <a:bodyPr wrap="square">
            <a:spAutoFit/>
          </a:bodyPr>
          <a:lstStyle/>
          <a:p>
            <a:pPr algn="just"/>
            <a:r>
              <a:rPr lang="en-IN" dirty="0"/>
              <a:t>The output is written by the side of input along arrow path in the format X/Y, where X and Y represent input and output respectively.</a:t>
            </a:r>
          </a:p>
        </p:txBody>
      </p:sp>
    </p:spTree>
    <p:extLst>
      <p:ext uri="{BB962C8B-B14F-4D97-AF65-F5344CB8AC3E}">
        <p14:creationId xmlns:p14="http://schemas.microsoft.com/office/powerpoint/2010/main" val="26928515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Mealy Model</a:t>
            </a:r>
          </a:p>
        </p:txBody>
      </p:sp>
      <p:sp>
        <p:nvSpPr>
          <p:cNvPr id="4" name="Content Placeholder 3"/>
          <p:cNvSpPr>
            <a:spLocks noGrp="1"/>
          </p:cNvSpPr>
          <p:nvPr>
            <p:ph idx="1"/>
          </p:nvPr>
        </p:nvSpPr>
        <p:spPr/>
        <p:txBody>
          <a:bodyPr>
            <a:normAutofit fontScale="85000" lnSpcReduction="20000"/>
          </a:bodyPr>
          <a:lstStyle/>
          <a:p>
            <a:pPr algn="just"/>
            <a:r>
              <a:rPr lang="en-IN" b="1" dirty="0"/>
              <a:t>State Transition Diagram: Mealy Model</a:t>
            </a:r>
          </a:p>
          <a:p>
            <a:pPr algn="just"/>
            <a:r>
              <a:rPr lang="en-IN" b="1" dirty="0"/>
              <a:t>At state a. </a:t>
            </a:r>
          </a:p>
          <a:p>
            <a:pPr lvl="1" algn="just"/>
            <a:r>
              <a:rPr lang="en-IN" dirty="0"/>
              <a:t>If it receives input X = 0, and Y= 0 it stays at a else goes to state b that signifies first bit is detected properly. (Y = 0 signifying no detection.) </a:t>
            </a:r>
          </a:p>
          <a:p>
            <a:pPr algn="just"/>
            <a:r>
              <a:rPr lang="en-IN" b="1" dirty="0"/>
              <a:t>At state b,</a:t>
            </a:r>
            <a:r>
              <a:rPr lang="en-IN" dirty="0"/>
              <a:t> </a:t>
            </a:r>
          </a:p>
          <a:p>
            <a:pPr lvl="1" algn="just"/>
            <a:r>
              <a:rPr lang="en-IN" dirty="0"/>
              <a:t>If X = 0, Y= 0 the circuit returns to initial state a, i.e. no bit in given order is detected </a:t>
            </a:r>
          </a:p>
          <a:p>
            <a:pPr lvl="1" algn="just"/>
            <a:r>
              <a:rPr lang="en-IN" dirty="0"/>
              <a:t>If X = 1, goes to state c, signifying two bits in order are detected. In both the cases Y = 0. </a:t>
            </a:r>
          </a:p>
          <a:p>
            <a:pPr algn="just"/>
            <a:r>
              <a:rPr lang="en-IN" b="1" dirty="0"/>
              <a:t>At state c</a:t>
            </a:r>
          </a:p>
          <a:p>
            <a:pPr lvl="1" algn="just"/>
            <a:r>
              <a:rPr lang="en-IN" dirty="0"/>
              <a:t>X= 0 then all the three bits of the pattern are received properly and sequence detection can be </a:t>
            </a:r>
            <a:r>
              <a:rPr lang="en-IN" dirty="0" err="1"/>
              <a:t>signaled</a:t>
            </a:r>
            <a:r>
              <a:rPr lang="en-IN" dirty="0"/>
              <a:t> through Y = l. Also the circuit goes to initial state a and prepares for a new set of detection. </a:t>
            </a:r>
          </a:p>
          <a:p>
            <a:pPr lvl="1" algn="just"/>
            <a:r>
              <a:rPr lang="en-IN" dirty="0"/>
              <a:t>If X = 1 then the sequence received is '111 '. </a:t>
            </a:r>
          </a:p>
          <a:p>
            <a:pPr lvl="1" algn="just"/>
            <a:r>
              <a:rPr lang="en-IN" dirty="0"/>
              <a:t>X= 0 in next clock can make the detection' 110' possible. </a:t>
            </a:r>
          </a:p>
          <a:p>
            <a:pPr lvl="1" algn="just"/>
            <a:r>
              <a:rPr lang="en-IN" dirty="0"/>
              <a:t>So, at state c if X = 1 it is considered as two bits, '11' have been detected properly and the circuit remains at state c. </a:t>
            </a:r>
          </a:p>
          <a:p>
            <a:pPr lvl="1" algn="just"/>
            <a:r>
              <a:rPr lang="en-IN" dirty="0"/>
              <a:t>The output at that time is Y = 0 since sequence is not fully detected.</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109</a:t>
            </a:fld>
            <a:endParaRPr lang="en-US"/>
          </a:p>
        </p:txBody>
      </p:sp>
    </p:spTree>
    <p:extLst>
      <p:ext uri="{BB962C8B-B14F-4D97-AF65-F5344CB8AC3E}">
        <p14:creationId xmlns:p14="http://schemas.microsoft.com/office/powerpoint/2010/main" val="271106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Data Transfer Between Registers</a:t>
            </a:r>
          </a:p>
          <a:p>
            <a:pPr algn="just"/>
            <a:r>
              <a:rPr lang="en-IN" dirty="0"/>
              <a:t>If </a:t>
            </a:r>
            <a:r>
              <a:rPr lang="en-IN" dirty="0" err="1">
                <a:solidFill>
                  <a:srgbClr val="FF0000"/>
                </a:solidFill>
              </a:rPr>
              <a:t>En</a:t>
            </a:r>
            <a:r>
              <a:rPr lang="en-IN" dirty="0">
                <a:solidFill>
                  <a:srgbClr val="FF0000"/>
                </a:solidFill>
              </a:rPr>
              <a:t> = 1 and Load = 1</a:t>
            </a:r>
            <a:r>
              <a:rPr lang="en-IN" dirty="0"/>
              <a:t>, the output of register A is enabled onto the </a:t>
            </a:r>
            <a:r>
              <a:rPr lang="en-IN" dirty="0" err="1"/>
              <a:t>tri-state</a:t>
            </a:r>
            <a:r>
              <a:rPr lang="en-IN" dirty="0"/>
              <a:t> bus and the data in register A will be stored in Q after the rising edge of the clock. </a:t>
            </a:r>
          </a:p>
          <a:p>
            <a:pPr algn="just"/>
            <a:r>
              <a:rPr lang="en-IN" dirty="0"/>
              <a:t>If </a:t>
            </a:r>
            <a:r>
              <a:rPr lang="en-IN" dirty="0" err="1">
                <a:solidFill>
                  <a:srgbClr val="FF0000"/>
                </a:solidFill>
              </a:rPr>
              <a:t>En</a:t>
            </a:r>
            <a:r>
              <a:rPr lang="en-IN" dirty="0">
                <a:solidFill>
                  <a:srgbClr val="FF0000"/>
                </a:solidFill>
              </a:rPr>
              <a:t> = 0 and Load = 1</a:t>
            </a:r>
            <a:r>
              <a:rPr lang="en-IN" dirty="0"/>
              <a:t>, the output of register B will be enabled onto the </a:t>
            </a:r>
            <a:r>
              <a:rPr lang="en-IN" dirty="0" err="1"/>
              <a:t>tri-state</a:t>
            </a:r>
            <a:r>
              <a:rPr lang="en-IN" dirty="0"/>
              <a:t> bus and stored in Q after the rising edge of the clock.</a:t>
            </a:r>
          </a:p>
          <a:p>
            <a:pPr algn="just"/>
            <a:endParaRPr lang="en-IN" b="1" dirty="0"/>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0136988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Mealy Model</a:t>
            </a:r>
          </a:p>
        </p:txBody>
      </p:sp>
      <p:sp>
        <p:nvSpPr>
          <p:cNvPr id="4" name="Content Placeholder 3"/>
          <p:cNvSpPr>
            <a:spLocks noGrp="1"/>
          </p:cNvSpPr>
          <p:nvPr>
            <p:ph idx="1"/>
          </p:nvPr>
        </p:nvSpPr>
        <p:spPr/>
        <p:txBody>
          <a:bodyPr>
            <a:normAutofit/>
          </a:bodyPr>
          <a:lstStyle/>
          <a:p>
            <a:pPr algn="just"/>
            <a:r>
              <a:rPr lang="en-IN" b="1" dirty="0"/>
              <a:t>State Synthesis Table </a:t>
            </a:r>
          </a:p>
          <a:p>
            <a:pPr algn="just"/>
            <a:r>
              <a:rPr lang="en-IN" b="1" dirty="0"/>
              <a:t>State Assignment</a:t>
            </a:r>
          </a:p>
          <a:p>
            <a:pPr algn="just"/>
            <a:r>
              <a:rPr lang="en-IN" dirty="0"/>
              <a:t>a: B = 0, A = l ,  b: B = 0, A = 0 and proceed with the design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110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2094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Mealy Model</a:t>
            </a:r>
          </a:p>
        </p:txBody>
      </p:sp>
      <p:sp>
        <p:nvSpPr>
          <p:cNvPr id="4" name="Content Placeholder 3"/>
          <p:cNvSpPr>
            <a:spLocks noGrp="1"/>
          </p:cNvSpPr>
          <p:nvPr>
            <p:ph idx="1"/>
          </p:nvPr>
        </p:nvSpPr>
        <p:spPr/>
        <p:txBody>
          <a:bodyPr>
            <a:normAutofit/>
          </a:bodyPr>
          <a:lstStyle/>
          <a:p>
            <a:pPr algn="just"/>
            <a:r>
              <a:rPr lang="en-IN" b="1" dirty="0"/>
              <a:t>Design Equations And Circuit Diagram</a:t>
            </a:r>
          </a:p>
          <a:p>
            <a:pPr algn="just"/>
            <a:r>
              <a:rPr lang="en-IN" b="1" dirty="0"/>
              <a:t>K-Map</a:t>
            </a:r>
          </a:p>
          <a:p>
            <a:pPr algn="just"/>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111</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514600"/>
            <a:ext cx="8639175" cy="336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0309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Mealy Model</a:t>
            </a:r>
          </a:p>
        </p:txBody>
      </p:sp>
      <p:sp>
        <p:nvSpPr>
          <p:cNvPr id="4" name="Content Placeholder 3"/>
          <p:cNvSpPr>
            <a:spLocks noGrp="1"/>
          </p:cNvSpPr>
          <p:nvPr>
            <p:ph idx="1"/>
          </p:nvPr>
        </p:nvSpPr>
        <p:spPr/>
        <p:txBody>
          <a:bodyPr>
            <a:normAutofit/>
          </a:bodyPr>
          <a:lstStyle/>
          <a:p>
            <a:pPr algn="just"/>
            <a:r>
              <a:rPr lang="en-IN" b="1" dirty="0"/>
              <a:t>Design Equations And Circuit Diagram</a:t>
            </a:r>
          </a:p>
          <a:p>
            <a:pPr algn="just"/>
            <a:r>
              <a:rPr lang="en-IN" b="1" dirty="0"/>
              <a:t>Circuit Diagram</a:t>
            </a:r>
          </a:p>
          <a:p>
            <a:pPr algn="just"/>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112</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 y="2658660"/>
            <a:ext cx="8586788" cy="358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99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Logic Diagram for 8-Bit Register with Tri-State Output</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65363"/>
            <a:ext cx="51720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613025"/>
            <a:ext cx="19050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4953000"/>
            <a:ext cx="8229600" cy="1200329"/>
          </a:xfrm>
          <a:prstGeom prst="rect">
            <a:avLst/>
          </a:prstGeom>
        </p:spPr>
        <p:txBody>
          <a:bodyPr wrap="square">
            <a:spAutoFit/>
          </a:bodyPr>
          <a:lstStyle/>
          <a:p>
            <a:pPr algn="just"/>
            <a:r>
              <a:rPr lang="en-IN" dirty="0"/>
              <a:t>Figure (a) shows an integrated circuit register that contains eight D flip-flops with </a:t>
            </a:r>
            <a:r>
              <a:rPr lang="en-IN" dirty="0" err="1"/>
              <a:t>tri-state</a:t>
            </a:r>
            <a:r>
              <a:rPr lang="en-IN" dirty="0"/>
              <a:t> buffers at the flip-flop outputs. These buffers are </a:t>
            </a:r>
            <a:r>
              <a:rPr lang="en-IN" u="sng" dirty="0">
                <a:solidFill>
                  <a:srgbClr val="FF0000"/>
                </a:solidFill>
              </a:rPr>
              <a:t>enabled when </a:t>
            </a:r>
            <a:r>
              <a:rPr lang="en-IN" u="sng" dirty="0" err="1">
                <a:solidFill>
                  <a:srgbClr val="FF0000"/>
                </a:solidFill>
              </a:rPr>
              <a:t>En</a:t>
            </a:r>
            <a:r>
              <a:rPr lang="en-IN" u="sng" dirty="0">
                <a:solidFill>
                  <a:srgbClr val="FF0000"/>
                </a:solidFill>
              </a:rPr>
              <a:t> = 0.</a:t>
            </a:r>
          </a:p>
          <a:p>
            <a:pPr algn="just"/>
            <a:r>
              <a:rPr lang="en-IN" dirty="0"/>
              <a:t> A symbol for this 8-bit register is shown in Figure (b). </a:t>
            </a:r>
          </a:p>
        </p:txBody>
      </p:sp>
    </p:spTree>
    <p:extLst>
      <p:ext uri="{BB962C8B-B14F-4D97-AF65-F5344CB8AC3E}">
        <p14:creationId xmlns:p14="http://schemas.microsoft.com/office/powerpoint/2010/main" val="229593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Data Transfer Using a Tri-State Bus</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028017" y="2061028"/>
            <a:ext cx="7087966" cy="312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5562600"/>
            <a:ext cx="8382000" cy="1200329"/>
          </a:xfrm>
          <a:prstGeom prst="rect">
            <a:avLst/>
          </a:prstGeom>
        </p:spPr>
        <p:txBody>
          <a:bodyPr wrap="square">
            <a:spAutoFit/>
          </a:bodyPr>
          <a:lstStyle/>
          <a:p>
            <a:pPr algn="just"/>
            <a:r>
              <a:rPr lang="en-IN" dirty="0"/>
              <a:t>Figure shows how data can be transferred </a:t>
            </a:r>
            <a:r>
              <a:rPr lang="en-IN" u="sng" dirty="0">
                <a:solidFill>
                  <a:srgbClr val="FF0000"/>
                </a:solidFill>
              </a:rPr>
              <a:t>from one of four 8-bit registers into one of two other registers.</a:t>
            </a:r>
          </a:p>
          <a:p>
            <a:pPr algn="just"/>
            <a:r>
              <a:rPr lang="en-IN" dirty="0"/>
              <a:t>8 bits of data are transferred in parallel from register A, B, C, or D to register G or H or both.</a:t>
            </a:r>
          </a:p>
        </p:txBody>
      </p:sp>
    </p:spTree>
    <p:extLst>
      <p:ext uri="{BB962C8B-B14F-4D97-AF65-F5344CB8AC3E}">
        <p14:creationId xmlns:p14="http://schemas.microsoft.com/office/powerpoint/2010/main" val="134893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IN" b="1" dirty="0"/>
              <a:t>Data Transfer Using a Tri-State Bus</a:t>
            </a:r>
          </a:p>
          <a:p>
            <a:pPr algn="just"/>
            <a:r>
              <a:rPr lang="en-IN" dirty="0"/>
              <a:t>The operation as follows: </a:t>
            </a:r>
          </a:p>
          <a:p>
            <a:pPr marL="1074738" indent="-182563" algn="just">
              <a:buFont typeface="Wingdings" panose="05000000000000000000" pitchFamily="2" charset="2"/>
              <a:buChar char="§"/>
            </a:pPr>
            <a:r>
              <a:rPr lang="en-IN" dirty="0"/>
              <a:t>If EF = 00, A is stored in G (or H). </a:t>
            </a:r>
          </a:p>
          <a:p>
            <a:pPr marL="1074738" indent="-182563" algn="just">
              <a:buFont typeface="Wingdings" panose="05000000000000000000" pitchFamily="2" charset="2"/>
              <a:buChar char="§"/>
            </a:pPr>
            <a:r>
              <a:rPr lang="en-IN" dirty="0"/>
              <a:t>If EF = 01, B is stored in G (or H). </a:t>
            </a:r>
          </a:p>
          <a:p>
            <a:pPr marL="1074738" indent="-182563" algn="just">
              <a:buFont typeface="Wingdings" panose="05000000000000000000" pitchFamily="2" charset="2"/>
              <a:buChar char="§"/>
            </a:pPr>
            <a:r>
              <a:rPr lang="en-IN" dirty="0"/>
              <a:t>If EF = 10, C is stored in G (or H). </a:t>
            </a:r>
          </a:p>
          <a:p>
            <a:pPr marL="1074738" indent="-182563" algn="just">
              <a:buFont typeface="Wingdings" panose="05000000000000000000" pitchFamily="2" charset="2"/>
              <a:buChar char="§"/>
            </a:pPr>
            <a:r>
              <a:rPr lang="en-IN" dirty="0"/>
              <a:t>If EF = 11, D is stored in G (or H).</a:t>
            </a:r>
          </a:p>
          <a:p>
            <a:pPr algn="just"/>
            <a:endParaRPr lang="en-IN" dirty="0"/>
          </a:p>
          <a:p>
            <a:pPr algn="just">
              <a:buFont typeface="Wingdings" panose="05000000000000000000" pitchFamily="2" charset="2"/>
              <a:buChar char="Ø"/>
            </a:pPr>
            <a:r>
              <a:rPr lang="en-IN" dirty="0">
                <a:solidFill>
                  <a:srgbClr val="00B0F0"/>
                </a:solidFill>
              </a:rPr>
              <a:t>If </a:t>
            </a:r>
            <a:r>
              <a:rPr lang="en-IN" b="1" u="sng" dirty="0" err="1">
                <a:solidFill>
                  <a:srgbClr val="00B0F0"/>
                </a:solidFill>
              </a:rPr>
              <a:t>LdG</a:t>
            </a:r>
            <a:r>
              <a:rPr lang="en-IN" b="1" u="sng" dirty="0">
                <a:solidFill>
                  <a:srgbClr val="00B0F0"/>
                </a:solidFill>
              </a:rPr>
              <a:t> = 1</a:t>
            </a:r>
            <a:r>
              <a:rPr lang="en-IN" dirty="0">
                <a:solidFill>
                  <a:srgbClr val="00B0F0"/>
                </a:solidFill>
              </a:rPr>
              <a:t>, these signals on the bus are loaded into register G after the rising clock edge or into register H if </a:t>
            </a:r>
            <a:r>
              <a:rPr lang="en-IN" b="1" u="sng" dirty="0" err="1">
                <a:solidFill>
                  <a:srgbClr val="00B0F0"/>
                </a:solidFill>
              </a:rPr>
              <a:t>LdH</a:t>
            </a:r>
            <a:r>
              <a:rPr lang="en-IN" b="1" u="sng" dirty="0">
                <a:solidFill>
                  <a:srgbClr val="00B0F0"/>
                </a:solidFill>
              </a:rPr>
              <a:t> = 1.</a:t>
            </a:r>
          </a:p>
          <a:p>
            <a:pPr marL="0" indent="0" algn="just">
              <a:buNone/>
            </a:pPr>
            <a:endParaRPr lang="en-IN" b="1" dirty="0">
              <a:solidFill>
                <a:srgbClr val="00B0F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12759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38" y="347472"/>
            <a:ext cx="8229600" cy="762000"/>
          </a:xfrm>
        </p:spPr>
        <p:txBody>
          <a:bodyPr>
            <a:normAutofit/>
          </a:bodyPr>
          <a:lstStyle/>
          <a:p>
            <a:r>
              <a:rPr lang="en-IN" b="1" dirty="0"/>
              <a:t>Parallel Adder with Accumulator</a:t>
            </a:r>
          </a:p>
        </p:txBody>
      </p:sp>
      <p:sp>
        <p:nvSpPr>
          <p:cNvPr id="3" name="Content Placeholder 2"/>
          <p:cNvSpPr>
            <a:spLocks noGrp="1"/>
          </p:cNvSpPr>
          <p:nvPr>
            <p:ph idx="1"/>
          </p:nvPr>
        </p:nvSpPr>
        <p:spPr>
          <a:xfrm>
            <a:off x="304800" y="1219200"/>
            <a:ext cx="8229600" cy="4876800"/>
          </a:xfrm>
        </p:spPr>
        <p:txBody>
          <a:bodyPr/>
          <a:lstStyle/>
          <a:p>
            <a:pPr algn="just"/>
            <a:r>
              <a:rPr lang="en-IN" dirty="0"/>
              <a:t>In computer circuits, it is frequently desirable to store </a:t>
            </a:r>
            <a:r>
              <a:rPr lang="en-IN" dirty="0">
                <a:solidFill>
                  <a:srgbClr val="0070C0"/>
                </a:solidFill>
              </a:rPr>
              <a:t>one number</a:t>
            </a:r>
            <a:r>
              <a:rPr lang="en-IN" dirty="0"/>
              <a:t> in a </a:t>
            </a:r>
            <a:r>
              <a:rPr lang="en-IN" i="1" u="sng" dirty="0">
                <a:solidFill>
                  <a:srgbClr val="FF0000"/>
                </a:solidFill>
              </a:rPr>
              <a:t>register of flip-flops </a:t>
            </a:r>
            <a:r>
              <a:rPr lang="en-IN" dirty="0"/>
              <a:t>(called an accumulator) and add a </a:t>
            </a:r>
            <a:r>
              <a:rPr lang="en-IN" dirty="0">
                <a:solidFill>
                  <a:srgbClr val="0070C0"/>
                </a:solidFill>
              </a:rPr>
              <a:t>second number </a:t>
            </a:r>
            <a:r>
              <a:rPr lang="en-IN" dirty="0"/>
              <a:t>to it, leaving the result stored in the accumulator.</a:t>
            </a:r>
          </a:p>
          <a:p>
            <a:pPr marL="0" indent="0" algn="just">
              <a:buNone/>
            </a:pPr>
            <a:endParaRPr lang="en-IN" dirty="0"/>
          </a:p>
          <a:p>
            <a:pPr algn="just"/>
            <a:r>
              <a:rPr lang="en-IN" dirty="0"/>
              <a:t>To build a parallel adder with an accumulator </a:t>
            </a:r>
            <a:r>
              <a:rPr lang="en-IN" i="1" u="sng" dirty="0"/>
              <a:t>is to add a register</a:t>
            </a:r>
            <a:r>
              <a:rPr lang="en-IN" dirty="0"/>
              <a:t> to the full adder (FA).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75894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8229600" cy="457200"/>
          </a:xfrm>
        </p:spPr>
        <p:txBody>
          <a:bodyPr>
            <a:normAutofit fontScale="90000"/>
          </a:bodyPr>
          <a:lstStyle/>
          <a:p>
            <a:r>
              <a:rPr lang="en-IN" b="1" dirty="0"/>
              <a:t>Parallel Adder with Accumulator</a:t>
            </a:r>
          </a:p>
        </p:txBody>
      </p:sp>
      <p:sp>
        <p:nvSpPr>
          <p:cNvPr id="3" name="Content Placeholder 2"/>
          <p:cNvSpPr>
            <a:spLocks noGrp="1"/>
          </p:cNvSpPr>
          <p:nvPr>
            <p:ph idx="1"/>
          </p:nvPr>
        </p:nvSpPr>
        <p:spPr>
          <a:xfrm>
            <a:off x="200154" y="990600"/>
            <a:ext cx="8229600" cy="4876800"/>
          </a:xfrm>
        </p:spPr>
        <p:txBody>
          <a:bodyPr/>
          <a:lstStyle/>
          <a:p>
            <a:pPr algn="just"/>
            <a:r>
              <a:rPr lang="en-IN" b="1" dirty="0"/>
              <a:t>n-Bit Parallel Adder with Accumulator</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5737" y="1480751"/>
            <a:ext cx="8772525" cy="326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2762" y="5117625"/>
            <a:ext cx="8305800" cy="1477328"/>
          </a:xfrm>
          <a:prstGeom prst="rect">
            <a:avLst/>
          </a:prstGeom>
        </p:spPr>
        <p:txBody>
          <a:bodyPr wrap="square">
            <a:spAutoFit/>
          </a:bodyPr>
          <a:lstStyle/>
          <a:p>
            <a:r>
              <a:rPr lang="en-IN" dirty="0"/>
              <a:t>X = </a:t>
            </a:r>
            <a:r>
              <a:rPr lang="en-IN" dirty="0" err="1"/>
              <a:t>xn</a:t>
            </a:r>
            <a:r>
              <a:rPr lang="en-IN" dirty="0"/>
              <a:t> . . . x2x1 is stored in the accumulator</a:t>
            </a:r>
          </a:p>
          <a:p>
            <a:r>
              <a:rPr lang="en-IN" dirty="0"/>
              <a:t>Y= </a:t>
            </a:r>
            <a:r>
              <a:rPr lang="en-IN" dirty="0" err="1"/>
              <a:t>yn</a:t>
            </a:r>
            <a:r>
              <a:rPr lang="en-IN" dirty="0"/>
              <a:t> . . . y2 y1 is applied to the full adder inputs, </a:t>
            </a:r>
          </a:p>
          <a:p>
            <a:r>
              <a:rPr lang="en-IN" dirty="0"/>
              <a:t>The sum of X and Y appears at the adder outputs </a:t>
            </a:r>
          </a:p>
          <a:p>
            <a:pPr algn="just"/>
            <a:r>
              <a:rPr lang="en-IN" dirty="0"/>
              <a:t>Add signal (Ad) is used to load the adder outputs into the accumulator flip-flops on the rising clock edge</a:t>
            </a:r>
          </a:p>
        </p:txBody>
      </p:sp>
    </p:spTree>
    <p:extLst>
      <p:ext uri="{BB962C8B-B14F-4D97-AF65-F5344CB8AC3E}">
        <p14:creationId xmlns:p14="http://schemas.microsoft.com/office/powerpoint/2010/main" val="64488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1" y="364236"/>
            <a:ext cx="8229600" cy="609600"/>
          </a:xfrm>
        </p:spPr>
        <p:txBody>
          <a:bodyPr>
            <a:normAutofit fontScale="90000"/>
          </a:bodyPr>
          <a:lstStyle/>
          <a:p>
            <a:r>
              <a:rPr lang="en-IN" b="1" dirty="0"/>
              <a:t>Parallel Adder with Accumulator</a:t>
            </a:r>
          </a:p>
        </p:txBody>
      </p:sp>
      <p:sp>
        <p:nvSpPr>
          <p:cNvPr id="3" name="Content Placeholder 2"/>
          <p:cNvSpPr>
            <a:spLocks noGrp="1"/>
          </p:cNvSpPr>
          <p:nvPr>
            <p:ph idx="1"/>
          </p:nvPr>
        </p:nvSpPr>
        <p:spPr>
          <a:xfrm>
            <a:off x="381000" y="1219200"/>
            <a:ext cx="8229600" cy="4876800"/>
          </a:xfrm>
        </p:spPr>
        <p:txBody>
          <a:bodyPr/>
          <a:lstStyle/>
          <a:p>
            <a:pPr marL="0" indent="0" algn="just">
              <a:buNone/>
            </a:pPr>
            <a:endParaRPr lang="en-IN" dirty="0"/>
          </a:p>
          <a:p>
            <a:pPr algn="just">
              <a:buFont typeface="Wingdings" panose="05000000000000000000" pitchFamily="2" charset="2"/>
              <a:buChar char="Ø"/>
            </a:pPr>
            <a:r>
              <a:rPr lang="en-IN" dirty="0"/>
              <a:t>Before addition can take place, the accumulator must be loaded with X. </a:t>
            </a:r>
          </a:p>
          <a:p>
            <a:pPr algn="just">
              <a:buFont typeface="Wingdings" panose="05000000000000000000" pitchFamily="2" charset="2"/>
              <a:buChar char="Ø"/>
            </a:pPr>
            <a:endParaRPr lang="en-IN" dirty="0"/>
          </a:p>
          <a:p>
            <a:pPr algn="just">
              <a:buFont typeface="Wingdings" panose="05000000000000000000" pitchFamily="2" charset="2"/>
              <a:buChar char="Ø"/>
            </a:pPr>
            <a:r>
              <a:rPr lang="en-IN" dirty="0"/>
              <a:t>This can be accomplished in </a:t>
            </a:r>
            <a:r>
              <a:rPr lang="en-IN" u="sng" dirty="0"/>
              <a:t>two ways</a:t>
            </a:r>
            <a:r>
              <a:rPr lang="en-IN" dirty="0"/>
              <a:t>:</a:t>
            </a:r>
          </a:p>
          <a:p>
            <a:pPr lvl="1" algn="just">
              <a:buFont typeface="Wingdings" panose="05000000000000000000" pitchFamily="2" charset="2"/>
              <a:buChar char="q"/>
            </a:pPr>
            <a:r>
              <a:rPr lang="en-IN" dirty="0">
                <a:solidFill>
                  <a:srgbClr val="0070C0"/>
                </a:solidFill>
              </a:rPr>
              <a:t>Clear the accumulator</a:t>
            </a:r>
          </a:p>
          <a:p>
            <a:pPr lvl="1" algn="just">
              <a:buFont typeface="Wingdings" panose="05000000000000000000" pitchFamily="2" charset="2"/>
              <a:buChar char="q"/>
            </a:pPr>
            <a:r>
              <a:rPr lang="en-IN" dirty="0">
                <a:solidFill>
                  <a:srgbClr val="7030A0"/>
                </a:solidFill>
              </a:rPr>
              <a:t>Add multiplexers at the accumulator inputs</a:t>
            </a:r>
          </a:p>
          <a:p>
            <a:pPr lvl="1" algn="just">
              <a:buFont typeface="Wingdings" panose="05000000000000000000" pitchFamily="2" charset="2"/>
              <a:buChar char="Ø"/>
            </a:pPr>
            <a:endParaRPr lang="en-IN" dirty="0"/>
          </a:p>
          <a:p>
            <a:pPr marL="342900" lvl="1" indent="-342900" algn="just">
              <a:buFont typeface="Wingdings" panose="05000000000000000000" pitchFamily="2" charset="2"/>
              <a:buChar char="Ø"/>
            </a:pPr>
            <a:r>
              <a:rPr lang="en-IN" b="1" i="1" u="sng" dirty="0">
                <a:solidFill>
                  <a:srgbClr val="00B050"/>
                </a:solidFill>
              </a:rPr>
              <a:t>Clear the accumulator </a:t>
            </a:r>
            <a:r>
              <a:rPr lang="en-IN" dirty="0">
                <a:solidFill>
                  <a:srgbClr val="00B050"/>
                </a:solidFill>
              </a:rPr>
              <a:t>using the asynchronous clear inputs on the flip-flops, and then put the X data on the Y inputs to the adder and add to the accumulator in the normal way. </a:t>
            </a:r>
          </a:p>
          <a:p>
            <a:pPr marL="182880" lvl="1" algn="just"/>
            <a:endParaRPr lang="en-IN" dirty="0">
              <a:solidFill>
                <a:srgbClr val="00B050"/>
              </a:solidFill>
            </a:endParaRP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16245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 y="347472"/>
            <a:ext cx="8229600" cy="685800"/>
          </a:xfrm>
        </p:spPr>
        <p:txBody>
          <a:bodyPr>
            <a:normAutofit fontScale="90000"/>
          </a:bodyPr>
          <a:lstStyle/>
          <a:p>
            <a:r>
              <a:rPr lang="en-IN" b="1" dirty="0"/>
              <a:t>Parallel Adder with Accumulator</a:t>
            </a:r>
          </a:p>
        </p:txBody>
      </p:sp>
      <p:sp>
        <p:nvSpPr>
          <p:cNvPr id="3" name="Content Placeholder 2"/>
          <p:cNvSpPr>
            <a:spLocks noGrp="1"/>
          </p:cNvSpPr>
          <p:nvPr>
            <p:ph idx="1"/>
          </p:nvPr>
        </p:nvSpPr>
        <p:spPr>
          <a:xfrm>
            <a:off x="228600" y="1219200"/>
            <a:ext cx="8229600" cy="4876800"/>
          </a:xfrm>
        </p:spPr>
        <p:txBody>
          <a:bodyPr/>
          <a:lstStyle/>
          <a:p>
            <a:pPr algn="just"/>
            <a:r>
              <a:rPr lang="en-IN" b="1" dirty="0"/>
              <a:t>Add multiplexers at the accumulator inputs: </a:t>
            </a:r>
            <a:r>
              <a:rPr lang="en-IN" dirty="0"/>
              <a:t>So that we could select either the Y input data or the adder output to load into the accumulator.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38400" y="2893222"/>
            <a:ext cx="4086225" cy="319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62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Shift Registers</a:t>
            </a: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IN" dirty="0"/>
              <a:t>A shift register is a register in which binary </a:t>
            </a:r>
            <a:r>
              <a:rPr lang="en-IN" b="1" u="sng" dirty="0"/>
              <a:t>data can be stored</a:t>
            </a:r>
            <a:r>
              <a:rPr lang="en-IN" dirty="0"/>
              <a:t>, and this data can be </a:t>
            </a:r>
            <a:r>
              <a:rPr lang="en-IN" b="1" u="sng" dirty="0"/>
              <a:t>shifted to the left or right </a:t>
            </a:r>
            <a:r>
              <a:rPr lang="en-IN" dirty="0"/>
              <a:t>when a shift signal is applied. </a:t>
            </a:r>
          </a:p>
          <a:p>
            <a:pPr algn="just">
              <a:buFont typeface="Wingdings" panose="05000000000000000000" pitchFamily="2" charset="2"/>
              <a:buChar char="Ø"/>
            </a:pPr>
            <a:endParaRPr lang="en-IN" dirty="0"/>
          </a:p>
          <a:p>
            <a:pPr algn="just">
              <a:buFont typeface="Wingdings" panose="05000000000000000000" pitchFamily="2" charset="2"/>
              <a:buChar char="Ø"/>
            </a:pPr>
            <a:r>
              <a:rPr lang="en-IN" dirty="0"/>
              <a:t>Bits shifted out one end of the register may be lost, or if the shift register is of cyclic type, bits shifted out one end are shifted back in the other end.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58410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MODULE-5</a:t>
            </a:r>
          </a:p>
        </p:txBody>
      </p:sp>
      <p:sp>
        <p:nvSpPr>
          <p:cNvPr id="3" name="Subtitle 2"/>
          <p:cNvSpPr>
            <a:spLocks noGrp="1"/>
          </p:cNvSpPr>
          <p:nvPr>
            <p:ph type="subTitle" idx="1"/>
          </p:nvPr>
        </p:nvSpPr>
        <p:spPr/>
        <p:txBody>
          <a:bodyPr>
            <a:normAutofit/>
          </a:bodyPr>
          <a:lstStyle/>
          <a:p>
            <a:r>
              <a:rPr lang="en-IN" b="1" dirty="0"/>
              <a:t>Registers and Counters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52358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Shift Registers</a:t>
            </a:r>
            <a:endParaRPr lang="en-IN" dirty="0"/>
          </a:p>
        </p:txBody>
      </p:sp>
      <p:sp>
        <p:nvSpPr>
          <p:cNvPr id="3" name="Content Placeholder 2"/>
          <p:cNvSpPr>
            <a:spLocks noGrp="1"/>
          </p:cNvSpPr>
          <p:nvPr>
            <p:ph idx="1"/>
          </p:nvPr>
        </p:nvSpPr>
        <p:spPr/>
        <p:txBody>
          <a:bodyPr/>
          <a:lstStyle/>
          <a:p>
            <a:r>
              <a:rPr lang="en-IN" b="1" dirty="0"/>
              <a:t>TYPES OF REGISTERS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200" y="1971675"/>
            <a:ext cx="8320626"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32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867"/>
            <a:ext cx="8229600" cy="990600"/>
          </a:xfrm>
        </p:spPr>
        <p:txBody>
          <a:bodyPr>
            <a:normAutofit/>
          </a:bodyPr>
          <a:lstStyle/>
          <a:p>
            <a:r>
              <a:rPr lang="en-IN" b="1" dirty="0"/>
              <a:t>Shift Registers</a:t>
            </a:r>
          </a:p>
        </p:txBody>
      </p:sp>
      <p:sp>
        <p:nvSpPr>
          <p:cNvPr id="3" name="Content Placeholder 2"/>
          <p:cNvSpPr>
            <a:spLocks noGrp="1"/>
          </p:cNvSpPr>
          <p:nvPr>
            <p:ph idx="1"/>
          </p:nvPr>
        </p:nvSpPr>
        <p:spPr>
          <a:xfrm>
            <a:off x="123824" y="1005288"/>
            <a:ext cx="8791575" cy="5700311"/>
          </a:xfrm>
        </p:spPr>
        <p:txBody>
          <a:bodyPr/>
          <a:lstStyle/>
          <a:p>
            <a:pPr algn="just"/>
            <a:r>
              <a:rPr lang="en-IN" b="1" dirty="0"/>
              <a:t>Right-Shift  Register</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405242"/>
            <a:ext cx="75628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2704" y="3729342"/>
            <a:ext cx="8492696" cy="2723823"/>
          </a:xfrm>
          <a:prstGeom prst="rect">
            <a:avLst/>
          </a:prstGeom>
        </p:spPr>
        <p:txBody>
          <a:bodyPr wrap="square">
            <a:spAutoFit/>
          </a:bodyPr>
          <a:lstStyle/>
          <a:p>
            <a:pPr algn="just"/>
            <a:r>
              <a:rPr lang="en-IN" dirty="0"/>
              <a:t>When </a:t>
            </a:r>
            <a:r>
              <a:rPr lang="en-IN" u="sng" dirty="0">
                <a:solidFill>
                  <a:srgbClr val="FF0000"/>
                </a:solidFill>
              </a:rPr>
              <a:t>Shift =1</a:t>
            </a:r>
            <a:r>
              <a:rPr lang="en-IN" dirty="0"/>
              <a:t>, the clock is enabled and shifting occurs on the rising clock edge. </a:t>
            </a:r>
          </a:p>
          <a:p>
            <a:pPr algn="just"/>
            <a:r>
              <a:rPr lang="en-IN" dirty="0"/>
              <a:t>            </a:t>
            </a:r>
            <a:r>
              <a:rPr lang="en-IN" u="sng" dirty="0">
                <a:solidFill>
                  <a:srgbClr val="FF0000"/>
                </a:solidFill>
              </a:rPr>
              <a:t>Shift = 0</a:t>
            </a:r>
            <a:r>
              <a:rPr lang="en-IN" dirty="0"/>
              <a:t>, no shifting and No changed in flip flop. </a:t>
            </a:r>
          </a:p>
          <a:p>
            <a:pPr algn="just"/>
            <a:endParaRPr lang="en-IN" dirty="0"/>
          </a:p>
          <a:p>
            <a:pPr algn="just"/>
            <a:r>
              <a:rPr lang="en-IN" dirty="0"/>
              <a:t>The serial input (SI) is loaded into the first flip-flop (Q3) by the rising edge of the clock.</a:t>
            </a:r>
          </a:p>
          <a:p>
            <a:pPr algn="just">
              <a:lnSpc>
                <a:spcPct val="150000"/>
              </a:lnSpc>
            </a:pPr>
            <a:r>
              <a:rPr lang="en-IN" dirty="0"/>
              <a:t>At the same time, the </a:t>
            </a:r>
            <a:r>
              <a:rPr lang="en-IN" u="sng" dirty="0"/>
              <a:t>output of the first flip-flop is loaded into the second flip-flop</a:t>
            </a:r>
            <a:r>
              <a:rPr lang="en-IN" dirty="0"/>
              <a:t>, the </a:t>
            </a:r>
            <a:r>
              <a:rPr lang="en-IN" u="sng" dirty="0"/>
              <a:t>output of the second flip-flop is loaded into the third flip-flop</a:t>
            </a:r>
            <a:r>
              <a:rPr lang="en-IN" dirty="0"/>
              <a:t>, and the </a:t>
            </a:r>
            <a:r>
              <a:rPr lang="en-IN" u="sng" dirty="0"/>
              <a:t>output of the third flip-flop is loaded into the last</a:t>
            </a:r>
            <a:r>
              <a:rPr lang="en-IN" dirty="0"/>
              <a:t> flip-flop</a:t>
            </a:r>
          </a:p>
        </p:txBody>
      </p:sp>
    </p:spTree>
    <p:extLst>
      <p:ext uri="{BB962C8B-B14F-4D97-AF65-F5344CB8AC3E}">
        <p14:creationId xmlns:p14="http://schemas.microsoft.com/office/powerpoint/2010/main" val="141991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76" y="5735636"/>
            <a:ext cx="8667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288" y="4579257"/>
            <a:ext cx="857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322" y="4587420"/>
            <a:ext cx="9334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4825" y="4042229"/>
            <a:ext cx="942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IN" b="1" dirty="0"/>
              <a:t>Shift Registers</a:t>
            </a:r>
          </a:p>
        </p:txBody>
      </p:sp>
      <p:sp>
        <p:nvSpPr>
          <p:cNvPr id="3" name="Content Placeholder 2"/>
          <p:cNvSpPr>
            <a:spLocks noGrp="1"/>
          </p:cNvSpPr>
          <p:nvPr>
            <p:ph idx="1"/>
          </p:nvPr>
        </p:nvSpPr>
        <p:spPr>
          <a:xfrm>
            <a:off x="457199" y="1600200"/>
            <a:ext cx="8524419" cy="4876800"/>
          </a:xfrm>
        </p:spPr>
        <p:txBody>
          <a:bodyPr/>
          <a:lstStyle/>
          <a:p>
            <a:pPr algn="just"/>
            <a:r>
              <a:rPr lang="en-IN" b="1" dirty="0"/>
              <a:t>Right-Shift  Register</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19100"/>
            <a:ext cx="75628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2895600"/>
            <a:ext cx="5905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2150" y="3080658"/>
            <a:ext cx="42862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084739"/>
            <a:ext cx="9429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0775" y="3446689"/>
            <a:ext cx="9525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0774" y="4003676"/>
            <a:ext cx="9429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5311" y="4579712"/>
            <a:ext cx="9334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90774" y="5139417"/>
            <a:ext cx="9334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0300" y="5721804"/>
            <a:ext cx="9429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28761" y="3053896"/>
            <a:ext cx="9620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38286" y="3443514"/>
            <a:ext cx="952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38739" y="4008211"/>
            <a:ext cx="942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24225" y="4586514"/>
            <a:ext cx="9525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24225" y="5153478"/>
            <a:ext cx="9525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19235" y="5721804"/>
            <a:ext cx="942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95775" y="3068410"/>
            <a:ext cx="9620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90786" y="3443514"/>
            <a:ext cx="9525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95323" y="5150757"/>
            <a:ext cx="9334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85797" y="5726566"/>
            <a:ext cx="9525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57800" y="3063420"/>
            <a:ext cx="8191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28773" y="3453493"/>
            <a:ext cx="857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43286" y="4046765"/>
            <a:ext cx="838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28772" y="5153931"/>
            <a:ext cx="847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6248400" y="2997875"/>
            <a:ext cx="2733219" cy="2031325"/>
          </a:xfrm>
          <a:prstGeom prst="rect">
            <a:avLst/>
          </a:prstGeom>
        </p:spPr>
        <p:txBody>
          <a:bodyPr wrap="square">
            <a:spAutoFit/>
          </a:bodyPr>
          <a:lstStyle/>
          <a:p>
            <a:pPr marL="285750" indent="-285750" algn="just">
              <a:buFont typeface="Arial" panose="020B0604020202020204" pitchFamily="34" charset="0"/>
              <a:buChar char="•"/>
            </a:pPr>
            <a:r>
              <a:rPr lang="en-IN" dirty="0"/>
              <a:t>Shift register initially contains 0101.</a:t>
            </a:r>
          </a:p>
          <a:p>
            <a:pPr marL="285750" indent="-285750" algn="just">
              <a:buFont typeface="Arial" panose="020B0604020202020204" pitchFamily="34" charset="0"/>
              <a:buChar char="•"/>
            </a:pPr>
            <a:r>
              <a:rPr lang="en-IN" dirty="0"/>
              <a:t>The </a:t>
            </a:r>
            <a:r>
              <a:rPr lang="en-IN" i="1" u="sng" dirty="0"/>
              <a:t>serial input (SI) sequence is 1, 1, 0, 1. </a:t>
            </a:r>
          </a:p>
          <a:p>
            <a:pPr marL="285750" indent="-285750" algn="just">
              <a:buFont typeface="Arial" panose="020B0604020202020204" pitchFamily="34" charset="0"/>
              <a:buChar char="•"/>
            </a:pPr>
            <a:r>
              <a:rPr lang="en-IN" dirty="0"/>
              <a:t>The sequence of shift register states is 0101, 1010, 1101, 0110, 1011. </a:t>
            </a:r>
          </a:p>
        </p:txBody>
      </p:sp>
    </p:spTree>
    <p:extLst>
      <p:ext uri="{BB962C8B-B14F-4D97-AF65-F5344CB8AC3E}">
        <p14:creationId xmlns:p14="http://schemas.microsoft.com/office/powerpoint/2010/main" val="283206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ipe(left)">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left)">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wipe(left)">
                                      <p:cBhvr>
                                        <p:cTn id="22" dur="500"/>
                                        <p:tgtEl>
                                          <p:spTgt spid="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wipe(left)">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left)">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wipe(left)">
                                      <p:cBhvr>
                                        <p:cTn id="37" dur="5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wipe(left)">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33"/>
                                        </p:tgtEl>
                                        <p:attrNameLst>
                                          <p:attrName>style.visibility</p:attrName>
                                        </p:attrNameLst>
                                      </p:cBhvr>
                                      <p:to>
                                        <p:strVal val="visible"/>
                                      </p:to>
                                    </p:set>
                                    <p:animEffect transition="in" filter="wipe(left)">
                                      <p:cBhvr>
                                        <p:cTn id="47" dur="500"/>
                                        <p:tgtEl>
                                          <p:spTgt spid="10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34"/>
                                        </p:tgtEl>
                                        <p:attrNameLst>
                                          <p:attrName>style.visibility</p:attrName>
                                        </p:attrNameLst>
                                      </p:cBhvr>
                                      <p:to>
                                        <p:strVal val="visible"/>
                                      </p:to>
                                    </p:set>
                                    <p:animEffect transition="in" filter="wipe(left)">
                                      <p:cBhvr>
                                        <p:cTn id="52" dur="500"/>
                                        <p:tgtEl>
                                          <p:spTgt spid="10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35"/>
                                        </p:tgtEl>
                                        <p:attrNameLst>
                                          <p:attrName>style.visibility</p:attrName>
                                        </p:attrNameLst>
                                      </p:cBhvr>
                                      <p:to>
                                        <p:strVal val="visible"/>
                                      </p:to>
                                    </p:set>
                                    <p:animEffect transition="in" filter="wipe(left)">
                                      <p:cBhvr>
                                        <p:cTn id="57" dur="500"/>
                                        <p:tgtEl>
                                          <p:spTgt spid="10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36"/>
                                        </p:tgtEl>
                                        <p:attrNameLst>
                                          <p:attrName>style.visibility</p:attrName>
                                        </p:attrNameLst>
                                      </p:cBhvr>
                                      <p:to>
                                        <p:strVal val="visible"/>
                                      </p:to>
                                    </p:set>
                                    <p:animEffect transition="in" filter="wipe(left)">
                                      <p:cBhvr>
                                        <p:cTn id="62" dur="500"/>
                                        <p:tgtEl>
                                          <p:spTgt spid="103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037"/>
                                        </p:tgtEl>
                                        <p:attrNameLst>
                                          <p:attrName>style.visibility</p:attrName>
                                        </p:attrNameLst>
                                      </p:cBhvr>
                                      <p:to>
                                        <p:strVal val="visible"/>
                                      </p:to>
                                    </p:set>
                                    <p:animEffect transition="in" filter="wipe(left)">
                                      <p:cBhvr>
                                        <p:cTn id="67" dur="500"/>
                                        <p:tgtEl>
                                          <p:spTgt spid="10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38"/>
                                        </p:tgtEl>
                                        <p:attrNameLst>
                                          <p:attrName>style.visibility</p:attrName>
                                        </p:attrNameLst>
                                      </p:cBhvr>
                                      <p:to>
                                        <p:strVal val="visible"/>
                                      </p:to>
                                    </p:set>
                                    <p:animEffect transition="in" filter="wipe(left)">
                                      <p:cBhvr>
                                        <p:cTn id="72" dur="500"/>
                                        <p:tgtEl>
                                          <p:spTgt spid="10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039"/>
                                        </p:tgtEl>
                                        <p:attrNameLst>
                                          <p:attrName>style.visibility</p:attrName>
                                        </p:attrNameLst>
                                      </p:cBhvr>
                                      <p:to>
                                        <p:strVal val="visible"/>
                                      </p:to>
                                    </p:set>
                                    <p:animEffect transition="in" filter="wipe(left)">
                                      <p:cBhvr>
                                        <p:cTn id="77" dur="500"/>
                                        <p:tgtEl>
                                          <p:spTgt spid="10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040"/>
                                        </p:tgtEl>
                                        <p:attrNameLst>
                                          <p:attrName>style.visibility</p:attrName>
                                        </p:attrNameLst>
                                      </p:cBhvr>
                                      <p:to>
                                        <p:strVal val="visible"/>
                                      </p:to>
                                    </p:set>
                                    <p:animEffect transition="in" filter="wipe(left)">
                                      <p:cBhvr>
                                        <p:cTn id="82" dur="500"/>
                                        <p:tgtEl>
                                          <p:spTgt spid="10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5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left)">
                                      <p:cBhvr>
                                        <p:cTn id="92" dur="500"/>
                                        <p:tgtEl>
                                          <p:spTgt spid="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left)">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029"/>
                                        </p:tgtEl>
                                        <p:attrNameLst>
                                          <p:attrName>style.visibility</p:attrName>
                                        </p:attrNameLst>
                                      </p:cBhvr>
                                      <p:to>
                                        <p:strVal val="visible"/>
                                      </p:to>
                                    </p:set>
                                    <p:animEffect transition="in" filter="wipe(left)">
                                      <p:cBhvr>
                                        <p:cTn id="102" dur="500"/>
                                        <p:tgtEl>
                                          <p:spTgt spid="102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left)">
                                      <p:cBhvr>
                                        <p:cTn id="107" dur="500"/>
                                        <p:tgtEl>
                                          <p:spTgt spid="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wipe(left)">
                                      <p:cBhvr>
                                        <p:cTn id="112" dur="500"/>
                                        <p:tgtEl>
                                          <p:spTgt spid="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wipe(left)">
                                      <p:cBhvr>
                                        <p:cTn id="117" dur="500"/>
                                        <p:tgtEl>
                                          <p:spTgt spid="1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wipe(left)">
                                      <p:cBhvr>
                                        <p:cTn id="122" dur="500"/>
                                        <p:tgtEl>
                                          <p:spTgt spid="11"/>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ipe(left)">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wipe(left)">
                                      <p:cBhvr>
                                        <p:cTn id="132" dur="500"/>
                                        <p:tgtEl>
                                          <p:spTgt spid="13"/>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15"/>
                                        </p:tgtEl>
                                        <p:attrNameLst>
                                          <p:attrName>style.visibility</p:attrName>
                                        </p:attrNameLst>
                                      </p:cBhvr>
                                      <p:to>
                                        <p:strVal val="visible"/>
                                      </p:to>
                                    </p:set>
                                    <p:animEffect transition="in" filter="wipe(left)">
                                      <p:cBhvr>
                                        <p:cTn id="137" dur="500"/>
                                        <p:tgtEl>
                                          <p:spTgt spid="15"/>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wipe(left)">
                                      <p:cBhvr>
                                        <p:cTn id="142" dur="500"/>
                                        <p:tgtEl>
                                          <p:spTgt spid="16"/>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32">
                                            <p:txEl>
                                              <p:pRg st="2" end="2"/>
                                            </p:txEl>
                                          </p:spTgt>
                                        </p:tgtEl>
                                        <p:attrNameLst>
                                          <p:attrName>style.visibility</p:attrName>
                                        </p:attrNameLst>
                                      </p:cBhvr>
                                      <p:to>
                                        <p:strVal val="visible"/>
                                      </p:to>
                                    </p:set>
                                    <p:animEffect transition="in" filter="wipe(left)">
                                      <p:cBhvr>
                                        <p:cTn id="147"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a:xfrm>
            <a:off x="457200" y="1295400"/>
            <a:ext cx="8229600" cy="762000"/>
          </a:xfrm>
        </p:spPr>
        <p:txBody>
          <a:bodyPr>
            <a:normAutofit lnSpcReduction="10000"/>
          </a:bodyPr>
          <a:lstStyle/>
          <a:p>
            <a:pPr algn="just"/>
            <a:r>
              <a:rPr lang="en-IN" dirty="0"/>
              <a:t>Example: Show how a number 0100 is entered serially in a 4-bit shift register using D flip-flop. Also write state table.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60896"/>
            <a:ext cx="52292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8541"/>
          <a:stretch/>
        </p:blipFill>
        <p:spPr bwMode="auto">
          <a:xfrm>
            <a:off x="1909762" y="3837297"/>
            <a:ext cx="5219700" cy="81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83274"/>
          <a:stretch/>
        </p:blipFill>
        <p:spPr bwMode="auto">
          <a:xfrm>
            <a:off x="1909762" y="5969047"/>
            <a:ext cx="5219700" cy="43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1459" b="50564"/>
          <a:stretch/>
        </p:blipFill>
        <p:spPr bwMode="auto">
          <a:xfrm>
            <a:off x="1909762" y="4649339"/>
            <a:ext cx="5219700" cy="46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49436" b="35760"/>
          <a:stretch/>
        </p:blipFill>
        <p:spPr bwMode="auto">
          <a:xfrm>
            <a:off x="1909762" y="5113362"/>
            <a:ext cx="5219700" cy="38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4760" b="17620"/>
          <a:stretch/>
        </p:blipFill>
        <p:spPr bwMode="auto">
          <a:xfrm>
            <a:off x="1909762" y="5500048"/>
            <a:ext cx="5219700" cy="454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62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p>
        </p:txBody>
      </p:sp>
      <p:sp>
        <p:nvSpPr>
          <p:cNvPr id="3" name="Content Placeholder 2"/>
          <p:cNvSpPr>
            <a:spLocks noGrp="1"/>
          </p:cNvSpPr>
          <p:nvPr>
            <p:ph idx="1"/>
          </p:nvPr>
        </p:nvSpPr>
        <p:spPr>
          <a:xfrm>
            <a:off x="457200" y="1219200"/>
            <a:ext cx="8229600" cy="4876800"/>
          </a:xfrm>
        </p:spPr>
        <p:txBody>
          <a:bodyPr/>
          <a:lstStyle/>
          <a:p>
            <a:pPr algn="just"/>
            <a:r>
              <a:rPr lang="en-IN" dirty="0"/>
              <a:t>Example: Suppose that it has the 4-bit number </a:t>
            </a:r>
            <a:r>
              <a:rPr lang="en-IN" i="1" dirty="0"/>
              <a:t>QRST </a:t>
            </a:r>
            <a:r>
              <a:rPr lang="en-IN" dirty="0"/>
              <a:t>= 1010 stored in it so draw the waveform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46580774"/>
              </p:ext>
            </p:extLst>
          </p:nvPr>
        </p:nvGraphicFramePr>
        <p:xfrm>
          <a:off x="649512" y="3657600"/>
          <a:ext cx="4800600" cy="3048000"/>
        </p:xfrm>
        <a:graphic>
          <a:graphicData uri="http://schemas.openxmlformats.org/drawingml/2006/table">
            <a:tbl>
              <a:tblPr firstRow="1" bandRow="1">
                <a:tableStyleId>{F5AB1C69-6EDB-4FF4-983F-18BD219EF322}</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508000">
                <a:tc>
                  <a:txBody>
                    <a:bodyPr/>
                    <a:lstStyle/>
                    <a:p>
                      <a:pPr algn="ctr"/>
                      <a:r>
                        <a:rPr lang="en-IN" sz="1200" dirty="0" err="1"/>
                        <a:t>Clk</a:t>
                      </a:r>
                      <a:endParaRPr lang="en-IN" sz="1200" dirty="0"/>
                    </a:p>
                  </a:txBody>
                  <a:tcPr anchor="ctr"/>
                </a:tc>
                <a:tc>
                  <a:txBody>
                    <a:bodyPr/>
                    <a:lstStyle/>
                    <a:p>
                      <a:pPr algn="ctr"/>
                      <a:r>
                        <a:rPr lang="en-IN" sz="1200" dirty="0"/>
                        <a:t>Serial</a:t>
                      </a:r>
                      <a:r>
                        <a:rPr lang="en-IN" sz="1200" baseline="0" dirty="0"/>
                        <a:t> In</a:t>
                      </a:r>
                      <a:endParaRPr lang="en-IN" sz="1200" dirty="0"/>
                    </a:p>
                  </a:txBody>
                  <a:tcPr anchor="ctr"/>
                </a:tc>
                <a:tc>
                  <a:txBody>
                    <a:bodyPr/>
                    <a:lstStyle/>
                    <a:p>
                      <a:pPr algn="ctr"/>
                      <a:r>
                        <a:rPr lang="en-IN" sz="1200" dirty="0"/>
                        <a:t>Q</a:t>
                      </a:r>
                    </a:p>
                  </a:txBody>
                  <a:tcPr anchor="ctr"/>
                </a:tc>
                <a:tc>
                  <a:txBody>
                    <a:bodyPr/>
                    <a:lstStyle/>
                    <a:p>
                      <a:pPr algn="ctr"/>
                      <a:r>
                        <a:rPr lang="en-IN" sz="1200" dirty="0"/>
                        <a:t>R</a:t>
                      </a:r>
                    </a:p>
                  </a:txBody>
                  <a:tcPr anchor="ctr"/>
                </a:tc>
                <a:tc>
                  <a:txBody>
                    <a:bodyPr/>
                    <a:lstStyle/>
                    <a:p>
                      <a:pPr algn="ctr"/>
                      <a:r>
                        <a:rPr lang="en-IN" sz="1200" dirty="0"/>
                        <a:t>S</a:t>
                      </a:r>
                    </a:p>
                  </a:txBody>
                  <a:tcPr anchor="ctr"/>
                </a:tc>
                <a:tc>
                  <a:txBody>
                    <a:bodyPr/>
                    <a:lstStyle/>
                    <a:p>
                      <a:pPr algn="ctr"/>
                      <a:r>
                        <a:rPr lang="en-IN" sz="1200" dirty="0"/>
                        <a:t>T</a:t>
                      </a:r>
                    </a:p>
                  </a:txBody>
                  <a:tcPr anchor="ctr"/>
                </a:tc>
                <a:extLst>
                  <a:ext uri="{0D108BD9-81ED-4DB2-BD59-A6C34878D82A}">
                    <a16:rowId xmlns:a16="http://schemas.microsoft.com/office/drawing/2014/main" val="10000"/>
                  </a:ext>
                </a:extLst>
              </a:tr>
              <a:tr h="508000">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extLst>
                  <a:ext uri="{0D108BD9-81ED-4DB2-BD59-A6C34878D82A}">
                    <a16:rowId xmlns:a16="http://schemas.microsoft.com/office/drawing/2014/main" val="10001"/>
                  </a:ext>
                </a:extLst>
              </a:tr>
              <a:tr h="508000">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extLst>
                  <a:ext uri="{0D108BD9-81ED-4DB2-BD59-A6C34878D82A}">
                    <a16:rowId xmlns:a16="http://schemas.microsoft.com/office/drawing/2014/main" val="10002"/>
                  </a:ext>
                </a:extLst>
              </a:tr>
              <a:tr h="508000">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extLst>
                  <a:ext uri="{0D108BD9-81ED-4DB2-BD59-A6C34878D82A}">
                    <a16:rowId xmlns:a16="http://schemas.microsoft.com/office/drawing/2014/main" val="10003"/>
                  </a:ext>
                </a:extLst>
              </a:tr>
              <a:tr h="508000">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extLst>
                  <a:ext uri="{0D108BD9-81ED-4DB2-BD59-A6C34878D82A}">
                    <a16:rowId xmlns:a16="http://schemas.microsoft.com/office/drawing/2014/main" val="10004"/>
                  </a:ext>
                </a:extLst>
              </a:tr>
              <a:tr h="508000">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tc>
                  <a:txBody>
                    <a:bodyPr/>
                    <a:lstStyle/>
                    <a:p>
                      <a:pPr algn="ctr"/>
                      <a:endParaRPr lang="en-IN" sz="1200" dirty="0"/>
                    </a:p>
                  </a:txBody>
                  <a:tcPr anchor="ct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1896008" y="4459288"/>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706912" y="5033632"/>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545112" y="5526088"/>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4320760" y="5969640"/>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2720560" y="4559938"/>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3531464" y="5060928"/>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4368798" y="5464402"/>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1896008" y="5068888"/>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706912" y="5526088"/>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3496208" y="5969640"/>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3482560" y="4546290"/>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4293464" y="5047280"/>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1915884" y="5497060"/>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2712274" y="5968774"/>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1896008" y="5969640"/>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4293464" y="4559938"/>
            <a:ext cx="685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683654" y="4245202"/>
            <a:ext cx="300082" cy="369332"/>
          </a:xfrm>
          <a:prstGeom prst="rect">
            <a:avLst/>
          </a:prstGeom>
          <a:ln>
            <a:noFill/>
          </a:ln>
        </p:spPr>
        <p:txBody>
          <a:bodyPr wrap="none">
            <a:spAutoFit/>
          </a:bodyPr>
          <a:lstStyle/>
          <a:p>
            <a:pPr algn="ctr"/>
            <a:r>
              <a:rPr lang="en-IN" dirty="0"/>
              <a:t>0</a:t>
            </a:r>
          </a:p>
        </p:txBody>
      </p:sp>
      <p:sp>
        <p:nvSpPr>
          <p:cNvPr id="26" name="Rectangle 25"/>
          <p:cNvSpPr/>
          <p:nvPr/>
        </p:nvSpPr>
        <p:spPr>
          <a:xfrm>
            <a:off x="878112" y="4230688"/>
            <a:ext cx="300082" cy="369332"/>
          </a:xfrm>
          <a:prstGeom prst="rect">
            <a:avLst/>
          </a:prstGeom>
          <a:ln>
            <a:noFill/>
          </a:ln>
        </p:spPr>
        <p:txBody>
          <a:bodyPr wrap="none">
            <a:spAutoFit/>
          </a:bodyPr>
          <a:lstStyle/>
          <a:p>
            <a:pPr algn="ctr"/>
            <a:r>
              <a:rPr lang="en-IN" dirty="0"/>
              <a:t>0</a:t>
            </a:r>
          </a:p>
        </p:txBody>
      </p:sp>
      <p:sp>
        <p:nvSpPr>
          <p:cNvPr id="29" name="Rectangle 28"/>
          <p:cNvSpPr/>
          <p:nvPr/>
        </p:nvSpPr>
        <p:spPr>
          <a:xfrm>
            <a:off x="3283854" y="4245202"/>
            <a:ext cx="300082" cy="369332"/>
          </a:xfrm>
          <a:prstGeom prst="rect">
            <a:avLst/>
          </a:prstGeom>
          <a:ln>
            <a:noFill/>
          </a:ln>
        </p:spPr>
        <p:txBody>
          <a:bodyPr wrap="none">
            <a:spAutoFit/>
          </a:bodyPr>
          <a:lstStyle/>
          <a:p>
            <a:pPr algn="ctr"/>
            <a:r>
              <a:rPr lang="en-IN" dirty="0"/>
              <a:t>0</a:t>
            </a:r>
          </a:p>
        </p:txBody>
      </p:sp>
      <p:sp>
        <p:nvSpPr>
          <p:cNvPr id="30" name="Rectangle 29"/>
          <p:cNvSpPr/>
          <p:nvPr/>
        </p:nvSpPr>
        <p:spPr>
          <a:xfrm>
            <a:off x="2478312" y="4230688"/>
            <a:ext cx="300082" cy="369332"/>
          </a:xfrm>
          <a:prstGeom prst="rect">
            <a:avLst/>
          </a:prstGeom>
          <a:ln>
            <a:noFill/>
          </a:ln>
        </p:spPr>
        <p:txBody>
          <a:bodyPr wrap="none">
            <a:spAutoFit/>
          </a:bodyPr>
          <a:lstStyle/>
          <a:p>
            <a:pPr algn="ctr"/>
            <a:r>
              <a:rPr lang="en-IN" dirty="0"/>
              <a:t>1</a:t>
            </a:r>
          </a:p>
        </p:txBody>
      </p:sp>
      <p:sp>
        <p:nvSpPr>
          <p:cNvPr id="31" name="Rectangle 30"/>
          <p:cNvSpPr/>
          <p:nvPr/>
        </p:nvSpPr>
        <p:spPr>
          <a:xfrm>
            <a:off x="4906916" y="4245202"/>
            <a:ext cx="300082" cy="369332"/>
          </a:xfrm>
          <a:prstGeom prst="rect">
            <a:avLst/>
          </a:prstGeom>
          <a:ln>
            <a:noFill/>
          </a:ln>
        </p:spPr>
        <p:txBody>
          <a:bodyPr wrap="none">
            <a:spAutoFit/>
          </a:bodyPr>
          <a:lstStyle/>
          <a:p>
            <a:pPr algn="ctr"/>
            <a:r>
              <a:rPr lang="en-IN" dirty="0"/>
              <a:t>0</a:t>
            </a:r>
          </a:p>
        </p:txBody>
      </p:sp>
      <p:sp>
        <p:nvSpPr>
          <p:cNvPr id="32" name="Rectangle 31"/>
          <p:cNvSpPr/>
          <p:nvPr/>
        </p:nvSpPr>
        <p:spPr>
          <a:xfrm>
            <a:off x="4101374" y="4230688"/>
            <a:ext cx="300082" cy="369332"/>
          </a:xfrm>
          <a:prstGeom prst="rect">
            <a:avLst/>
          </a:prstGeom>
          <a:ln>
            <a:noFill/>
          </a:ln>
        </p:spPr>
        <p:txBody>
          <a:bodyPr wrap="none">
            <a:spAutoFit/>
          </a:bodyPr>
          <a:lstStyle/>
          <a:p>
            <a:pPr algn="ctr"/>
            <a:r>
              <a:rPr lang="en-IN" dirty="0"/>
              <a:t>1</a:t>
            </a:r>
          </a:p>
        </p:txBody>
      </p:sp>
      <p:sp>
        <p:nvSpPr>
          <p:cNvPr id="33" name="Rectangle 32"/>
          <p:cNvSpPr/>
          <p:nvPr/>
        </p:nvSpPr>
        <p:spPr>
          <a:xfrm>
            <a:off x="1683654" y="4775756"/>
            <a:ext cx="300082" cy="369332"/>
          </a:xfrm>
          <a:prstGeom prst="rect">
            <a:avLst/>
          </a:prstGeom>
          <a:ln>
            <a:noFill/>
          </a:ln>
        </p:spPr>
        <p:txBody>
          <a:bodyPr wrap="none">
            <a:spAutoFit/>
          </a:bodyPr>
          <a:lstStyle/>
          <a:p>
            <a:pPr algn="ctr"/>
            <a:r>
              <a:rPr lang="en-IN" dirty="0"/>
              <a:t>0</a:t>
            </a:r>
          </a:p>
        </p:txBody>
      </p:sp>
      <p:sp>
        <p:nvSpPr>
          <p:cNvPr id="34" name="Rectangle 33"/>
          <p:cNvSpPr/>
          <p:nvPr/>
        </p:nvSpPr>
        <p:spPr>
          <a:xfrm>
            <a:off x="846052" y="4761242"/>
            <a:ext cx="364203" cy="369332"/>
          </a:xfrm>
          <a:prstGeom prst="rect">
            <a:avLst/>
          </a:prstGeom>
          <a:ln>
            <a:noFill/>
          </a:ln>
        </p:spPr>
        <p:txBody>
          <a:bodyPr wrap="none">
            <a:spAutoFit/>
          </a:bodyPr>
          <a:lstStyle/>
          <a:p>
            <a:pPr algn="ctr"/>
            <a:r>
              <a:rPr lang="en-IN" dirty="0"/>
              <a:t>A</a:t>
            </a:r>
          </a:p>
        </p:txBody>
      </p:sp>
      <p:sp>
        <p:nvSpPr>
          <p:cNvPr id="35" name="Rectangle 34"/>
          <p:cNvSpPr/>
          <p:nvPr/>
        </p:nvSpPr>
        <p:spPr>
          <a:xfrm>
            <a:off x="3283854" y="4775756"/>
            <a:ext cx="300082" cy="369332"/>
          </a:xfrm>
          <a:prstGeom prst="rect">
            <a:avLst/>
          </a:prstGeom>
          <a:ln>
            <a:noFill/>
          </a:ln>
        </p:spPr>
        <p:txBody>
          <a:bodyPr wrap="none">
            <a:spAutoFit/>
          </a:bodyPr>
          <a:lstStyle/>
          <a:p>
            <a:pPr algn="ctr"/>
            <a:r>
              <a:rPr lang="en-IN" dirty="0"/>
              <a:t>1</a:t>
            </a:r>
          </a:p>
        </p:txBody>
      </p:sp>
      <p:sp>
        <p:nvSpPr>
          <p:cNvPr id="36" name="Rectangle 35"/>
          <p:cNvSpPr/>
          <p:nvPr/>
        </p:nvSpPr>
        <p:spPr>
          <a:xfrm>
            <a:off x="2478312" y="4761242"/>
            <a:ext cx="300082" cy="369332"/>
          </a:xfrm>
          <a:prstGeom prst="rect">
            <a:avLst/>
          </a:prstGeom>
          <a:ln>
            <a:noFill/>
          </a:ln>
        </p:spPr>
        <p:txBody>
          <a:bodyPr wrap="none">
            <a:spAutoFit/>
          </a:bodyPr>
          <a:lstStyle/>
          <a:p>
            <a:pPr algn="ctr"/>
            <a:r>
              <a:rPr lang="en-IN" dirty="0"/>
              <a:t>0</a:t>
            </a:r>
          </a:p>
        </p:txBody>
      </p:sp>
      <p:sp>
        <p:nvSpPr>
          <p:cNvPr id="37" name="Rectangle 36"/>
          <p:cNvSpPr/>
          <p:nvPr/>
        </p:nvSpPr>
        <p:spPr>
          <a:xfrm>
            <a:off x="4906916" y="4775756"/>
            <a:ext cx="300082" cy="369332"/>
          </a:xfrm>
          <a:prstGeom prst="rect">
            <a:avLst/>
          </a:prstGeom>
          <a:ln>
            <a:noFill/>
          </a:ln>
        </p:spPr>
        <p:txBody>
          <a:bodyPr wrap="none">
            <a:spAutoFit/>
          </a:bodyPr>
          <a:lstStyle/>
          <a:p>
            <a:pPr algn="ctr"/>
            <a:r>
              <a:rPr lang="en-IN" dirty="0"/>
              <a:t>1</a:t>
            </a:r>
          </a:p>
        </p:txBody>
      </p:sp>
      <p:sp>
        <p:nvSpPr>
          <p:cNvPr id="38" name="Rectangle 37"/>
          <p:cNvSpPr/>
          <p:nvPr/>
        </p:nvSpPr>
        <p:spPr>
          <a:xfrm>
            <a:off x="4101374" y="4761242"/>
            <a:ext cx="300082" cy="369332"/>
          </a:xfrm>
          <a:prstGeom prst="rect">
            <a:avLst/>
          </a:prstGeom>
          <a:ln>
            <a:noFill/>
          </a:ln>
        </p:spPr>
        <p:txBody>
          <a:bodyPr wrap="none">
            <a:spAutoFit/>
          </a:bodyPr>
          <a:lstStyle/>
          <a:p>
            <a:pPr algn="ctr"/>
            <a:r>
              <a:rPr lang="en-IN" dirty="0"/>
              <a:t>0</a:t>
            </a:r>
          </a:p>
        </p:txBody>
      </p:sp>
      <p:sp>
        <p:nvSpPr>
          <p:cNvPr id="39" name="Rectangle 38"/>
          <p:cNvSpPr/>
          <p:nvPr/>
        </p:nvSpPr>
        <p:spPr>
          <a:xfrm>
            <a:off x="1698168" y="5257800"/>
            <a:ext cx="300082" cy="369332"/>
          </a:xfrm>
          <a:prstGeom prst="rect">
            <a:avLst/>
          </a:prstGeom>
          <a:ln>
            <a:noFill/>
          </a:ln>
        </p:spPr>
        <p:txBody>
          <a:bodyPr wrap="none">
            <a:spAutoFit/>
          </a:bodyPr>
          <a:lstStyle/>
          <a:p>
            <a:pPr algn="ctr"/>
            <a:r>
              <a:rPr lang="en-IN" dirty="0"/>
              <a:t>0</a:t>
            </a:r>
          </a:p>
        </p:txBody>
      </p:sp>
      <p:sp>
        <p:nvSpPr>
          <p:cNvPr id="40" name="Rectangle 39"/>
          <p:cNvSpPr/>
          <p:nvPr/>
        </p:nvSpPr>
        <p:spPr>
          <a:xfrm>
            <a:off x="879802" y="5308290"/>
            <a:ext cx="325731" cy="369332"/>
          </a:xfrm>
          <a:prstGeom prst="rect">
            <a:avLst/>
          </a:prstGeom>
          <a:ln>
            <a:noFill/>
          </a:ln>
        </p:spPr>
        <p:txBody>
          <a:bodyPr wrap="none">
            <a:spAutoFit/>
          </a:bodyPr>
          <a:lstStyle/>
          <a:p>
            <a:pPr algn="ctr"/>
            <a:r>
              <a:rPr lang="en-IN" dirty="0"/>
              <a:t>B</a:t>
            </a:r>
          </a:p>
        </p:txBody>
      </p:sp>
      <p:sp>
        <p:nvSpPr>
          <p:cNvPr id="41" name="Rectangle 40"/>
          <p:cNvSpPr/>
          <p:nvPr/>
        </p:nvSpPr>
        <p:spPr>
          <a:xfrm>
            <a:off x="3298368" y="5322804"/>
            <a:ext cx="300082" cy="369332"/>
          </a:xfrm>
          <a:prstGeom prst="rect">
            <a:avLst/>
          </a:prstGeom>
          <a:ln>
            <a:noFill/>
          </a:ln>
        </p:spPr>
        <p:txBody>
          <a:bodyPr wrap="none">
            <a:spAutoFit/>
          </a:bodyPr>
          <a:lstStyle/>
          <a:p>
            <a:pPr algn="ctr"/>
            <a:r>
              <a:rPr lang="en-IN" dirty="0"/>
              <a:t>0</a:t>
            </a:r>
          </a:p>
        </p:txBody>
      </p:sp>
      <p:sp>
        <p:nvSpPr>
          <p:cNvPr id="42" name="Rectangle 41"/>
          <p:cNvSpPr/>
          <p:nvPr/>
        </p:nvSpPr>
        <p:spPr>
          <a:xfrm>
            <a:off x="2492826" y="5308290"/>
            <a:ext cx="300082" cy="369332"/>
          </a:xfrm>
          <a:prstGeom prst="rect">
            <a:avLst/>
          </a:prstGeom>
          <a:ln>
            <a:noFill/>
          </a:ln>
        </p:spPr>
        <p:txBody>
          <a:bodyPr wrap="none">
            <a:spAutoFit/>
          </a:bodyPr>
          <a:lstStyle/>
          <a:p>
            <a:pPr algn="ctr"/>
            <a:r>
              <a:rPr lang="en-IN" dirty="0"/>
              <a:t>0</a:t>
            </a:r>
          </a:p>
        </p:txBody>
      </p:sp>
      <p:sp>
        <p:nvSpPr>
          <p:cNvPr id="43" name="Rectangle 42"/>
          <p:cNvSpPr/>
          <p:nvPr/>
        </p:nvSpPr>
        <p:spPr>
          <a:xfrm>
            <a:off x="4921430" y="5322804"/>
            <a:ext cx="300082" cy="369332"/>
          </a:xfrm>
          <a:prstGeom prst="rect">
            <a:avLst/>
          </a:prstGeom>
          <a:ln>
            <a:noFill/>
          </a:ln>
        </p:spPr>
        <p:txBody>
          <a:bodyPr wrap="none">
            <a:spAutoFit/>
          </a:bodyPr>
          <a:lstStyle/>
          <a:p>
            <a:pPr algn="ctr"/>
            <a:r>
              <a:rPr lang="en-IN" dirty="0"/>
              <a:t>0</a:t>
            </a:r>
          </a:p>
        </p:txBody>
      </p:sp>
      <p:sp>
        <p:nvSpPr>
          <p:cNvPr id="44" name="Rectangle 43"/>
          <p:cNvSpPr/>
          <p:nvPr/>
        </p:nvSpPr>
        <p:spPr>
          <a:xfrm>
            <a:off x="4115888" y="5308290"/>
            <a:ext cx="300082" cy="369332"/>
          </a:xfrm>
          <a:prstGeom prst="rect">
            <a:avLst/>
          </a:prstGeom>
          <a:ln>
            <a:noFill/>
          </a:ln>
        </p:spPr>
        <p:txBody>
          <a:bodyPr wrap="none">
            <a:spAutoFit/>
          </a:bodyPr>
          <a:lstStyle/>
          <a:p>
            <a:pPr algn="ctr"/>
            <a:r>
              <a:rPr lang="en-IN" dirty="0"/>
              <a:t>1</a:t>
            </a:r>
          </a:p>
        </p:txBody>
      </p:sp>
      <p:sp>
        <p:nvSpPr>
          <p:cNvPr id="46" name="Rectangle 45"/>
          <p:cNvSpPr/>
          <p:nvPr/>
        </p:nvSpPr>
        <p:spPr>
          <a:xfrm>
            <a:off x="846853" y="6288088"/>
            <a:ext cx="362600" cy="369332"/>
          </a:xfrm>
          <a:prstGeom prst="rect">
            <a:avLst/>
          </a:prstGeom>
          <a:ln>
            <a:noFill/>
          </a:ln>
        </p:spPr>
        <p:txBody>
          <a:bodyPr wrap="none">
            <a:spAutoFit/>
          </a:bodyPr>
          <a:lstStyle/>
          <a:p>
            <a:pPr algn="ctr"/>
            <a:r>
              <a:rPr lang="en-IN" dirty="0"/>
              <a:t>D</a:t>
            </a:r>
          </a:p>
        </p:txBody>
      </p:sp>
      <p:sp>
        <p:nvSpPr>
          <p:cNvPr id="47" name="Rectangle 46"/>
          <p:cNvSpPr/>
          <p:nvPr/>
        </p:nvSpPr>
        <p:spPr>
          <a:xfrm>
            <a:off x="3283854" y="6302602"/>
            <a:ext cx="300082" cy="369332"/>
          </a:xfrm>
          <a:prstGeom prst="rect">
            <a:avLst/>
          </a:prstGeom>
          <a:ln>
            <a:noFill/>
          </a:ln>
        </p:spPr>
        <p:txBody>
          <a:bodyPr wrap="none">
            <a:spAutoFit/>
          </a:bodyPr>
          <a:lstStyle/>
          <a:p>
            <a:pPr algn="ctr"/>
            <a:r>
              <a:rPr lang="en-IN" dirty="0"/>
              <a:t>0</a:t>
            </a:r>
          </a:p>
        </p:txBody>
      </p:sp>
      <p:sp>
        <p:nvSpPr>
          <p:cNvPr id="48" name="Rectangle 47"/>
          <p:cNvSpPr/>
          <p:nvPr/>
        </p:nvSpPr>
        <p:spPr>
          <a:xfrm>
            <a:off x="2478312" y="6288088"/>
            <a:ext cx="300082" cy="369332"/>
          </a:xfrm>
          <a:prstGeom prst="rect">
            <a:avLst/>
          </a:prstGeom>
          <a:ln>
            <a:noFill/>
          </a:ln>
        </p:spPr>
        <p:txBody>
          <a:bodyPr wrap="none">
            <a:spAutoFit/>
          </a:bodyPr>
          <a:lstStyle/>
          <a:p>
            <a:pPr algn="ctr"/>
            <a:r>
              <a:rPr lang="en-IN" dirty="0"/>
              <a:t>0</a:t>
            </a:r>
          </a:p>
        </p:txBody>
      </p:sp>
      <p:sp>
        <p:nvSpPr>
          <p:cNvPr id="49" name="Rectangle 48"/>
          <p:cNvSpPr/>
          <p:nvPr/>
        </p:nvSpPr>
        <p:spPr>
          <a:xfrm>
            <a:off x="4906916" y="6302602"/>
            <a:ext cx="300082" cy="369332"/>
          </a:xfrm>
          <a:prstGeom prst="rect">
            <a:avLst/>
          </a:prstGeom>
          <a:ln>
            <a:noFill/>
          </a:ln>
        </p:spPr>
        <p:txBody>
          <a:bodyPr wrap="none">
            <a:spAutoFit/>
          </a:bodyPr>
          <a:lstStyle/>
          <a:p>
            <a:pPr algn="ctr"/>
            <a:r>
              <a:rPr lang="en-IN" dirty="0"/>
              <a:t>0</a:t>
            </a:r>
          </a:p>
        </p:txBody>
      </p:sp>
      <p:sp>
        <p:nvSpPr>
          <p:cNvPr id="50" name="Rectangle 49"/>
          <p:cNvSpPr/>
          <p:nvPr/>
        </p:nvSpPr>
        <p:spPr>
          <a:xfrm>
            <a:off x="4101374" y="6288088"/>
            <a:ext cx="300082" cy="369332"/>
          </a:xfrm>
          <a:prstGeom prst="rect">
            <a:avLst/>
          </a:prstGeom>
          <a:ln>
            <a:noFill/>
          </a:ln>
        </p:spPr>
        <p:txBody>
          <a:bodyPr wrap="none">
            <a:spAutoFit/>
          </a:bodyPr>
          <a:lstStyle/>
          <a:p>
            <a:pPr algn="ctr"/>
            <a:r>
              <a:rPr lang="en-IN" dirty="0"/>
              <a:t>0</a:t>
            </a:r>
          </a:p>
        </p:txBody>
      </p:sp>
      <p:sp>
        <p:nvSpPr>
          <p:cNvPr id="51" name="Rectangle 50"/>
          <p:cNvSpPr/>
          <p:nvPr/>
        </p:nvSpPr>
        <p:spPr>
          <a:xfrm>
            <a:off x="1683654" y="5758542"/>
            <a:ext cx="300082" cy="369332"/>
          </a:xfrm>
          <a:prstGeom prst="rect">
            <a:avLst/>
          </a:prstGeom>
          <a:ln>
            <a:noFill/>
          </a:ln>
        </p:spPr>
        <p:txBody>
          <a:bodyPr wrap="none">
            <a:spAutoFit/>
          </a:bodyPr>
          <a:lstStyle/>
          <a:p>
            <a:pPr algn="ctr"/>
            <a:r>
              <a:rPr lang="en-IN" dirty="0"/>
              <a:t>0</a:t>
            </a:r>
          </a:p>
        </p:txBody>
      </p:sp>
      <p:sp>
        <p:nvSpPr>
          <p:cNvPr id="52" name="Rectangle 51"/>
          <p:cNvSpPr/>
          <p:nvPr/>
        </p:nvSpPr>
        <p:spPr>
          <a:xfrm>
            <a:off x="854067" y="5754688"/>
            <a:ext cx="348172" cy="369332"/>
          </a:xfrm>
          <a:prstGeom prst="rect">
            <a:avLst/>
          </a:prstGeom>
          <a:ln>
            <a:noFill/>
          </a:ln>
        </p:spPr>
        <p:txBody>
          <a:bodyPr wrap="none">
            <a:spAutoFit/>
          </a:bodyPr>
          <a:lstStyle/>
          <a:p>
            <a:pPr algn="ctr"/>
            <a:r>
              <a:rPr lang="en-IN" dirty="0"/>
              <a:t>C</a:t>
            </a:r>
          </a:p>
        </p:txBody>
      </p:sp>
      <p:sp>
        <p:nvSpPr>
          <p:cNvPr id="53" name="Rectangle 52"/>
          <p:cNvSpPr/>
          <p:nvPr/>
        </p:nvSpPr>
        <p:spPr>
          <a:xfrm>
            <a:off x="3283854" y="5693002"/>
            <a:ext cx="300082" cy="369332"/>
          </a:xfrm>
          <a:prstGeom prst="rect">
            <a:avLst/>
          </a:prstGeom>
          <a:ln>
            <a:noFill/>
          </a:ln>
        </p:spPr>
        <p:txBody>
          <a:bodyPr wrap="none">
            <a:spAutoFit/>
          </a:bodyPr>
          <a:lstStyle/>
          <a:p>
            <a:pPr algn="ctr"/>
            <a:r>
              <a:rPr lang="en-IN" dirty="0"/>
              <a:t>0</a:t>
            </a:r>
          </a:p>
        </p:txBody>
      </p:sp>
      <p:sp>
        <p:nvSpPr>
          <p:cNvPr id="54" name="Rectangle 53"/>
          <p:cNvSpPr/>
          <p:nvPr/>
        </p:nvSpPr>
        <p:spPr>
          <a:xfrm>
            <a:off x="2478312" y="5678488"/>
            <a:ext cx="300082" cy="369332"/>
          </a:xfrm>
          <a:prstGeom prst="rect">
            <a:avLst/>
          </a:prstGeom>
          <a:ln>
            <a:noFill/>
          </a:ln>
        </p:spPr>
        <p:txBody>
          <a:bodyPr wrap="none">
            <a:spAutoFit/>
          </a:bodyPr>
          <a:lstStyle/>
          <a:p>
            <a:pPr algn="ctr"/>
            <a:r>
              <a:rPr lang="en-IN" dirty="0"/>
              <a:t>0</a:t>
            </a:r>
          </a:p>
        </p:txBody>
      </p:sp>
      <p:sp>
        <p:nvSpPr>
          <p:cNvPr id="55" name="Rectangle 54"/>
          <p:cNvSpPr/>
          <p:nvPr/>
        </p:nvSpPr>
        <p:spPr>
          <a:xfrm>
            <a:off x="4921430" y="5751842"/>
            <a:ext cx="300082" cy="369332"/>
          </a:xfrm>
          <a:prstGeom prst="rect">
            <a:avLst/>
          </a:prstGeom>
          <a:ln>
            <a:noFill/>
          </a:ln>
        </p:spPr>
        <p:txBody>
          <a:bodyPr wrap="none">
            <a:spAutoFit/>
          </a:bodyPr>
          <a:lstStyle/>
          <a:p>
            <a:pPr algn="ctr"/>
            <a:r>
              <a:rPr lang="en-IN" dirty="0"/>
              <a:t>1</a:t>
            </a:r>
          </a:p>
        </p:txBody>
      </p:sp>
      <p:sp>
        <p:nvSpPr>
          <p:cNvPr id="56" name="Rectangle 55"/>
          <p:cNvSpPr/>
          <p:nvPr/>
        </p:nvSpPr>
        <p:spPr>
          <a:xfrm>
            <a:off x="4101374" y="5766356"/>
            <a:ext cx="300082" cy="369332"/>
          </a:xfrm>
          <a:prstGeom prst="rect">
            <a:avLst/>
          </a:prstGeom>
          <a:ln>
            <a:noFill/>
          </a:ln>
        </p:spPr>
        <p:txBody>
          <a:bodyPr wrap="none">
            <a:spAutoFit/>
          </a:bodyPr>
          <a:lstStyle/>
          <a:p>
            <a:pPr algn="ctr"/>
            <a:r>
              <a:rPr lang="en-IN" dirty="0"/>
              <a:t>0</a:t>
            </a:r>
          </a:p>
        </p:txBody>
      </p:sp>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099" y="2286000"/>
            <a:ext cx="3417701" cy="418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66925"/>
            <a:ext cx="52292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9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up)">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down)">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down)">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down)">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up)">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wipe(down)">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up)">
                                      <p:cBhvr>
                                        <p:cTn id="97" dur="5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down)">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up)">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down)">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down)">
                                      <p:cBhvr>
                                        <p:cTn id="127" dur="50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wipe(down)">
                                      <p:cBhvr>
                                        <p:cTn id="132" dur="500"/>
                                        <p:tgtEl>
                                          <p:spTgt spid="5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nodeType="click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wipe(up)">
                                      <p:cBhvr>
                                        <p:cTn id="137" dur="500"/>
                                        <p:tgtEl>
                                          <p:spTgt spid="2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wipe(down)">
                                      <p:cBhvr>
                                        <p:cTn id="142" dur="500"/>
                                        <p:tgtEl>
                                          <p:spTgt spid="54"/>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1" fill="hold" nodeType="click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wipe(up)">
                                      <p:cBhvr>
                                        <p:cTn id="147" dur="500"/>
                                        <p:tgtEl>
                                          <p:spTgt spid="1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53"/>
                                        </p:tgtEl>
                                        <p:attrNameLst>
                                          <p:attrName>style.visibility</p:attrName>
                                        </p:attrNameLst>
                                      </p:cBhvr>
                                      <p:to>
                                        <p:strVal val="visible"/>
                                      </p:to>
                                    </p:set>
                                    <p:animEffect transition="in" filter="wipe(down)">
                                      <p:cBhvr>
                                        <p:cTn id="152" dur="500"/>
                                        <p:tgtEl>
                                          <p:spTgt spid="53"/>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1" fill="hold" nodeType="clickEffect">
                                  <p:stCondLst>
                                    <p:cond delay="0"/>
                                  </p:stCondLst>
                                  <p:childTnLst>
                                    <p:set>
                                      <p:cBhvr>
                                        <p:cTn id="156" dur="1" fill="hold">
                                          <p:stCondLst>
                                            <p:cond delay="0"/>
                                          </p:stCondLst>
                                        </p:cTn>
                                        <p:tgtEl>
                                          <p:spTgt spid="10"/>
                                        </p:tgtEl>
                                        <p:attrNameLst>
                                          <p:attrName>style.visibility</p:attrName>
                                        </p:attrNameLst>
                                      </p:cBhvr>
                                      <p:to>
                                        <p:strVal val="visible"/>
                                      </p:to>
                                    </p:set>
                                    <p:animEffect transition="in" filter="wipe(up)">
                                      <p:cBhvr>
                                        <p:cTn id="157" dur="500"/>
                                        <p:tgtEl>
                                          <p:spTgt spid="1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56"/>
                                        </p:tgtEl>
                                        <p:attrNameLst>
                                          <p:attrName>style.visibility</p:attrName>
                                        </p:attrNameLst>
                                      </p:cBhvr>
                                      <p:to>
                                        <p:strVal val="visible"/>
                                      </p:to>
                                    </p:set>
                                    <p:animEffect transition="in" filter="wipe(down)">
                                      <p:cBhvr>
                                        <p:cTn id="162" dur="500"/>
                                        <p:tgtEl>
                                          <p:spTgt spid="5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nodeType="clickEffect">
                                  <p:stCondLst>
                                    <p:cond delay="0"/>
                                  </p:stCondLst>
                                  <p:childTnLst>
                                    <p:set>
                                      <p:cBhvr>
                                        <p:cTn id="166" dur="1" fill="hold">
                                          <p:stCondLst>
                                            <p:cond delay="0"/>
                                          </p:stCondLst>
                                        </p:cTn>
                                        <p:tgtEl>
                                          <p:spTgt spid="14"/>
                                        </p:tgtEl>
                                        <p:attrNameLst>
                                          <p:attrName>style.visibility</p:attrName>
                                        </p:attrNameLst>
                                      </p:cBhvr>
                                      <p:to>
                                        <p:strVal val="visible"/>
                                      </p:to>
                                    </p:set>
                                    <p:animEffect transition="in" filter="wipe(up)">
                                      <p:cBhvr>
                                        <p:cTn id="167" dur="500"/>
                                        <p:tgtEl>
                                          <p:spTgt spid="14"/>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4" fill="hold" grpId="0" nodeType="clickEffect">
                                  <p:stCondLst>
                                    <p:cond delay="0"/>
                                  </p:stCondLst>
                                  <p:childTnLst>
                                    <p:set>
                                      <p:cBhvr>
                                        <p:cTn id="171" dur="1" fill="hold">
                                          <p:stCondLst>
                                            <p:cond delay="0"/>
                                          </p:stCondLst>
                                        </p:cTn>
                                        <p:tgtEl>
                                          <p:spTgt spid="55"/>
                                        </p:tgtEl>
                                        <p:attrNameLst>
                                          <p:attrName>style.visibility</p:attrName>
                                        </p:attrNameLst>
                                      </p:cBhvr>
                                      <p:to>
                                        <p:strVal val="visible"/>
                                      </p:to>
                                    </p:set>
                                    <p:animEffect transition="in" filter="wipe(down)">
                                      <p:cBhvr>
                                        <p:cTn id="172" dur="500"/>
                                        <p:tgtEl>
                                          <p:spTgt spid="55"/>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4" fill="hold" grpId="0" nodeType="click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wipe(down)">
                                      <p:cBhvr>
                                        <p:cTn id="177" dur="50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nodeType="click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up)">
                                      <p:cBhvr>
                                        <p:cTn id="182" dur="500"/>
                                        <p:tgtEl>
                                          <p:spTgt spid="2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wipe(down)">
                                      <p:cBhvr>
                                        <p:cTn id="187" dur="500"/>
                                        <p:tgtEl>
                                          <p:spTgt spid="48"/>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1" fill="hold" nodeType="clickEffect">
                                  <p:stCondLst>
                                    <p:cond delay="0"/>
                                  </p:stCondLst>
                                  <p:childTnLst>
                                    <p:set>
                                      <p:cBhvr>
                                        <p:cTn id="191" dur="1" fill="hold">
                                          <p:stCondLst>
                                            <p:cond delay="0"/>
                                          </p:stCondLst>
                                        </p:cTn>
                                        <p:tgtEl>
                                          <p:spTgt spid="25"/>
                                        </p:tgtEl>
                                        <p:attrNameLst>
                                          <p:attrName>style.visibility</p:attrName>
                                        </p:attrNameLst>
                                      </p:cBhvr>
                                      <p:to>
                                        <p:strVal val="visible"/>
                                      </p:to>
                                    </p:set>
                                    <p:animEffect transition="in" filter="wipe(up)">
                                      <p:cBhvr>
                                        <p:cTn id="192" dur="500"/>
                                        <p:tgtEl>
                                          <p:spTgt spid="25"/>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grpId="0" nodeType="clickEffect">
                                  <p:stCondLst>
                                    <p:cond delay="0"/>
                                  </p:stCondLst>
                                  <p:childTnLst>
                                    <p:set>
                                      <p:cBhvr>
                                        <p:cTn id="196" dur="1" fill="hold">
                                          <p:stCondLst>
                                            <p:cond delay="0"/>
                                          </p:stCondLst>
                                        </p:cTn>
                                        <p:tgtEl>
                                          <p:spTgt spid="47"/>
                                        </p:tgtEl>
                                        <p:attrNameLst>
                                          <p:attrName>style.visibility</p:attrName>
                                        </p:attrNameLst>
                                      </p:cBhvr>
                                      <p:to>
                                        <p:strVal val="visible"/>
                                      </p:to>
                                    </p:set>
                                    <p:animEffect transition="in" filter="wipe(down)">
                                      <p:cBhvr>
                                        <p:cTn id="197" dur="500"/>
                                        <p:tgtEl>
                                          <p:spTgt spid="4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1" fill="hold" nodeType="clickEffect">
                                  <p:stCondLst>
                                    <p:cond delay="0"/>
                                  </p:stCondLst>
                                  <p:childTnLst>
                                    <p:set>
                                      <p:cBhvr>
                                        <p:cTn id="201" dur="1" fill="hold">
                                          <p:stCondLst>
                                            <p:cond delay="0"/>
                                          </p:stCondLst>
                                        </p:cTn>
                                        <p:tgtEl>
                                          <p:spTgt spid="18"/>
                                        </p:tgtEl>
                                        <p:attrNameLst>
                                          <p:attrName>style.visibility</p:attrName>
                                        </p:attrNameLst>
                                      </p:cBhvr>
                                      <p:to>
                                        <p:strVal val="visible"/>
                                      </p:to>
                                    </p:set>
                                    <p:animEffect transition="in" filter="wipe(up)">
                                      <p:cBhvr>
                                        <p:cTn id="202" dur="500"/>
                                        <p:tgtEl>
                                          <p:spTgt spid="18"/>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grpId="0" nodeType="clickEffect">
                                  <p:stCondLst>
                                    <p:cond delay="0"/>
                                  </p:stCondLst>
                                  <p:childTnLst>
                                    <p:set>
                                      <p:cBhvr>
                                        <p:cTn id="206" dur="1" fill="hold">
                                          <p:stCondLst>
                                            <p:cond delay="0"/>
                                          </p:stCondLst>
                                        </p:cTn>
                                        <p:tgtEl>
                                          <p:spTgt spid="50"/>
                                        </p:tgtEl>
                                        <p:attrNameLst>
                                          <p:attrName>style.visibility</p:attrName>
                                        </p:attrNameLst>
                                      </p:cBhvr>
                                      <p:to>
                                        <p:strVal val="visible"/>
                                      </p:to>
                                    </p:set>
                                    <p:animEffect transition="in" filter="wipe(down)">
                                      <p:cBhvr>
                                        <p:cTn id="207" dur="500"/>
                                        <p:tgtEl>
                                          <p:spTgt spid="50"/>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1" fill="hold" nodeType="clickEffect">
                                  <p:stCondLst>
                                    <p:cond delay="0"/>
                                  </p:stCondLst>
                                  <p:childTnLst>
                                    <p:set>
                                      <p:cBhvr>
                                        <p:cTn id="211" dur="1" fill="hold">
                                          <p:stCondLst>
                                            <p:cond delay="0"/>
                                          </p:stCondLst>
                                        </p:cTn>
                                        <p:tgtEl>
                                          <p:spTgt spid="11"/>
                                        </p:tgtEl>
                                        <p:attrNameLst>
                                          <p:attrName>style.visibility</p:attrName>
                                        </p:attrNameLst>
                                      </p:cBhvr>
                                      <p:to>
                                        <p:strVal val="visible"/>
                                      </p:to>
                                    </p:set>
                                    <p:animEffect transition="in" filter="wipe(up)">
                                      <p:cBhvr>
                                        <p:cTn id="212" dur="500"/>
                                        <p:tgtEl>
                                          <p:spTgt spid="11"/>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49"/>
                                        </p:tgtEl>
                                        <p:attrNameLst>
                                          <p:attrName>style.visibility</p:attrName>
                                        </p:attrNameLst>
                                      </p:cBhvr>
                                      <p:to>
                                        <p:strVal val="visible"/>
                                      </p:to>
                                    </p:set>
                                    <p:animEffect transition="in" filter="wipe(down)">
                                      <p:cBhvr>
                                        <p:cTn id="217" dur="500"/>
                                        <p:tgtEl>
                                          <p:spTgt spid="49"/>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nodeType="clickEffect">
                                  <p:stCondLst>
                                    <p:cond delay="0"/>
                                  </p:stCondLst>
                                  <p:childTnLst>
                                    <p:set>
                                      <p:cBhvr>
                                        <p:cTn id="221" dur="1" fill="hold">
                                          <p:stCondLst>
                                            <p:cond delay="0"/>
                                          </p:stCondLst>
                                        </p:cTn>
                                        <p:tgtEl>
                                          <p:spTgt spid="57"/>
                                        </p:tgtEl>
                                        <p:attrNameLst>
                                          <p:attrName>style.visibility</p:attrName>
                                        </p:attrNameLst>
                                      </p:cBhvr>
                                      <p:to>
                                        <p:strVal val="visible"/>
                                      </p:to>
                                    </p:set>
                                    <p:animEffect transition="in" filter="wipe(left)">
                                      <p:cBhvr>
                                        <p:cTn id="2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p:bldP spid="47" grpId="0"/>
      <p:bldP spid="48" grpId="0"/>
      <p:bldP spid="49" grpId="0"/>
      <p:bldP spid="50" grpId="0"/>
      <p:bldP spid="51" grpId="0"/>
      <p:bldP spid="52" grpId="0"/>
      <p:bldP spid="53" grpId="0"/>
      <p:bldP spid="54" grpId="0"/>
      <p:bldP spid="55" grpId="0"/>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r>
              <a:rPr lang="en-IN" b="1" dirty="0"/>
              <a:t>Cyclic Shift Register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Rectangle 4"/>
          <p:cNvSpPr/>
          <p:nvPr/>
        </p:nvSpPr>
        <p:spPr>
          <a:xfrm>
            <a:off x="457200" y="4572000"/>
            <a:ext cx="8305800" cy="1754326"/>
          </a:xfrm>
          <a:prstGeom prst="rect">
            <a:avLst/>
          </a:prstGeom>
        </p:spPr>
        <p:txBody>
          <a:bodyPr wrap="square">
            <a:spAutoFit/>
          </a:bodyPr>
          <a:lstStyle/>
          <a:p>
            <a:pPr algn="just"/>
            <a:r>
              <a:rPr lang="en-IN" dirty="0"/>
              <a:t>If </a:t>
            </a:r>
            <a:r>
              <a:rPr lang="en-IN" b="1" i="1" u="sng" dirty="0">
                <a:solidFill>
                  <a:srgbClr val="FF0000"/>
                </a:solidFill>
              </a:rPr>
              <a:t>we connect the serial output to the serial input</a:t>
            </a:r>
            <a:r>
              <a:rPr lang="en-IN" dirty="0"/>
              <a:t>, as shown by the dashed line, the resulting cyclic shift register performs an </a:t>
            </a:r>
            <a:r>
              <a:rPr lang="en-IN" u="sng" dirty="0">
                <a:solidFill>
                  <a:srgbClr val="FF0000"/>
                </a:solidFill>
              </a:rPr>
              <a:t>end-around shift</a:t>
            </a:r>
            <a:r>
              <a:rPr lang="en-IN" dirty="0"/>
              <a:t>. </a:t>
            </a:r>
          </a:p>
          <a:p>
            <a:pPr algn="just"/>
            <a:r>
              <a:rPr lang="en-IN" dirty="0"/>
              <a:t>If the initial contents of the register is 0111, after one clock cycle the contents is 1011. </a:t>
            </a:r>
          </a:p>
          <a:p>
            <a:pPr algn="just"/>
            <a:r>
              <a:rPr lang="en-IN" dirty="0"/>
              <a:t>After a second pulse, the state is 1101, then 1110, and the fourth pulse returns the register to the initial 0111 state.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2190750"/>
            <a:ext cx="7526337"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227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a:xfrm>
            <a:off x="457200" y="1219200"/>
            <a:ext cx="8229600" cy="4876800"/>
          </a:xfrm>
        </p:spPr>
        <p:txBody>
          <a:bodyPr/>
          <a:lstStyle/>
          <a:p>
            <a:r>
              <a:rPr lang="en-IN" b="1" dirty="0"/>
              <a:t>8-Bit Serial-In, Serial-Out Shift Register</a:t>
            </a:r>
          </a:p>
          <a:p>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24113" y="1683915"/>
            <a:ext cx="4295775" cy="128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9700" y="2667000"/>
            <a:ext cx="8864600" cy="17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4495800"/>
            <a:ext cx="6221413"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507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r>
              <a:rPr lang="en-IN" b="1" dirty="0"/>
              <a:t>8-Bit Serial-In, Serial-Out Shift Register</a:t>
            </a:r>
          </a:p>
          <a:p>
            <a:pPr algn="just"/>
            <a:r>
              <a:rPr lang="en-IN" b="1" dirty="0"/>
              <a:t>Serial in</a:t>
            </a:r>
            <a:r>
              <a:rPr lang="en-IN" dirty="0"/>
              <a:t> means that data is shifted into the first flip-flop one bit at a time, and the flip-flops cannot be loaded in parallel. </a:t>
            </a:r>
          </a:p>
          <a:p>
            <a:pPr algn="just"/>
            <a:r>
              <a:rPr lang="en-IN" b="1" dirty="0"/>
              <a:t>Serial out</a:t>
            </a:r>
            <a:r>
              <a:rPr lang="en-IN" dirty="0"/>
              <a:t> means that data can only be read out of the last flip-flop</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751928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r>
              <a:rPr lang="en-IN" b="1" dirty="0"/>
              <a:t>4-bit parallel-in, parallel-out shift register</a:t>
            </a:r>
            <a:r>
              <a:rPr lang="en-IN" dirty="0"/>
              <a:t> </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5430" y="2362200"/>
            <a:ext cx="837314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5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pPr algn="just"/>
            <a:r>
              <a:rPr lang="en-IN" b="1" dirty="0"/>
              <a:t>Shift register implemented using </a:t>
            </a:r>
            <a:r>
              <a:rPr lang="en-IN" b="1" dirty="0" err="1"/>
              <a:t>MUXes</a:t>
            </a:r>
            <a:r>
              <a:rPr lang="en-IN" b="1" dirty="0"/>
              <a:t> and D flip-flops (Universal shift register</a:t>
            </a:r>
            <a:r>
              <a:rPr lang="en-IN" dirty="0"/>
              <a:t>)</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52675" y="2438400"/>
            <a:ext cx="4438650" cy="303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507" y="5452454"/>
            <a:ext cx="5868987" cy="132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31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Books Referred/Source</a:t>
            </a:r>
          </a:p>
        </p:txBody>
      </p:sp>
      <p:sp>
        <p:nvSpPr>
          <p:cNvPr id="3" name="Content Placeholder 2"/>
          <p:cNvSpPr>
            <a:spLocks noGrp="1"/>
          </p:cNvSpPr>
          <p:nvPr>
            <p:ph idx="1"/>
          </p:nvPr>
        </p:nvSpPr>
        <p:spPr/>
        <p:txBody>
          <a:bodyPr>
            <a:normAutofit fontScale="85000" lnSpcReduction="10000"/>
          </a:bodyPr>
          <a:lstStyle/>
          <a:p>
            <a:pPr algn="just"/>
            <a:r>
              <a:rPr lang="en-IN" dirty="0"/>
              <a:t>Charles H Roth and Larry L Kinney, Analog and Digital Electronics, Cengage Learning,2019 </a:t>
            </a:r>
          </a:p>
          <a:p>
            <a:pPr algn="just"/>
            <a:r>
              <a:rPr lang="en-IN" dirty="0"/>
              <a:t>Charles H Roth and Larry L Kinney, Fundamental of Logic Design, Cengage Learning, 2017. </a:t>
            </a:r>
          </a:p>
          <a:p>
            <a:pPr algn="just"/>
            <a:r>
              <a:rPr lang="en-IN" dirty="0"/>
              <a:t>Donald P Leach, Albert Paul </a:t>
            </a:r>
            <a:r>
              <a:rPr lang="en-IN" dirty="0" err="1"/>
              <a:t>Malvino</a:t>
            </a:r>
            <a:r>
              <a:rPr lang="en-IN" dirty="0"/>
              <a:t> &amp; </a:t>
            </a:r>
            <a:r>
              <a:rPr lang="en-IN" dirty="0" err="1"/>
              <a:t>Goutam</a:t>
            </a:r>
            <a:r>
              <a:rPr lang="en-IN" dirty="0"/>
              <a:t> </a:t>
            </a:r>
            <a:r>
              <a:rPr lang="en-IN" dirty="0" err="1"/>
              <a:t>Saha</a:t>
            </a:r>
            <a:r>
              <a:rPr lang="en-IN" dirty="0"/>
              <a:t>: Digital Principles and Applications, 7</a:t>
            </a:r>
            <a:r>
              <a:rPr lang="en-IN" baseline="30000" dirty="0"/>
              <a:t>th</a:t>
            </a:r>
            <a:r>
              <a:rPr lang="en-IN" dirty="0"/>
              <a:t> Edition, Tata McGraw Hill, 2015</a:t>
            </a:r>
          </a:p>
          <a:p>
            <a:pPr algn="just"/>
            <a:r>
              <a:rPr lang="en-IN" dirty="0"/>
              <a:t>Anil K. Maini: Digital Electronics Principles, Devices and Applications, 2007, John Wiley &amp; Sons, Ltd.</a:t>
            </a:r>
          </a:p>
          <a:p>
            <a:pPr algn="just"/>
            <a:r>
              <a:rPr lang="en-IN" dirty="0"/>
              <a:t>Thomas L. Floyd: Digital Fundamentals, 9th Edition., Pearson International Edition.</a:t>
            </a:r>
          </a:p>
          <a:p>
            <a:pPr algn="just"/>
            <a:r>
              <a:rPr lang="en-IN" dirty="0"/>
              <a:t>M. Morris Mano, Michael D. </a:t>
            </a:r>
            <a:r>
              <a:rPr lang="en-IN" dirty="0" err="1"/>
              <a:t>Ciletti</a:t>
            </a:r>
            <a:r>
              <a:rPr lang="en-IN" dirty="0"/>
              <a:t> : Digital Design With an Introduction to the Verilog HDL, 5</a:t>
            </a:r>
            <a:r>
              <a:rPr lang="en-IN" baseline="30000" dirty="0"/>
              <a:t>th</a:t>
            </a:r>
            <a:r>
              <a:rPr lang="en-IN" dirty="0"/>
              <a:t> Edition, Pearson Education, Inc.</a:t>
            </a:r>
          </a:p>
          <a:p>
            <a:pPr algn="just"/>
            <a:r>
              <a:rPr lang="en-IN" dirty="0"/>
              <a:t>Ronald J. </a:t>
            </a:r>
            <a:r>
              <a:rPr lang="en-IN" dirty="0" err="1"/>
              <a:t>Tocci</a:t>
            </a:r>
            <a:r>
              <a:rPr lang="en-IN" dirty="0"/>
              <a:t>, Neal S. </a:t>
            </a:r>
            <a:r>
              <a:rPr lang="en-IN" dirty="0" err="1"/>
              <a:t>Widmer</a:t>
            </a:r>
            <a:r>
              <a:rPr lang="en-IN" dirty="0"/>
              <a:t>, Gregory L. Moss: Digital systems : principles and applications—10</a:t>
            </a:r>
            <a:r>
              <a:rPr lang="en-IN" baseline="30000" dirty="0"/>
              <a:t>th</a:t>
            </a:r>
            <a:r>
              <a:rPr lang="en-IN" dirty="0"/>
              <a:t> Edition, Pearson Education International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377502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pPr algn="just"/>
            <a:r>
              <a:rPr lang="en-IN" b="1" dirty="0"/>
              <a:t>Shift register implemented using </a:t>
            </a:r>
            <a:r>
              <a:rPr lang="en-IN" b="1" dirty="0" err="1"/>
              <a:t>MUXes</a:t>
            </a:r>
            <a:r>
              <a:rPr lang="en-IN" b="1" dirty="0"/>
              <a:t> and D flip-flops</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7" y="2419350"/>
            <a:ext cx="8809447"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191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pPr algn="just"/>
            <a:r>
              <a:rPr lang="en-IN" dirty="0"/>
              <a:t>The next-state equations for the flip-flops are</a:t>
            </a:r>
          </a:p>
          <a:p>
            <a:pPr algn="just"/>
            <a:r>
              <a:rPr lang="en-IN" dirty="0"/>
              <a:t>Q3+ = </a:t>
            </a:r>
            <a:r>
              <a:rPr lang="en-IN" dirty="0" err="1"/>
              <a:t>Sh</a:t>
            </a:r>
            <a:r>
              <a:rPr lang="en-IN" dirty="0"/>
              <a:t>′ · L′ · Q3 + </a:t>
            </a:r>
            <a:r>
              <a:rPr lang="en-IN" dirty="0" err="1"/>
              <a:t>Sh</a:t>
            </a:r>
            <a:r>
              <a:rPr lang="en-IN" dirty="0"/>
              <a:t>′ · L  · D3  + </a:t>
            </a:r>
            <a:r>
              <a:rPr lang="en-IN" dirty="0" err="1"/>
              <a:t>Sh</a:t>
            </a:r>
            <a:r>
              <a:rPr lang="en-IN" dirty="0"/>
              <a:t> · SI </a:t>
            </a:r>
          </a:p>
          <a:p>
            <a:pPr algn="just"/>
            <a:r>
              <a:rPr lang="en-IN" dirty="0"/>
              <a:t>Q2+ = </a:t>
            </a:r>
            <a:r>
              <a:rPr lang="en-IN" dirty="0" err="1"/>
              <a:t>Sh</a:t>
            </a:r>
            <a:r>
              <a:rPr lang="en-IN" dirty="0"/>
              <a:t>′ · L′ · Q2 + </a:t>
            </a:r>
            <a:r>
              <a:rPr lang="en-IN" dirty="0" err="1"/>
              <a:t>Sh</a:t>
            </a:r>
            <a:r>
              <a:rPr lang="en-IN" dirty="0"/>
              <a:t>′ · L · D2  + </a:t>
            </a:r>
            <a:r>
              <a:rPr lang="en-IN" dirty="0" err="1"/>
              <a:t>Sh</a:t>
            </a:r>
            <a:r>
              <a:rPr lang="en-IN" dirty="0"/>
              <a:t> · Q3 </a:t>
            </a:r>
          </a:p>
          <a:p>
            <a:pPr algn="just"/>
            <a:r>
              <a:rPr lang="en-IN" dirty="0"/>
              <a:t>Q1+ = </a:t>
            </a:r>
            <a:r>
              <a:rPr lang="en-IN" dirty="0" err="1"/>
              <a:t>Sh</a:t>
            </a:r>
            <a:r>
              <a:rPr lang="en-IN" dirty="0"/>
              <a:t>′ · L′ · Q1 + </a:t>
            </a:r>
            <a:r>
              <a:rPr lang="en-IN" dirty="0" err="1"/>
              <a:t>Sh</a:t>
            </a:r>
            <a:r>
              <a:rPr lang="en-IN" dirty="0"/>
              <a:t>′ · L ·  D1  + </a:t>
            </a:r>
            <a:r>
              <a:rPr lang="en-IN" dirty="0" err="1"/>
              <a:t>Sh</a:t>
            </a:r>
            <a:r>
              <a:rPr lang="en-IN" dirty="0"/>
              <a:t> · Q2 </a:t>
            </a:r>
          </a:p>
          <a:p>
            <a:pPr algn="just"/>
            <a:r>
              <a:rPr lang="en-IN" dirty="0"/>
              <a:t>Q0+ = </a:t>
            </a:r>
            <a:r>
              <a:rPr lang="en-IN" dirty="0" err="1"/>
              <a:t>Sh</a:t>
            </a:r>
            <a:r>
              <a:rPr lang="en-IN" dirty="0"/>
              <a:t>′ · L′ · Q0 + </a:t>
            </a:r>
            <a:r>
              <a:rPr lang="en-IN" dirty="0" err="1"/>
              <a:t>Sh</a:t>
            </a:r>
            <a:r>
              <a:rPr lang="en-IN" dirty="0"/>
              <a:t>′ · L · D0  + </a:t>
            </a:r>
            <a:r>
              <a:rPr lang="en-IN" dirty="0" err="1"/>
              <a:t>Sh</a:t>
            </a:r>
            <a:r>
              <a:rPr lang="en-IN" dirty="0"/>
              <a:t> · Q1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22527370"/>
              </p:ext>
            </p:extLst>
          </p:nvPr>
        </p:nvGraphicFramePr>
        <p:xfrm>
          <a:off x="1156800" y="4099560"/>
          <a:ext cx="6768000" cy="2377440"/>
        </p:xfrm>
        <a:graphic>
          <a:graphicData uri="http://schemas.openxmlformats.org/drawingml/2006/table">
            <a:tbl>
              <a:tblPr firstRow="1" bandRow="1">
                <a:tableStyleId>{125E5076-3810-47DD-B79F-674D7AD40C01}</a:tableStyleId>
              </a:tblPr>
              <a:tblGrid>
                <a:gridCol w="756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756000">
                  <a:extLst>
                    <a:ext uri="{9D8B030D-6E8A-4147-A177-3AD203B41FA5}">
                      <a16:colId xmlns:a16="http://schemas.microsoft.com/office/drawing/2014/main" val="20004"/>
                    </a:ext>
                  </a:extLst>
                </a:gridCol>
                <a:gridCol w="756000">
                  <a:extLst>
                    <a:ext uri="{9D8B030D-6E8A-4147-A177-3AD203B41FA5}">
                      <a16:colId xmlns:a16="http://schemas.microsoft.com/office/drawing/2014/main" val="20005"/>
                    </a:ext>
                  </a:extLst>
                </a:gridCol>
                <a:gridCol w="2232000">
                  <a:extLst>
                    <a:ext uri="{9D8B030D-6E8A-4147-A177-3AD203B41FA5}">
                      <a16:colId xmlns:a16="http://schemas.microsoft.com/office/drawing/2014/main" val="20006"/>
                    </a:ext>
                  </a:extLst>
                </a:gridCol>
              </a:tblGrid>
              <a:tr h="0">
                <a:tc>
                  <a:txBody>
                    <a:bodyPr/>
                    <a:lstStyle/>
                    <a:p>
                      <a:pPr algn="ctr"/>
                      <a:r>
                        <a:rPr lang="en-IN" dirty="0" err="1"/>
                        <a:t>Sh</a:t>
                      </a:r>
                      <a:endParaRPr lang="en-IN" dirty="0"/>
                    </a:p>
                  </a:txBody>
                  <a:tcPr anchor="ctr"/>
                </a:tc>
                <a:tc>
                  <a:txBody>
                    <a:bodyPr/>
                    <a:lstStyle/>
                    <a:p>
                      <a:pPr algn="ctr"/>
                      <a:r>
                        <a:rPr lang="en-IN" dirty="0"/>
                        <a:t>L</a:t>
                      </a:r>
                    </a:p>
                  </a:txBody>
                  <a:tcPr anchor="ctr"/>
                </a:tc>
                <a:tc>
                  <a:txBody>
                    <a:bodyPr/>
                    <a:lstStyle/>
                    <a:p>
                      <a:pPr algn="ctr"/>
                      <a:r>
                        <a:rPr lang="en-IN" dirty="0"/>
                        <a:t>Q3+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t>Q2+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t>Q1+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t>Q0+ </a:t>
                      </a:r>
                    </a:p>
                  </a:txBody>
                  <a:tcPr anchor="ctr"/>
                </a:tc>
                <a:tc>
                  <a:txBody>
                    <a:bodyPr/>
                    <a:lstStyle/>
                    <a:p>
                      <a:pPr algn="ctr"/>
                      <a:r>
                        <a:rPr lang="en-IN" dirty="0"/>
                        <a:t>Action</a:t>
                      </a:r>
                    </a:p>
                  </a:txBody>
                  <a:tcPr anchor="ctr"/>
                </a:tc>
                <a:extLst>
                  <a:ext uri="{0D108BD9-81ED-4DB2-BD59-A6C34878D82A}">
                    <a16:rowId xmlns:a16="http://schemas.microsoft.com/office/drawing/2014/main" val="10000"/>
                  </a:ext>
                </a:extLst>
              </a:tr>
              <a:tr h="0">
                <a:tc>
                  <a:txBody>
                    <a:bodyPr/>
                    <a:lstStyle/>
                    <a:p>
                      <a:pPr algn="ctr"/>
                      <a:r>
                        <a:rPr lang="en-IN" dirty="0"/>
                        <a:t>0</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0</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Q3</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Q2</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Q1</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Q0</a:t>
                      </a: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No</a:t>
                      </a:r>
                      <a:r>
                        <a:rPr lang="en-IN" baseline="0" dirty="0"/>
                        <a:t> Change</a:t>
                      </a:r>
                      <a:endParaRPr lang="en-IN" dirty="0"/>
                    </a:p>
                  </a:txBody>
                  <a:tcPr anchor="ct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a:txBody>
                    <a:bodyPr/>
                    <a:lstStyle/>
                    <a:p>
                      <a:pPr algn="ctr"/>
                      <a:r>
                        <a:rPr lang="en-IN" dirty="0"/>
                        <a:t>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dirty="0"/>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dirty="0"/>
                        <a:t>D3</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dirty="0"/>
                        <a:t>D2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dirty="0"/>
                        <a:t>D1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dirty="0"/>
                        <a:t>D0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dirty="0"/>
                        <a:t>Parallel Data</a:t>
                      </a:r>
                      <a:r>
                        <a:rPr lang="en-IN" baseline="0" dirty="0"/>
                        <a:t> loaded from D3,D2,D1,D0</a:t>
                      </a:r>
                      <a:endParaRPr lang="en-IN"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lang="en-IN" dirty="0"/>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SI</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Q3</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Q2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IN" dirty="0"/>
                        <a:t>Q1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a:t>Serial input from SI</a:t>
                      </a:r>
                    </a:p>
                  </a:txBody>
                  <a:tcPr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3"/>
                  </a:ext>
                </a:extLst>
              </a:tr>
              <a:tr h="0">
                <a:tc>
                  <a:txBody>
                    <a:bodyPr/>
                    <a:lstStyle/>
                    <a:p>
                      <a:pPr algn="ctr"/>
                      <a:r>
                        <a:rPr lang="en-IN" dirty="0"/>
                        <a:t>1</a:t>
                      </a:r>
                    </a:p>
                  </a:txBody>
                  <a:tcPr anchor="ctr">
                    <a:lnT w="12700" cap="flat" cmpd="sng" algn="ctr">
                      <a:solidFill>
                        <a:schemeClr val="bg1"/>
                      </a:solidFill>
                      <a:prstDash val="solid"/>
                      <a:round/>
                      <a:headEnd type="none" w="med" len="med"/>
                      <a:tailEnd type="none" w="med" len="med"/>
                    </a:lnT>
                  </a:tcPr>
                </a:tc>
                <a:tc>
                  <a:txBody>
                    <a:bodyPr/>
                    <a:lstStyle/>
                    <a:p>
                      <a:pPr algn="ctr"/>
                      <a:r>
                        <a:rPr lang="en-IN" dirty="0"/>
                        <a:t>1</a:t>
                      </a:r>
                    </a:p>
                  </a:txBody>
                  <a:tcPr anchor="ctr">
                    <a:lnT w="12700" cap="flat" cmpd="sng" algn="ctr">
                      <a:solidFill>
                        <a:schemeClr val="bg1"/>
                      </a:solidFill>
                      <a:prstDash val="solid"/>
                      <a:round/>
                      <a:headEnd type="none" w="med" len="med"/>
                      <a:tailEnd type="none" w="med" len="med"/>
                    </a:lnT>
                  </a:tcPr>
                </a:tc>
                <a:tc>
                  <a:txBody>
                    <a:bodyPr/>
                    <a:lstStyle/>
                    <a:p>
                      <a:pPr algn="ctr"/>
                      <a:r>
                        <a:rPr lang="en-IN" dirty="0"/>
                        <a:t>SI</a:t>
                      </a:r>
                    </a:p>
                  </a:txBody>
                  <a:tcPr anchor="ctr">
                    <a:lnT w="12700" cap="flat" cmpd="sng" algn="ctr">
                      <a:solidFill>
                        <a:schemeClr val="bg1"/>
                      </a:solidFill>
                      <a:prstDash val="solid"/>
                      <a:round/>
                      <a:headEnd type="none" w="med" len="med"/>
                      <a:tailEnd type="none" w="med" len="med"/>
                    </a:lnT>
                  </a:tcPr>
                </a:tc>
                <a:tc>
                  <a:txBody>
                    <a:bodyPr/>
                    <a:lstStyle/>
                    <a:p>
                      <a:pPr algn="ctr"/>
                      <a:r>
                        <a:rPr lang="en-IN" dirty="0"/>
                        <a:t>Q3</a:t>
                      </a:r>
                    </a:p>
                  </a:txBody>
                  <a:tcPr anchor="ctr">
                    <a:lnT w="12700" cap="flat" cmpd="sng" algn="ctr">
                      <a:solidFill>
                        <a:schemeClr val="bg1"/>
                      </a:solidFill>
                      <a:prstDash val="solid"/>
                      <a:round/>
                      <a:headEnd type="none" w="med" len="med"/>
                      <a:tailEnd type="none" w="med" len="med"/>
                    </a:lnT>
                  </a:tcPr>
                </a:tc>
                <a:tc>
                  <a:txBody>
                    <a:bodyPr/>
                    <a:lstStyle/>
                    <a:p>
                      <a:pPr algn="ctr"/>
                      <a:r>
                        <a:rPr lang="en-IN" dirty="0"/>
                        <a:t>Q2</a:t>
                      </a:r>
                    </a:p>
                  </a:txBody>
                  <a:tcPr anchor="ctr">
                    <a:lnT w="12700" cap="flat" cmpd="sng" algn="ctr">
                      <a:solidFill>
                        <a:schemeClr val="bg1"/>
                      </a:solidFill>
                      <a:prstDash val="solid"/>
                      <a:round/>
                      <a:headEnd type="none" w="med" len="med"/>
                      <a:tailEnd type="none" w="med" len="med"/>
                    </a:lnT>
                  </a:tcPr>
                </a:tc>
                <a:tc>
                  <a:txBody>
                    <a:bodyPr/>
                    <a:lstStyle/>
                    <a:p>
                      <a:pPr algn="ctr"/>
                      <a:r>
                        <a:rPr lang="en-IN" dirty="0"/>
                        <a:t>Q1</a:t>
                      </a:r>
                    </a:p>
                  </a:txBody>
                  <a:tcPr anchor="ctr">
                    <a:lnT w="12700" cap="flat" cmpd="sng" algn="ctr">
                      <a:solidFill>
                        <a:schemeClr val="bg1"/>
                      </a:solidFill>
                      <a:prstDash val="solid"/>
                      <a:round/>
                      <a:headEnd type="none" w="med" len="med"/>
                      <a:tailEnd type="none" w="med" len="med"/>
                    </a:lnT>
                  </a:tcPr>
                </a:tc>
                <a:tc vMerge="1">
                  <a:txBody>
                    <a:bodyPr/>
                    <a:lstStyle/>
                    <a:p>
                      <a:endParaRPr lang="en-IN"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5930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918280"/>
            <a:ext cx="20193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9"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064" y="3022602"/>
            <a:ext cx="7810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0" y="3374574"/>
            <a:ext cx="781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2550" y="3831774"/>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3004" y="4302808"/>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2798" y="4774975"/>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3952" y="5222424"/>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8489" y="5665563"/>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2549" y="6143172"/>
            <a:ext cx="7905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1478" y="3027364"/>
            <a:ext cx="8001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6077" y="3366862"/>
            <a:ext cx="7905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3336" y="3822249"/>
            <a:ext cx="781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41975" y="4288294"/>
            <a:ext cx="771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2450" y="4762503"/>
            <a:ext cx="7715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7440" y="5217435"/>
            <a:ext cx="781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7891" y="5669646"/>
            <a:ext cx="7905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3811" y="6138183"/>
            <a:ext cx="7905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70903" y="3015798"/>
            <a:ext cx="7905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1400" y="3375027"/>
            <a:ext cx="781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56389" y="3833589"/>
            <a:ext cx="80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51400" y="4312107"/>
            <a:ext cx="7905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51399" y="4770213"/>
            <a:ext cx="7905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70903" y="5217435"/>
            <a:ext cx="781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51398" y="5665110"/>
            <a:ext cx="790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51397" y="6128205"/>
            <a:ext cx="7905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80328" y="3034848"/>
            <a:ext cx="790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80328" y="3360513"/>
            <a:ext cx="7905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76700" y="3841752"/>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76700" y="4303488"/>
            <a:ext cx="7810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067175" y="4765224"/>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67175" y="5222424"/>
            <a:ext cx="771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48125" y="5679624"/>
            <a:ext cx="79057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57650" y="6135462"/>
            <a:ext cx="7810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00186" y="3041652"/>
            <a:ext cx="7905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idx="1"/>
          </p:nvPr>
        </p:nvPicPr>
        <p:blipFill>
          <a:blip r:embed="rId34">
            <a:extLst>
              <a:ext uri="{28A0092B-C50C-407E-A947-70E740481C1C}">
                <a14:useLocalDpi xmlns:a14="http://schemas.microsoft.com/office/drawing/2010/main" val="0"/>
              </a:ext>
            </a:extLst>
          </a:blip>
          <a:srcRect/>
          <a:stretch>
            <a:fillRect/>
          </a:stretch>
        </p:blipFill>
        <p:spPr bwMode="auto">
          <a:xfrm>
            <a:off x="3311072" y="3363688"/>
            <a:ext cx="762106" cy="47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14700" y="3827238"/>
            <a:ext cx="762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300186" y="4288974"/>
            <a:ext cx="7905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314700" y="4765224"/>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300639" y="5207910"/>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300185" y="5671914"/>
            <a:ext cx="7905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300639" y="6142719"/>
            <a:ext cx="7810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N" b="1" dirty="0"/>
              <a:t>Shift Registers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Rectangle 4"/>
          <p:cNvSpPr/>
          <p:nvPr/>
        </p:nvSpPr>
        <p:spPr>
          <a:xfrm>
            <a:off x="304800" y="1293674"/>
            <a:ext cx="8458200" cy="1754326"/>
          </a:xfrm>
          <a:prstGeom prst="rect">
            <a:avLst/>
          </a:prstGeom>
        </p:spPr>
        <p:txBody>
          <a:bodyPr wrap="square">
            <a:spAutoFit/>
          </a:bodyPr>
          <a:lstStyle/>
          <a:p>
            <a:r>
              <a:rPr lang="en-IN" b="1" dirty="0"/>
              <a:t>Timing Diagram for Shift Register</a:t>
            </a:r>
          </a:p>
          <a:p>
            <a:pPr algn="just"/>
            <a:r>
              <a:rPr lang="en-IN" dirty="0"/>
              <a:t>Assuming that the register is initially clear (Q3Q2Q1Q0 = 0000), that the serial input is SI = 0 throughout, and that the data inputs </a:t>
            </a:r>
            <a:r>
              <a:rPr lang="en-IN" b="1" dirty="0"/>
              <a:t>D3D2D1D0 are 1011 during the load time (t0). </a:t>
            </a:r>
          </a:p>
          <a:p>
            <a:pPr algn="just"/>
            <a:r>
              <a:rPr lang="en-IN" dirty="0"/>
              <a:t>Shifting occurs at the end of t1, t2, and t3, and the serial output can be read during these clock times</a:t>
            </a:r>
          </a:p>
        </p:txBody>
      </p:sp>
    </p:spTree>
    <p:extLst>
      <p:ext uri="{BB962C8B-B14F-4D97-AF65-F5344CB8AC3E}">
        <p14:creationId xmlns:p14="http://schemas.microsoft.com/office/powerpoint/2010/main" val="34925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wipe(left)">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wipe(left)">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wipe(left)">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wipe(left)">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wipe(left)">
                                      <p:cBhvr>
                                        <p:cTn id="42" dur="500"/>
                                        <p:tgtEl>
                                          <p:spTgt spid="10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wipe(left)">
                                      <p:cBhvr>
                                        <p:cTn id="47" dur="500"/>
                                        <p:tgtEl>
                                          <p:spTgt spid="10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35"/>
                                        </p:tgtEl>
                                        <p:attrNameLst>
                                          <p:attrName>style.visibility</p:attrName>
                                        </p:attrNameLst>
                                      </p:cBhvr>
                                      <p:to>
                                        <p:strVal val="visible"/>
                                      </p:to>
                                    </p:set>
                                    <p:animEffect transition="in" filter="wipe(left)">
                                      <p:cBhvr>
                                        <p:cTn id="52" dur="500"/>
                                        <p:tgtEl>
                                          <p:spTgt spid="10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36"/>
                                        </p:tgtEl>
                                        <p:attrNameLst>
                                          <p:attrName>style.visibility</p:attrName>
                                        </p:attrNameLst>
                                      </p:cBhvr>
                                      <p:to>
                                        <p:strVal val="visible"/>
                                      </p:to>
                                    </p:set>
                                    <p:animEffect transition="in" filter="wipe(left)">
                                      <p:cBhvr>
                                        <p:cTn id="57" dur="500"/>
                                        <p:tgtEl>
                                          <p:spTgt spid="103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37"/>
                                        </p:tgtEl>
                                        <p:attrNameLst>
                                          <p:attrName>style.visibility</p:attrName>
                                        </p:attrNameLst>
                                      </p:cBhvr>
                                      <p:to>
                                        <p:strVal val="visible"/>
                                      </p:to>
                                    </p:set>
                                    <p:animEffect transition="in" filter="wipe(left)">
                                      <p:cBhvr>
                                        <p:cTn id="62" dur="500"/>
                                        <p:tgtEl>
                                          <p:spTgt spid="103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animEffect transition="in" filter="wipe(left)">
                                      <p:cBhvr>
                                        <p:cTn id="67" dur="500"/>
                                        <p:tgtEl>
                                          <p:spTgt spid="103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39"/>
                                        </p:tgtEl>
                                        <p:attrNameLst>
                                          <p:attrName>style.visibility</p:attrName>
                                        </p:attrNameLst>
                                      </p:cBhvr>
                                      <p:to>
                                        <p:strVal val="visible"/>
                                      </p:to>
                                    </p:set>
                                    <p:animEffect transition="in" filter="wipe(left)">
                                      <p:cBhvr>
                                        <p:cTn id="72" dur="500"/>
                                        <p:tgtEl>
                                          <p:spTgt spid="10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040"/>
                                        </p:tgtEl>
                                        <p:attrNameLst>
                                          <p:attrName>style.visibility</p:attrName>
                                        </p:attrNameLst>
                                      </p:cBhvr>
                                      <p:to>
                                        <p:strVal val="visible"/>
                                      </p:to>
                                    </p:set>
                                    <p:animEffect transition="in" filter="wipe(left)">
                                      <p:cBhvr>
                                        <p:cTn id="77" dur="500"/>
                                        <p:tgtEl>
                                          <p:spTgt spid="104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041"/>
                                        </p:tgtEl>
                                        <p:attrNameLst>
                                          <p:attrName>style.visibility</p:attrName>
                                        </p:attrNameLst>
                                      </p:cBhvr>
                                      <p:to>
                                        <p:strVal val="visible"/>
                                      </p:to>
                                    </p:set>
                                    <p:animEffect transition="in" filter="wipe(left)">
                                      <p:cBhvr>
                                        <p:cTn id="82" dur="500"/>
                                        <p:tgtEl>
                                          <p:spTgt spid="104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042"/>
                                        </p:tgtEl>
                                        <p:attrNameLst>
                                          <p:attrName>style.visibility</p:attrName>
                                        </p:attrNameLst>
                                      </p:cBhvr>
                                      <p:to>
                                        <p:strVal val="visible"/>
                                      </p:to>
                                    </p:set>
                                    <p:animEffect transition="in" filter="wipe(left)">
                                      <p:cBhvr>
                                        <p:cTn id="87" dur="500"/>
                                        <p:tgtEl>
                                          <p:spTgt spid="104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043"/>
                                        </p:tgtEl>
                                        <p:attrNameLst>
                                          <p:attrName>style.visibility</p:attrName>
                                        </p:attrNameLst>
                                      </p:cBhvr>
                                      <p:to>
                                        <p:strVal val="visible"/>
                                      </p:to>
                                    </p:set>
                                    <p:animEffect transition="in" filter="wipe(left)">
                                      <p:cBhvr>
                                        <p:cTn id="92" dur="500"/>
                                        <p:tgtEl>
                                          <p:spTgt spid="10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044"/>
                                        </p:tgtEl>
                                        <p:attrNameLst>
                                          <p:attrName>style.visibility</p:attrName>
                                        </p:attrNameLst>
                                      </p:cBhvr>
                                      <p:to>
                                        <p:strVal val="visible"/>
                                      </p:to>
                                    </p:set>
                                    <p:animEffect transition="in" filter="wipe(left)">
                                      <p:cBhvr>
                                        <p:cTn id="97" dur="500"/>
                                        <p:tgtEl>
                                          <p:spTgt spid="10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045"/>
                                        </p:tgtEl>
                                        <p:attrNameLst>
                                          <p:attrName>style.visibility</p:attrName>
                                        </p:attrNameLst>
                                      </p:cBhvr>
                                      <p:to>
                                        <p:strVal val="visible"/>
                                      </p:to>
                                    </p:set>
                                    <p:animEffect transition="in" filter="wipe(left)">
                                      <p:cBhvr>
                                        <p:cTn id="102" dur="500"/>
                                        <p:tgtEl>
                                          <p:spTgt spid="104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046"/>
                                        </p:tgtEl>
                                        <p:attrNameLst>
                                          <p:attrName>style.visibility</p:attrName>
                                        </p:attrNameLst>
                                      </p:cBhvr>
                                      <p:to>
                                        <p:strVal val="visible"/>
                                      </p:to>
                                    </p:set>
                                    <p:animEffect transition="in" filter="wipe(left)">
                                      <p:cBhvr>
                                        <p:cTn id="107" dur="500"/>
                                        <p:tgtEl>
                                          <p:spTgt spid="104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047"/>
                                        </p:tgtEl>
                                        <p:attrNameLst>
                                          <p:attrName>style.visibility</p:attrName>
                                        </p:attrNameLst>
                                      </p:cBhvr>
                                      <p:to>
                                        <p:strVal val="visible"/>
                                      </p:to>
                                    </p:set>
                                    <p:animEffect transition="in" filter="wipe(left)">
                                      <p:cBhvr>
                                        <p:cTn id="112" dur="500"/>
                                        <p:tgtEl>
                                          <p:spTgt spid="104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048"/>
                                        </p:tgtEl>
                                        <p:attrNameLst>
                                          <p:attrName>style.visibility</p:attrName>
                                        </p:attrNameLst>
                                      </p:cBhvr>
                                      <p:to>
                                        <p:strVal val="visible"/>
                                      </p:to>
                                    </p:set>
                                    <p:animEffect transition="in" filter="wipe(left)">
                                      <p:cBhvr>
                                        <p:cTn id="117" dur="500"/>
                                        <p:tgtEl>
                                          <p:spTgt spid="104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1049"/>
                                        </p:tgtEl>
                                        <p:attrNameLst>
                                          <p:attrName>style.visibility</p:attrName>
                                        </p:attrNameLst>
                                      </p:cBhvr>
                                      <p:to>
                                        <p:strVal val="visible"/>
                                      </p:to>
                                    </p:set>
                                    <p:animEffect transition="in" filter="wipe(left)">
                                      <p:cBhvr>
                                        <p:cTn id="122" dur="500"/>
                                        <p:tgtEl>
                                          <p:spTgt spid="1049"/>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050"/>
                                        </p:tgtEl>
                                        <p:attrNameLst>
                                          <p:attrName>style.visibility</p:attrName>
                                        </p:attrNameLst>
                                      </p:cBhvr>
                                      <p:to>
                                        <p:strVal val="visible"/>
                                      </p:to>
                                    </p:set>
                                    <p:animEffect transition="in" filter="wipe(left)">
                                      <p:cBhvr>
                                        <p:cTn id="127" dur="500"/>
                                        <p:tgtEl>
                                          <p:spTgt spid="1050"/>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1051"/>
                                        </p:tgtEl>
                                        <p:attrNameLst>
                                          <p:attrName>style.visibility</p:attrName>
                                        </p:attrNameLst>
                                      </p:cBhvr>
                                      <p:to>
                                        <p:strVal val="visible"/>
                                      </p:to>
                                    </p:set>
                                    <p:animEffect transition="in" filter="wipe(left)">
                                      <p:cBhvr>
                                        <p:cTn id="132" dur="500"/>
                                        <p:tgtEl>
                                          <p:spTgt spid="1051"/>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1052"/>
                                        </p:tgtEl>
                                        <p:attrNameLst>
                                          <p:attrName>style.visibility</p:attrName>
                                        </p:attrNameLst>
                                      </p:cBhvr>
                                      <p:to>
                                        <p:strVal val="visible"/>
                                      </p:to>
                                    </p:set>
                                    <p:animEffect transition="in" filter="wipe(left)">
                                      <p:cBhvr>
                                        <p:cTn id="137" dur="500"/>
                                        <p:tgtEl>
                                          <p:spTgt spid="1052"/>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1053"/>
                                        </p:tgtEl>
                                        <p:attrNameLst>
                                          <p:attrName>style.visibility</p:attrName>
                                        </p:attrNameLst>
                                      </p:cBhvr>
                                      <p:to>
                                        <p:strVal val="visible"/>
                                      </p:to>
                                    </p:set>
                                    <p:animEffect transition="in" filter="wipe(left)">
                                      <p:cBhvr>
                                        <p:cTn id="142" dur="500"/>
                                        <p:tgtEl>
                                          <p:spTgt spid="105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1054"/>
                                        </p:tgtEl>
                                        <p:attrNameLst>
                                          <p:attrName>style.visibility</p:attrName>
                                        </p:attrNameLst>
                                      </p:cBhvr>
                                      <p:to>
                                        <p:strVal val="visible"/>
                                      </p:to>
                                    </p:set>
                                    <p:animEffect transition="in" filter="wipe(left)">
                                      <p:cBhvr>
                                        <p:cTn id="147" dur="500"/>
                                        <p:tgtEl>
                                          <p:spTgt spid="105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1055"/>
                                        </p:tgtEl>
                                        <p:attrNameLst>
                                          <p:attrName>style.visibility</p:attrName>
                                        </p:attrNameLst>
                                      </p:cBhvr>
                                      <p:to>
                                        <p:strVal val="visible"/>
                                      </p:to>
                                    </p:set>
                                    <p:animEffect transition="in" filter="wipe(left)">
                                      <p:cBhvr>
                                        <p:cTn id="152" dur="500"/>
                                        <p:tgtEl>
                                          <p:spTgt spid="105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1056"/>
                                        </p:tgtEl>
                                        <p:attrNameLst>
                                          <p:attrName>style.visibility</p:attrName>
                                        </p:attrNameLst>
                                      </p:cBhvr>
                                      <p:to>
                                        <p:strVal val="visible"/>
                                      </p:to>
                                    </p:set>
                                    <p:animEffect transition="in" filter="wipe(left)">
                                      <p:cBhvr>
                                        <p:cTn id="157" dur="500"/>
                                        <p:tgtEl>
                                          <p:spTgt spid="1056"/>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1057"/>
                                        </p:tgtEl>
                                        <p:attrNameLst>
                                          <p:attrName>style.visibility</p:attrName>
                                        </p:attrNameLst>
                                      </p:cBhvr>
                                      <p:to>
                                        <p:strVal val="visible"/>
                                      </p:to>
                                    </p:set>
                                    <p:animEffect transition="in" filter="wipe(left)">
                                      <p:cBhvr>
                                        <p:cTn id="162" dur="500"/>
                                        <p:tgtEl>
                                          <p:spTgt spid="1057"/>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1058"/>
                                        </p:tgtEl>
                                        <p:attrNameLst>
                                          <p:attrName>style.visibility</p:attrName>
                                        </p:attrNameLst>
                                      </p:cBhvr>
                                      <p:to>
                                        <p:strVal val="visible"/>
                                      </p:to>
                                    </p:set>
                                    <p:animEffect transition="in" filter="wipe(left)">
                                      <p:cBhvr>
                                        <p:cTn id="167" dur="500"/>
                                        <p:tgtEl>
                                          <p:spTgt spid="105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1059"/>
                                        </p:tgtEl>
                                        <p:attrNameLst>
                                          <p:attrName>style.visibility</p:attrName>
                                        </p:attrNameLst>
                                      </p:cBhvr>
                                      <p:to>
                                        <p:strVal val="visible"/>
                                      </p:to>
                                    </p:set>
                                    <p:animEffect transition="in" filter="wipe(left)">
                                      <p:cBhvr>
                                        <p:cTn id="172" dur="500"/>
                                        <p:tgtEl>
                                          <p:spTgt spid="1059"/>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1060"/>
                                        </p:tgtEl>
                                        <p:attrNameLst>
                                          <p:attrName>style.visibility</p:attrName>
                                        </p:attrNameLst>
                                      </p:cBhvr>
                                      <p:to>
                                        <p:strVal val="visible"/>
                                      </p:to>
                                    </p:set>
                                    <p:animEffect transition="in" filter="wipe(left)">
                                      <p:cBhvr>
                                        <p:cTn id="177" dur="500"/>
                                        <p:tgtEl>
                                          <p:spTgt spid="1060"/>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1061"/>
                                        </p:tgtEl>
                                        <p:attrNameLst>
                                          <p:attrName>style.visibility</p:attrName>
                                        </p:attrNameLst>
                                      </p:cBhvr>
                                      <p:to>
                                        <p:strVal val="visible"/>
                                      </p:to>
                                    </p:set>
                                    <p:animEffect transition="in" filter="wipe(left)">
                                      <p:cBhvr>
                                        <p:cTn id="182" dur="500"/>
                                        <p:tgtEl>
                                          <p:spTgt spid="1061"/>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1062"/>
                                        </p:tgtEl>
                                        <p:attrNameLst>
                                          <p:attrName>style.visibility</p:attrName>
                                        </p:attrNameLst>
                                      </p:cBhvr>
                                      <p:to>
                                        <p:strVal val="visible"/>
                                      </p:to>
                                    </p:set>
                                    <p:animEffect transition="in" filter="wipe(left)">
                                      <p:cBhvr>
                                        <p:cTn id="187" dur="500"/>
                                        <p:tgtEl>
                                          <p:spTgt spid="1062"/>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1063"/>
                                        </p:tgtEl>
                                        <p:attrNameLst>
                                          <p:attrName>style.visibility</p:attrName>
                                        </p:attrNameLst>
                                      </p:cBhvr>
                                      <p:to>
                                        <p:strVal val="visible"/>
                                      </p:to>
                                    </p:set>
                                    <p:animEffect transition="in" filter="wipe(left)">
                                      <p:cBhvr>
                                        <p:cTn id="192" dur="500"/>
                                        <p:tgtEl>
                                          <p:spTgt spid="1063"/>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45"/>
                                        </p:tgtEl>
                                        <p:attrNameLst>
                                          <p:attrName>style.visibility</p:attrName>
                                        </p:attrNameLst>
                                      </p:cBhvr>
                                      <p:to>
                                        <p:strVal val="visible"/>
                                      </p:to>
                                    </p:set>
                                    <p:animEffect transition="in" filter="wipe(left)">
                                      <p:cBhvr>
                                        <p:cTn id="197" dur="500"/>
                                        <p:tgtEl>
                                          <p:spTgt spid="45"/>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nodeType="clickEffect">
                                  <p:stCondLst>
                                    <p:cond delay="0"/>
                                  </p:stCondLst>
                                  <p:childTnLst>
                                    <p:set>
                                      <p:cBhvr>
                                        <p:cTn id="201" dur="1" fill="hold">
                                          <p:stCondLst>
                                            <p:cond delay="0"/>
                                          </p:stCondLst>
                                        </p:cTn>
                                        <p:tgtEl>
                                          <p:spTgt spid="46"/>
                                        </p:tgtEl>
                                        <p:attrNameLst>
                                          <p:attrName>style.visibility</p:attrName>
                                        </p:attrNameLst>
                                      </p:cBhvr>
                                      <p:to>
                                        <p:strVal val="visible"/>
                                      </p:to>
                                    </p:set>
                                    <p:animEffect transition="in" filter="wipe(left)">
                                      <p:cBhvr>
                                        <p:cTn id="202" dur="500"/>
                                        <p:tgtEl>
                                          <p:spTgt spid="46"/>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nodeType="clickEffect">
                                  <p:stCondLst>
                                    <p:cond delay="0"/>
                                  </p:stCondLst>
                                  <p:childTnLst>
                                    <p:set>
                                      <p:cBhvr>
                                        <p:cTn id="206" dur="1" fill="hold">
                                          <p:stCondLst>
                                            <p:cond delay="0"/>
                                          </p:stCondLst>
                                        </p:cTn>
                                        <p:tgtEl>
                                          <p:spTgt spid="1064"/>
                                        </p:tgtEl>
                                        <p:attrNameLst>
                                          <p:attrName>style.visibility</p:attrName>
                                        </p:attrNameLst>
                                      </p:cBhvr>
                                      <p:to>
                                        <p:strVal val="visible"/>
                                      </p:to>
                                    </p:set>
                                    <p:animEffect transition="in" filter="wipe(left)">
                                      <p:cBhvr>
                                        <p:cTn id="20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r>
              <a:rPr lang="en-IN" b="1" dirty="0"/>
              <a:t>Timing Diagram for Shift Register</a:t>
            </a:r>
            <a:endParaRPr lang="en-IN" dirty="0"/>
          </a:p>
          <a:p>
            <a:pPr algn="just"/>
            <a:r>
              <a:rPr lang="en-IN" dirty="0"/>
              <a:t>The first clock pulse loads data into the shift register in parallel. </a:t>
            </a:r>
          </a:p>
          <a:p>
            <a:pPr algn="just"/>
            <a:r>
              <a:rPr lang="en-IN" dirty="0"/>
              <a:t>During the next four clock pulses, this data is available at the serial output. Assuming that the register is initially clear (Q3Q2Q1Q0 = 0000), that the serial input is SI = 0 throughout, and that the data inputs D3D2D1D0 are 1011 during the load time (t0), the resulting waveforms are as shown. </a:t>
            </a:r>
          </a:p>
          <a:p>
            <a:pPr algn="just"/>
            <a:r>
              <a:rPr lang="en-IN" dirty="0"/>
              <a:t>Shifting occurs at the end of t1, t2, and t3, and the serial output can be read during these clock times. </a:t>
            </a:r>
          </a:p>
          <a:p>
            <a:pPr algn="just"/>
            <a:r>
              <a:rPr lang="en-IN" dirty="0"/>
              <a:t>During t4, </a:t>
            </a:r>
            <a:r>
              <a:rPr lang="en-IN" dirty="0" err="1"/>
              <a:t>Sh</a:t>
            </a:r>
            <a:r>
              <a:rPr lang="en-IN" dirty="0"/>
              <a:t> = L = 0, so no state change occurs.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65406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pPr algn="just"/>
            <a:r>
              <a:rPr lang="en-IN" dirty="0"/>
              <a:t>A circuit that cycles through a fixed sequence of states is called a </a:t>
            </a:r>
            <a:r>
              <a:rPr lang="en-IN" b="1" dirty="0"/>
              <a:t>Counter.</a:t>
            </a:r>
          </a:p>
          <a:p>
            <a:pPr algn="just"/>
            <a:r>
              <a:rPr lang="en-IN" dirty="0"/>
              <a:t>A shift register with non inverted feedback is called a </a:t>
            </a:r>
            <a:r>
              <a:rPr lang="en-IN" b="1" dirty="0"/>
              <a:t>Ring Counter or Cyclic Shift Register.</a:t>
            </a:r>
            <a:r>
              <a:rPr lang="en-IN" dirty="0"/>
              <a:t> </a:t>
            </a:r>
          </a:p>
          <a:p>
            <a:pPr algn="just"/>
            <a:r>
              <a:rPr lang="en-IN" dirty="0"/>
              <a:t>A shift register with inverted feedback is called a </a:t>
            </a:r>
            <a:r>
              <a:rPr lang="en-IN" b="1" dirty="0"/>
              <a:t>Johnson Counter or a twisted ring counter</a:t>
            </a:r>
            <a:r>
              <a:rPr lang="en-IN"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90342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a:xfrm>
            <a:off x="381000" y="1219200"/>
            <a:ext cx="8229600" cy="4876800"/>
          </a:xfrm>
        </p:spPr>
        <p:txBody>
          <a:bodyPr/>
          <a:lstStyle/>
          <a:p>
            <a:pPr algn="just"/>
            <a:r>
              <a:rPr lang="en-IN" b="1" dirty="0"/>
              <a:t>Ring Counter.</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0"/>
          <a:stretch/>
        </p:blipFill>
        <p:spPr bwMode="auto">
          <a:xfrm>
            <a:off x="152400" y="1676400"/>
            <a:ext cx="6672943" cy="198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3810000"/>
            <a:ext cx="79057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785554261"/>
              </p:ext>
            </p:extLst>
          </p:nvPr>
        </p:nvGraphicFramePr>
        <p:xfrm>
          <a:off x="6907800" y="777240"/>
          <a:ext cx="2160000" cy="249936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tblGrid>
              <a:tr h="0">
                <a:tc>
                  <a:txBody>
                    <a:bodyPr/>
                    <a:lstStyle/>
                    <a:p>
                      <a:pPr algn="ctr"/>
                      <a:r>
                        <a:rPr lang="en-IN" sz="1100" b="1" dirty="0"/>
                        <a:t>Clock Pulse</a:t>
                      </a:r>
                    </a:p>
                  </a:txBody>
                  <a:tcPr anchor="ctr"/>
                </a:tc>
                <a:tc>
                  <a:txBody>
                    <a:bodyPr/>
                    <a:lstStyle/>
                    <a:p>
                      <a:pPr algn="ctr"/>
                      <a:r>
                        <a:rPr lang="en-IN" sz="1100" b="1" dirty="0"/>
                        <a:t>Q0</a:t>
                      </a:r>
                    </a:p>
                  </a:txBody>
                  <a:tcPr anchor="ctr"/>
                </a:tc>
                <a:tc>
                  <a:txBody>
                    <a:bodyPr/>
                    <a:lstStyle/>
                    <a:p>
                      <a:pPr algn="ctr"/>
                      <a:r>
                        <a:rPr lang="en-IN" sz="1100" b="1" dirty="0"/>
                        <a:t>Q1</a:t>
                      </a:r>
                    </a:p>
                  </a:txBody>
                  <a:tcPr anchor="ctr"/>
                </a:tc>
                <a:tc>
                  <a:txBody>
                    <a:bodyPr/>
                    <a:lstStyle/>
                    <a:p>
                      <a:pPr algn="ctr"/>
                      <a:r>
                        <a:rPr lang="en-IN" sz="1100" b="1" dirty="0"/>
                        <a:t>Q2</a:t>
                      </a:r>
                    </a:p>
                  </a:txBody>
                  <a:tcPr anchor="ctr"/>
                </a:tc>
                <a:tc>
                  <a:txBody>
                    <a:bodyPr/>
                    <a:lstStyle/>
                    <a:p>
                      <a:pPr algn="ctr"/>
                      <a:r>
                        <a:rPr lang="en-IN" sz="1100" b="1" dirty="0"/>
                        <a:t>Q3</a:t>
                      </a:r>
                    </a:p>
                  </a:txBody>
                  <a:tcPr anchor="ctr"/>
                </a:tc>
                <a:extLst>
                  <a:ext uri="{0D108BD9-81ED-4DB2-BD59-A6C34878D82A}">
                    <a16:rowId xmlns:a16="http://schemas.microsoft.com/office/drawing/2014/main" val="10000"/>
                  </a:ext>
                </a:extLst>
              </a:tr>
              <a:tr h="0">
                <a:tc>
                  <a:txBody>
                    <a:bodyPr/>
                    <a:lstStyle/>
                    <a:p>
                      <a:pPr algn="ctr"/>
                      <a:r>
                        <a:rPr lang="en-IN" sz="1100" b="1" dirty="0"/>
                        <a:t>0</a:t>
                      </a:r>
                    </a:p>
                  </a:txBody>
                  <a:tcPr anchor="ctr">
                    <a:solidFill>
                      <a:schemeClr val="bg2"/>
                    </a:solidFill>
                  </a:tcPr>
                </a:tc>
                <a:tc>
                  <a:txBody>
                    <a:bodyPr/>
                    <a:lstStyle/>
                    <a:p>
                      <a:pPr algn="ctr"/>
                      <a:r>
                        <a:rPr lang="en-IN" sz="1100" b="1" dirty="0"/>
                        <a:t>1</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extLst>
                  <a:ext uri="{0D108BD9-81ED-4DB2-BD59-A6C34878D82A}">
                    <a16:rowId xmlns:a16="http://schemas.microsoft.com/office/drawing/2014/main" val="10001"/>
                  </a:ext>
                </a:extLst>
              </a:tr>
              <a:tr h="0">
                <a:tc>
                  <a:txBody>
                    <a:bodyPr/>
                    <a:lstStyle/>
                    <a:p>
                      <a:pPr algn="ctr"/>
                      <a:r>
                        <a:rPr lang="en-IN" sz="1100" b="1" dirty="0"/>
                        <a:t>1</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1</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extLst>
                  <a:ext uri="{0D108BD9-81ED-4DB2-BD59-A6C34878D82A}">
                    <a16:rowId xmlns:a16="http://schemas.microsoft.com/office/drawing/2014/main" val="10002"/>
                  </a:ext>
                </a:extLst>
              </a:tr>
              <a:tr h="0">
                <a:tc>
                  <a:txBody>
                    <a:bodyPr/>
                    <a:lstStyle/>
                    <a:p>
                      <a:pPr algn="ctr"/>
                      <a:r>
                        <a:rPr lang="en-IN" sz="1100" b="1" dirty="0"/>
                        <a:t>2</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1</a:t>
                      </a:r>
                    </a:p>
                  </a:txBody>
                  <a:tcPr anchor="ctr">
                    <a:solidFill>
                      <a:schemeClr val="bg2"/>
                    </a:solidFill>
                  </a:tcPr>
                </a:tc>
                <a:tc>
                  <a:txBody>
                    <a:bodyPr/>
                    <a:lstStyle/>
                    <a:p>
                      <a:pPr algn="ctr"/>
                      <a:r>
                        <a:rPr lang="en-IN" sz="1100" b="1" dirty="0"/>
                        <a:t>0</a:t>
                      </a:r>
                    </a:p>
                  </a:txBody>
                  <a:tcPr anchor="ctr">
                    <a:solidFill>
                      <a:schemeClr val="bg2"/>
                    </a:solidFill>
                  </a:tcPr>
                </a:tc>
                <a:extLst>
                  <a:ext uri="{0D108BD9-81ED-4DB2-BD59-A6C34878D82A}">
                    <a16:rowId xmlns:a16="http://schemas.microsoft.com/office/drawing/2014/main" val="10003"/>
                  </a:ext>
                </a:extLst>
              </a:tr>
              <a:tr h="0">
                <a:tc>
                  <a:txBody>
                    <a:bodyPr/>
                    <a:lstStyle/>
                    <a:p>
                      <a:pPr algn="ctr"/>
                      <a:r>
                        <a:rPr lang="en-IN" sz="1100" b="1" dirty="0"/>
                        <a:t>3</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1</a:t>
                      </a:r>
                    </a:p>
                  </a:txBody>
                  <a:tcPr anchor="ctr">
                    <a:solidFill>
                      <a:schemeClr val="bg2"/>
                    </a:solidFill>
                  </a:tcPr>
                </a:tc>
                <a:extLst>
                  <a:ext uri="{0D108BD9-81ED-4DB2-BD59-A6C34878D82A}">
                    <a16:rowId xmlns:a16="http://schemas.microsoft.com/office/drawing/2014/main" val="10004"/>
                  </a:ext>
                </a:extLst>
              </a:tr>
              <a:tr h="0">
                <a:tc>
                  <a:txBody>
                    <a:bodyPr/>
                    <a:lstStyle/>
                    <a:p>
                      <a:pPr algn="ctr"/>
                      <a:r>
                        <a:rPr lang="en-IN" sz="1100" b="1" dirty="0"/>
                        <a:t>4</a:t>
                      </a:r>
                    </a:p>
                  </a:txBody>
                  <a:tcPr anchor="ctr">
                    <a:solidFill>
                      <a:schemeClr val="bg2"/>
                    </a:solidFill>
                  </a:tcPr>
                </a:tc>
                <a:tc>
                  <a:txBody>
                    <a:bodyPr/>
                    <a:lstStyle/>
                    <a:p>
                      <a:pPr algn="ctr"/>
                      <a:r>
                        <a:rPr lang="en-IN" sz="1100" b="1" dirty="0"/>
                        <a:t>1</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extLst>
                  <a:ext uri="{0D108BD9-81ED-4DB2-BD59-A6C34878D82A}">
                    <a16:rowId xmlns:a16="http://schemas.microsoft.com/office/drawing/2014/main" val="10005"/>
                  </a:ext>
                </a:extLst>
              </a:tr>
              <a:tr h="0">
                <a:tc>
                  <a:txBody>
                    <a:bodyPr/>
                    <a:lstStyle/>
                    <a:p>
                      <a:pPr algn="ctr"/>
                      <a:r>
                        <a:rPr lang="en-IN" sz="1100" b="1" dirty="0"/>
                        <a:t>5</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1</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extLst>
                  <a:ext uri="{0D108BD9-81ED-4DB2-BD59-A6C34878D82A}">
                    <a16:rowId xmlns:a16="http://schemas.microsoft.com/office/drawing/2014/main" val="10006"/>
                  </a:ext>
                </a:extLst>
              </a:tr>
              <a:tr h="0">
                <a:tc>
                  <a:txBody>
                    <a:bodyPr/>
                    <a:lstStyle/>
                    <a:p>
                      <a:pPr algn="ctr"/>
                      <a:r>
                        <a:rPr lang="en-IN" sz="1100" b="1" dirty="0"/>
                        <a:t>6</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1</a:t>
                      </a:r>
                    </a:p>
                  </a:txBody>
                  <a:tcPr anchor="ctr">
                    <a:solidFill>
                      <a:schemeClr val="bg2"/>
                    </a:solidFill>
                  </a:tcPr>
                </a:tc>
                <a:tc>
                  <a:txBody>
                    <a:bodyPr/>
                    <a:lstStyle/>
                    <a:p>
                      <a:pPr algn="ctr"/>
                      <a:r>
                        <a:rPr lang="en-IN" sz="1100" b="1" dirty="0"/>
                        <a:t>0</a:t>
                      </a:r>
                    </a:p>
                  </a:txBody>
                  <a:tcPr anchor="ctr">
                    <a:solidFill>
                      <a:schemeClr val="bg2"/>
                    </a:solidFill>
                  </a:tcPr>
                </a:tc>
                <a:extLst>
                  <a:ext uri="{0D108BD9-81ED-4DB2-BD59-A6C34878D82A}">
                    <a16:rowId xmlns:a16="http://schemas.microsoft.com/office/drawing/2014/main" val="10007"/>
                  </a:ext>
                </a:extLst>
              </a:tr>
              <a:tr h="0">
                <a:tc>
                  <a:txBody>
                    <a:bodyPr/>
                    <a:lstStyle/>
                    <a:p>
                      <a:pPr algn="ctr"/>
                      <a:r>
                        <a:rPr lang="en-IN" sz="1100" b="1" dirty="0"/>
                        <a:t>7</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0</a:t>
                      </a:r>
                    </a:p>
                  </a:txBody>
                  <a:tcPr anchor="ctr">
                    <a:solidFill>
                      <a:schemeClr val="bg2"/>
                    </a:solidFill>
                  </a:tcPr>
                </a:tc>
                <a:tc>
                  <a:txBody>
                    <a:bodyPr/>
                    <a:lstStyle/>
                    <a:p>
                      <a:pPr algn="ctr"/>
                      <a:r>
                        <a:rPr lang="en-IN" sz="1100" b="1" dirty="0"/>
                        <a:t>1</a:t>
                      </a:r>
                    </a:p>
                  </a:txBody>
                  <a:tcPr anchor="ctr">
                    <a:solidFill>
                      <a:schemeClr val="bg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63752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a:xfrm>
            <a:off x="457200" y="1295400"/>
            <a:ext cx="8229600" cy="4876800"/>
          </a:xfrm>
        </p:spPr>
        <p:txBody>
          <a:bodyPr/>
          <a:lstStyle/>
          <a:p>
            <a:pPr algn="just"/>
            <a:r>
              <a:rPr lang="en-IN" b="1" dirty="0"/>
              <a:t>Johnson Counter </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724025"/>
            <a:ext cx="66675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3657600"/>
            <a:ext cx="26479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8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lstStyle/>
          <a:p>
            <a:pPr algn="just"/>
            <a:r>
              <a:rPr lang="en-IN" b="1" dirty="0"/>
              <a:t>Johnson counter  (Shift Register  with Inverted Feedback)</a:t>
            </a:r>
          </a:p>
          <a:p>
            <a:r>
              <a:rPr lang="en-IN" dirty="0"/>
              <a:t>A 3-bit shift register with the Q1 ′ output from the last </a:t>
            </a:r>
            <a:r>
              <a:rPr lang="en-IN" dirty="0" err="1"/>
              <a:t>fl</a:t>
            </a:r>
            <a:r>
              <a:rPr lang="en-IN" dirty="0"/>
              <a:t> </a:t>
            </a:r>
            <a:r>
              <a:rPr lang="en-IN" dirty="0" err="1"/>
              <a:t>ip</a:t>
            </a:r>
            <a:r>
              <a:rPr lang="en-IN" dirty="0"/>
              <a:t>-flop fed back into the D input of the first flip-flop. </a:t>
            </a:r>
          </a:p>
          <a:p>
            <a:r>
              <a:rPr lang="en-IN" dirty="0"/>
              <a:t>If the initial state of the register is 000, the initial value of D3 is 1, so after the first clock pulse, the register state is 100.</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95800"/>
            <a:ext cx="4429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00512"/>
            <a:ext cx="18288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280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Shift Registers</a:t>
            </a:r>
            <a:endParaRPr lang="en-IN" dirty="0"/>
          </a:p>
        </p:txBody>
      </p:sp>
      <p:sp>
        <p:nvSpPr>
          <p:cNvPr id="3" name="Content Placeholder 2"/>
          <p:cNvSpPr>
            <a:spLocks noGrp="1"/>
          </p:cNvSpPr>
          <p:nvPr>
            <p:ph idx="1"/>
          </p:nvPr>
        </p:nvSpPr>
        <p:spPr/>
        <p:txBody>
          <a:bodyPr>
            <a:normAutofit lnSpcReduction="10000"/>
          </a:bodyPr>
          <a:lstStyle/>
          <a:p>
            <a:r>
              <a:rPr lang="en-IN" b="1" dirty="0"/>
              <a:t>General Shift Register Counter</a:t>
            </a:r>
          </a:p>
          <a:p>
            <a:pPr algn="just"/>
            <a:r>
              <a:rPr lang="en-IN" dirty="0"/>
              <a:t>Figure shows the general form of a shift register counter where the bit being shifted into the leftmost stage can be a general function of the shift register contents. </a:t>
            </a:r>
          </a:p>
          <a:p>
            <a:pPr algn="just"/>
            <a:r>
              <a:rPr lang="en-IN" dirty="0"/>
              <a:t>If the gate logic only contains </a:t>
            </a:r>
            <a:r>
              <a:rPr lang="en-IN" b="1" dirty="0"/>
              <a:t>exclusive-OR gates</a:t>
            </a:r>
            <a:r>
              <a:rPr lang="en-IN" dirty="0"/>
              <a:t>, the counter is called a </a:t>
            </a:r>
            <a:r>
              <a:rPr lang="en-IN" b="1" dirty="0"/>
              <a:t>linear (feedback) shift register counter</a:t>
            </a:r>
            <a:r>
              <a:rPr lang="en-IN" dirty="0"/>
              <a:t>. </a:t>
            </a:r>
          </a:p>
          <a:p>
            <a:pPr algn="just"/>
            <a:r>
              <a:rPr lang="en-IN" dirty="0"/>
              <a:t>For each integer n, there exists a linear n-bit shift register counter that generates a count cycle of length 2n − 1; all states are included except for the all 0’s state.</a:t>
            </a:r>
          </a:p>
          <a:p>
            <a:pPr algn="just"/>
            <a:r>
              <a:rPr lang="en-IN" dirty="0"/>
              <a:t>Linear shift register counters have many applications, including as random number generators and as encoders and decoders for linear error-correcting codes.</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137" y="457200"/>
            <a:ext cx="373046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703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 Design of Binary Counters</a:t>
            </a:r>
          </a:p>
        </p:txBody>
      </p:sp>
      <p:sp>
        <p:nvSpPr>
          <p:cNvPr id="6" name="Content Placeholder 5"/>
          <p:cNvSpPr>
            <a:spLocks noGrp="1"/>
          </p:cNvSpPr>
          <p:nvPr>
            <p:ph idx="1"/>
          </p:nvPr>
        </p:nvSpPr>
        <p:spPr/>
        <p:txBody>
          <a:bodyPr/>
          <a:lstStyle/>
          <a:p>
            <a:pPr algn="just"/>
            <a:r>
              <a:rPr lang="en-IN" b="1" dirty="0"/>
              <a:t>Flip-Flop Excitation Table:</a:t>
            </a:r>
          </a:p>
          <a:p>
            <a:pPr algn="just"/>
            <a:r>
              <a:rPr lang="en-IN" dirty="0"/>
              <a:t>Excitation table of a flip-flop is looking at its truth table in a reverse way. </a:t>
            </a:r>
          </a:p>
          <a:p>
            <a:pPr algn="just"/>
            <a:r>
              <a:rPr lang="en-IN" dirty="0"/>
              <a:t>Here, flip-flop input is presented as a dependent function of transition </a:t>
            </a:r>
            <a:r>
              <a:rPr lang="en-IN" i="1" dirty="0" err="1"/>
              <a:t>Qn</a:t>
            </a:r>
            <a:r>
              <a:rPr lang="en-IN" i="1" dirty="0" err="1">
                <a:latin typeface="Century Schoolbook"/>
              </a:rPr>
              <a:t>→</a:t>
            </a:r>
            <a:r>
              <a:rPr lang="en-IN" i="1" dirty="0" err="1"/>
              <a:t>Qn</a:t>
            </a:r>
            <a:r>
              <a:rPr lang="en-IN" i="1" dirty="0"/>
              <a:t>+ </a:t>
            </a:r>
            <a:r>
              <a:rPr lang="en-IN" dirty="0"/>
              <a:t>1 and comes later in the table. </a:t>
            </a:r>
          </a:p>
          <a:p>
            <a:pPr algn="just"/>
            <a:r>
              <a:rPr lang="en-IN" dirty="0"/>
              <a:t>This is derived from flip-flop truth table or characteristic equation and directly from its state transition diagram.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690"/>
          <a:stretch/>
        </p:blipFill>
        <p:spPr bwMode="auto">
          <a:xfrm>
            <a:off x="1838325" y="4648200"/>
            <a:ext cx="3023961"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309" r="22345"/>
          <a:stretch/>
        </p:blipFill>
        <p:spPr bwMode="auto">
          <a:xfrm>
            <a:off x="4862286" y="4649107"/>
            <a:ext cx="1221694"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655" r="11173"/>
          <a:stretch/>
        </p:blipFill>
        <p:spPr bwMode="auto">
          <a:xfrm>
            <a:off x="6083979" y="4648200"/>
            <a:ext cx="610847"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827"/>
          <a:stretch/>
        </p:blipFill>
        <p:spPr bwMode="auto">
          <a:xfrm>
            <a:off x="6694825" y="4652736"/>
            <a:ext cx="610849"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37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Objectives</a:t>
            </a:r>
          </a:p>
        </p:txBody>
      </p:sp>
      <p:sp>
        <p:nvSpPr>
          <p:cNvPr id="3" name="Content Placeholder 2"/>
          <p:cNvSpPr>
            <a:spLocks noGrp="1"/>
          </p:cNvSpPr>
          <p:nvPr>
            <p:ph idx="1"/>
          </p:nvPr>
        </p:nvSpPr>
        <p:spPr/>
        <p:txBody>
          <a:bodyPr>
            <a:normAutofit fontScale="92500"/>
          </a:bodyPr>
          <a:lstStyle/>
          <a:p>
            <a:pPr algn="just"/>
            <a:r>
              <a:rPr lang="en-IN" sz="1800" dirty="0"/>
              <a:t>Explain the operation of </a:t>
            </a:r>
            <a:r>
              <a:rPr lang="en-IN" sz="1800" b="1" u="sng" dirty="0"/>
              <a:t>registers</a:t>
            </a:r>
            <a:r>
              <a:rPr lang="en-IN" sz="1800" dirty="0"/>
              <a:t>. Show how to transfer data between registers using a </a:t>
            </a:r>
            <a:r>
              <a:rPr lang="en-IN" sz="1800" dirty="0" err="1"/>
              <a:t>tri-state</a:t>
            </a:r>
            <a:r>
              <a:rPr lang="en-IN" sz="1800" dirty="0"/>
              <a:t> bus. </a:t>
            </a:r>
          </a:p>
          <a:p>
            <a:pPr algn="just"/>
            <a:r>
              <a:rPr lang="en-IN" sz="1800" dirty="0"/>
              <a:t>Explain the operation of </a:t>
            </a:r>
            <a:r>
              <a:rPr lang="en-IN" sz="1800" b="1" u="sng" dirty="0"/>
              <a:t>shift registers</a:t>
            </a:r>
            <a:r>
              <a:rPr lang="en-IN" sz="1800" dirty="0"/>
              <a:t>, show how to build them using flip-flops, and </a:t>
            </a:r>
            <a:r>
              <a:rPr lang="en-IN" sz="1800" dirty="0" err="1"/>
              <a:t>analyze</a:t>
            </a:r>
            <a:r>
              <a:rPr lang="en-IN" sz="1800" dirty="0"/>
              <a:t> their operation. Construct a timing diagram for a shift register. </a:t>
            </a:r>
          </a:p>
          <a:p>
            <a:pPr algn="just"/>
            <a:r>
              <a:rPr lang="en-IN" sz="1800" dirty="0"/>
              <a:t>Explain the operation of </a:t>
            </a:r>
            <a:r>
              <a:rPr lang="en-IN" sz="1800" b="1" u="sng" dirty="0"/>
              <a:t>binary counters</a:t>
            </a:r>
            <a:r>
              <a:rPr lang="en-IN" sz="1800" dirty="0"/>
              <a:t>, show how to build them using flip-flops and gates, and </a:t>
            </a:r>
            <a:r>
              <a:rPr lang="en-IN" sz="1800" dirty="0" err="1"/>
              <a:t>analyze</a:t>
            </a:r>
            <a:r>
              <a:rPr lang="en-IN" sz="1800" dirty="0"/>
              <a:t> their operation. </a:t>
            </a:r>
          </a:p>
          <a:p>
            <a:pPr algn="just"/>
            <a:r>
              <a:rPr lang="en-IN" sz="1800" dirty="0"/>
              <a:t>Given the </a:t>
            </a:r>
            <a:r>
              <a:rPr lang="en-IN" sz="1800" b="1" u="sng" dirty="0"/>
              <a:t>present state and desired next state of a flip-flop</a:t>
            </a:r>
            <a:r>
              <a:rPr lang="en-IN" sz="1800" dirty="0"/>
              <a:t>, determine the required flip-flop inputs. </a:t>
            </a:r>
          </a:p>
          <a:p>
            <a:pPr algn="just"/>
            <a:r>
              <a:rPr lang="en-IN" sz="1800" dirty="0"/>
              <a:t>Given the desired </a:t>
            </a:r>
            <a:r>
              <a:rPr lang="en-IN" sz="1800" u="sng" dirty="0"/>
              <a:t>counting sequence </a:t>
            </a:r>
            <a:r>
              <a:rPr lang="en-IN" sz="1800" dirty="0"/>
              <a:t>for a counter.</a:t>
            </a:r>
          </a:p>
          <a:p>
            <a:pPr algn="just"/>
            <a:r>
              <a:rPr lang="en-IN" sz="1800" dirty="0"/>
              <a:t>Construct a </a:t>
            </a:r>
            <a:r>
              <a:rPr lang="en-IN" sz="1800" b="1" u="sng" dirty="0"/>
              <a:t>timing diagram</a:t>
            </a:r>
            <a:r>
              <a:rPr lang="en-IN" sz="1800" dirty="0"/>
              <a:t> for a counter by tracing signals through the circuit.</a:t>
            </a:r>
          </a:p>
          <a:p>
            <a:pPr algn="just"/>
            <a:r>
              <a:rPr lang="en-IN" sz="1800" dirty="0"/>
              <a:t>Given a sequential circuit, write the </a:t>
            </a:r>
            <a:r>
              <a:rPr lang="en-IN" sz="1800" b="1" u="sng" dirty="0"/>
              <a:t>next-state equations for the flip-flops </a:t>
            </a:r>
            <a:r>
              <a:rPr lang="en-IN" sz="1800" dirty="0"/>
              <a:t>and derive the </a:t>
            </a:r>
            <a:r>
              <a:rPr lang="en-IN" sz="1800" b="1" u="sng" dirty="0"/>
              <a:t>state graph or state table</a:t>
            </a:r>
            <a:r>
              <a:rPr lang="en-IN" sz="1800" dirty="0"/>
              <a:t>. Using the state graph, determine the state sequence and output sequence for a given input sequence. </a:t>
            </a:r>
          </a:p>
          <a:p>
            <a:pPr algn="just"/>
            <a:r>
              <a:rPr lang="en-IN" sz="1800" dirty="0"/>
              <a:t>Explain the difference between a </a:t>
            </a:r>
            <a:r>
              <a:rPr lang="en-IN" sz="1800" b="1" u="sng" dirty="0"/>
              <a:t>Mealy machine and a Moore machine</a:t>
            </a:r>
            <a:r>
              <a:rPr lang="en-IN" sz="1800" dirty="0"/>
              <a:t>. </a:t>
            </a:r>
          </a:p>
          <a:p>
            <a:pPr algn="just"/>
            <a:r>
              <a:rPr lang="en-IN" sz="1800" dirty="0"/>
              <a:t>Given a state table, construct the </a:t>
            </a:r>
            <a:r>
              <a:rPr lang="en-IN" sz="1800" b="1" u="sng" dirty="0"/>
              <a:t>corresponding state graph</a:t>
            </a:r>
            <a:r>
              <a:rPr lang="en-IN" sz="1800" dirty="0"/>
              <a:t>, and conversely.</a:t>
            </a:r>
          </a:p>
          <a:p>
            <a:pPr algn="just"/>
            <a:r>
              <a:rPr lang="en-IN" sz="1800" dirty="0" err="1"/>
              <a:t>Analyze</a:t>
            </a:r>
            <a:r>
              <a:rPr lang="en-IN" sz="1800" dirty="0"/>
              <a:t> a </a:t>
            </a:r>
            <a:r>
              <a:rPr lang="en-IN" sz="1800" b="1" u="sng" dirty="0"/>
              <a:t>sequential circuit by signal tracing</a:t>
            </a:r>
            <a:r>
              <a:rPr lang="en-IN" sz="1800"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45788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Design of Binary Counters</a:t>
            </a:r>
          </a:p>
        </p:txBody>
      </p:sp>
      <p:sp>
        <p:nvSpPr>
          <p:cNvPr id="3" name="Content Placeholder 2"/>
          <p:cNvSpPr>
            <a:spLocks noGrp="1"/>
          </p:cNvSpPr>
          <p:nvPr>
            <p:ph sz="half" idx="1"/>
          </p:nvPr>
        </p:nvSpPr>
        <p:spPr/>
        <p:txBody>
          <a:bodyPr>
            <a:normAutofit fontScale="92500" lnSpcReduction="20000"/>
          </a:bodyPr>
          <a:lstStyle/>
          <a:p>
            <a:pPr algn="just"/>
            <a:r>
              <a:rPr lang="en-IN" sz="2400" dirty="0"/>
              <a:t>Excitation table for SR Flip-Flop</a:t>
            </a:r>
          </a:p>
          <a:p>
            <a:pPr algn="just"/>
            <a:r>
              <a:rPr lang="en-IN" sz="2400" dirty="0"/>
              <a:t>One can see if present state is 0 application of </a:t>
            </a:r>
            <a:r>
              <a:rPr lang="en-IN" sz="2400" i="1" dirty="0"/>
              <a:t>SR </a:t>
            </a:r>
            <a:r>
              <a:rPr lang="en-IN" sz="2400" dirty="0"/>
              <a:t>= 0x does not alter its value where 'x' denotes don't care condition in </a:t>
            </a:r>
            <a:r>
              <a:rPr lang="en-IN" sz="2400" i="1" dirty="0"/>
              <a:t>R </a:t>
            </a:r>
            <a:r>
              <a:rPr lang="en-IN" sz="2400" dirty="0"/>
              <a:t>input. </a:t>
            </a:r>
          </a:p>
          <a:p>
            <a:pPr algn="just"/>
            <a:r>
              <a:rPr lang="en-IN" sz="2400" dirty="0"/>
              <a:t>State 0 to 1 transition occurs when </a:t>
            </a:r>
            <a:r>
              <a:rPr lang="en-IN" sz="2400" i="1" dirty="0"/>
              <a:t>SR </a:t>
            </a:r>
            <a:r>
              <a:rPr lang="en-IN" sz="2400" dirty="0"/>
              <a:t>= 10 is present at the input side </a:t>
            </a:r>
          </a:p>
          <a:p>
            <a:pPr algn="just"/>
            <a:r>
              <a:rPr lang="en-IN" sz="2400" dirty="0"/>
              <a:t>While state 1 to 0 transition occurs if </a:t>
            </a:r>
            <a:r>
              <a:rPr lang="en-IN" sz="2400" i="1" dirty="0"/>
              <a:t>SR </a:t>
            </a:r>
            <a:r>
              <a:rPr lang="en-IN" sz="2400" dirty="0"/>
              <a:t>= 01. </a:t>
            </a:r>
          </a:p>
          <a:p>
            <a:pPr algn="just"/>
            <a:r>
              <a:rPr lang="en-IN" sz="2400" dirty="0"/>
              <a:t>Present state l is maintained if </a:t>
            </a:r>
            <a:r>
              <a:rPr lang="en-IN" sz="2400" i="1" dirty="0"/>
              <a:t>SR </a:t>
            </a:r>
            <a:r>
              <a:rPr lang="en-IN" sz="2400" dirty="0"/>
              <a:t>= 0, i.e. </a:t>
            </a:r>
            <a:r>
              <a:rPr lang="en-IN" sz="2400" i="1" dirty="0"/>
              <a:t>SR </a:t>
            </a:r>
            <a:r>
              <a:rPr lang="en-IN" sz="2400" dirty="0"/>
              <a:t>= 00 or </a:t>
            </a:r>
            <a:r>
              <a:rPr lang="en-IN" sz="2400" i="1" dirty="0"/>
              <a:t>SR </a:t>
            </a:r>
            <a:r>
              <a:rPr lang="en-IN" sz="2400" dirty="0"/>
              <a:t>= 01.</a:t>
            </a:r>
          </a:p>
        </p:txBody>
      </p:sp>
      <p:sp>
        <p:nvSpPr>
          <p:cNvPr id="4" name="Content Placeholder 3"/>
          <p:cNvSpPr>
            <a:spLocks noGrp="1"/>
          </p:cNvSpPr>
          <p:nvPr>
            <p:ph sz="half" idx="2"/>
          </p:nvPr>
        </p:nvSpPr>
        <p:spPr/>
        <p:txBody>
          <a:bodyPr>
            <a:normAutofit fontScale="92500" lnSpcReduction="20000"/>
          </a:bodyPr>
          <a:lstStyle/>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733674"/>
            <a:ext cx="4023986"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42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Design of Binary Counters</a:t>
            </a:r>
          </a:p>
        </p:txBody>
      </p:sp>
      <p:sp>
        <p:nvSpPr>
          <p:cNvPr id="6" name="Content Placeholder 5"/>
          <p:cNvSpPr>
            <a:spLocks noGrp="1"/>
          </p:cNvSpPr>
          <p:nvPr>
            <p:ph idx="1"/>
          </p:nvPr>
        </p:nvSpPr>
        <p:spPr/>
        <p:txBody>
          <a:bodyPr>
            <a:normAutofit/>
          </a:bodyPr>
          <a:lstStyle/>
          <a:p>
            <a:pPr algn="just"/>
            <a:r>
              <a:rPr lang="en-IN" sz="2000" dirty="0"/>
              <a:t>Example:</a:t>
            </a:r>
          </a:p>
          <a:p>
            <a:pPr algn="just"/>
            <a:r>
              <a:rPr lang="en-IN" sz="2000" dirty="0"/>
              <a:t>A fictitious flip-flop with two inputs </a:t>
            </a:r>
            <a:r>
              <a:rPr lang="en-IN" sz="2000" i="1" dirty="0"/>
              <a:t>A </a:t>
            </a:r>
            <a:r>
              <a:rPr lang="en-IN" sz="2000" dirty="0"/>
              <a:t>and </a:t>
            </a:r>
            <a:r>
              <a:rPr lang="en-IN" sz="2000" i="1" dirty="0"/>
              <a:t>B </a:t>
            </a:r>
            <a:r>
              <a:rPr lang="en-IN" sz="2000" dirty="0"/>
              <a:t>functions  like this. For </a:t>
            </a:r>
            <a:r>
              <a:rPr lang="en-IN" sz="2000" i="1" dirty="0"/>
              <a:t>AB= </a:t>
            </a:r>
            <a:r>
              <a:rPr lang="en-IN" sz="2000" dirty="0"/>
              <a:t>00 and 11 the output becomes 0 and 1 respectively. For </a:t>
            </a:r>
            <a:r>
              <a:rPr lang="en-IN" sz="2000" i="1" dirty="0"/>
              <a:t>AB= </a:t>
            </a:r>
            <a:r>
              <a:rPr lang="en-IN" sz="2000" dirty="0"/>
              <a:t>01, flip-flop retains previous output while output complements for </a:t>
            </a:r>
            <a:r>
              <a:rPr lang="en-IN" sz="2000" i="1" dirty="0"/>
              <a:t>AB= </a:t>
            </a:r>
            <a:r>
              <a:rPr lang="en-IN" sz="2000" dirty="0"/>
              <a:t>10. Draw the truth table , excitation table and state transition diagrams of this flip-flop.</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38600"/>
            <a:ext cx="2743200" cy="260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081236"/>
            <a:ext cx="2286000" cy="249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19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Design of Binary Counters</a:t>
            </a:r>
            <a:endParaRPr lang="en-IN" sz="3200" dirty="0"/>
          </a:p>
        </p:txBody>
      </p:sp>
      <p:sp>
        <p:nvSpPr>
          <p:cNvPr id="3" name="Content Placeholder 2"/>
          <p:cNvSpPr>
            <a:spLocks noGrp="1"/>
          </p:cNvSpPr>
          <p:nvPr>
            <p:ph idx="1"/>
          </p:nvPr>
        </p:nvSpPr>
        <p:spPr/>
        <p:txBody>
          <a:bodyPr>
            <a:normAutofit fontScale="77500" lnSpcReduction="20000"/>
          </a:bodyPr>
          <a:lstStyle/>
          <a:p>
            <a:pPr algn="just"/>
            <a:r>
              <a:rPr lang="en-IN" b="1" dirty="0"/>
              <a:t>DESIGN OF SYNCHRONOUS COUNTERS</a:t>
            </a:r>
          </a:p>
          <a:p>
            <a:pPr algn="just"/>
            <a:r>
              <a:rPr lang="en-IN" dirty="0"/>
              <a:t>At any given time the memory is in a state called the present state and will advance to a next state on a clock pulse a determined by conditions on the excitation lines.</a:t>
            </a:r>
          </a:p>
          <a:p>
            <a:pPr algn="just"/>
            <a:r>
              <a:rPr lang="en-IN" dirty="0"/>
              <a:t>Steps used in the design of the counter follows. In general, these steps can be applied to any sequential circuit: </a:t>
            </a:r>
          </a:p>
          <a:p>
            <a:pPr marL="457200" indent="-457200" algn="just">
              <a:buFont typeface="+mj-lt"/>
              <a:buAutoNum type="arabicPeriod"/>
            </a:pPr>
            <a:r>
              <a:rPr lang="en-IN" dirty="0"/>
              <a:t>Specify the counter sequence and draw a state diagram.</a:t>
            </a:r>
          </a:p>
          <a:p>
            <a:pPr marL="457200" indent="-457200" algn="just">
              <a:buFont typeface="+mj-lt"/>
              <a:buAutoNum type="arabicPeriod"/>
            </a:pPr>
            <a:r>
              <a:rPr lang="en-IN" dirty="0"/>
              <a:t>Derive a next-state table from the state diagram.</a:t>
            </a:r>
          </a:p>
          <a:p>
            <a:pPr marL="457200" indent="-457200" algn="just">
              <a:buFont typeface="+mj-lt"/>
              <a:buAutoNum type="arabicPeriod"/>
            </a:pPr>
            <a:r>
              <a:rPr lang="en-IN" dirty="0"/>
              <a:t>Develop a State (synthesis) Table or transition table showing the flip-flop inputs required for each transition. The transition table is always the same for a given type of flip-flop (Here will take JK flip-flop).</a:t>
            </a:r>
          </a:p>
          <a:p>
            <a:pPr marL="457200" indent="-457200" algn="just">
              <a:buFont typeface="+mj-lt"/>
              <a:buAutoNum type="arabicPeriod"/>
            </a:pPr>
            <a:r>
              <a:rPr lang="en-IN" dirty="0"/>
              <a:t>Transfer the J and K states from the transition table to </a:t>
            </a:r>
            <a:r>
              <a:rPr lang="en-IN" dirty="0" err="1"/>
              <a:t>Karnaugh</a:t>
            </a:r>
            <a:r>
              <a:rPr lang="en-IN" dirty="0"/>
              <a:t> maps. There is a </a:t>
            </a:r>
            <a:r>
              <a:rPr lang="en-IN" dirty="0" err="1"/>
              <a:t>Karnaugh</a:t>
            </a:r>
            <a:r>
              <a:rPr lang="en-IN" dirty="0"/>
              <a:t> map for each input of each flip-flop.</a:t>
            </a:r>
          </a:p>
          <a:p>
            <a:pPr marL="457200" indent="-457200" algn="just">
              <a:buFont typeface="+mj-lt"/>
              <a:buAutoNum type="arabicPeriod"/>
            </a:pPr>
            <a:r>
              <a:rPr lang="en-IN" dirty="0"/>
              <a:t>Group the </a:t>
            </a:r>
            <a:r>
              <a:rPr lang="en-IN" dirty="0" err="1"/>
              <a:t>Karnaugh</a:t>
            </a:r>
            <a:r>
              <a:rPr lang="en-IN" dirty="0"/>
              <a:t> map cells to generate and derive the logic expression for each flip-flop input. </a:t>
            </a:r>
          </a:p>
          <a:p>
            <a:pPr marL="457200" indent="-457200" algn="just">
              <a:buFont typeface="+mj-lt"/>
              <a:buAutoNum type="arabicPeriod"/>
            </a:pPr>
            <a:r>
              <a:rPr lang="en-IN" dirty="0"/>
              <a:t>Implement the expressions with combinational logic and combine with the flip- flops to create the counter.</a:t>
            </a:r>
          </a:p>
          <a:p>
            <a:pPr algn="just"/>
            <a:r>
              <a:rPr lang="en-IN" dirty="0"/>
              <a:t>We follow the step with help of example as </a:t>
            </a:r>
            <a:r>
              <a:rPr lang="en-IN" b="1" dirty="0"/>
              <a:t>Mod-6 (Lab Experiment)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113914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Design of Binary Counters</a:t>
            </a:r>
          </a:p>
        </p:txBody>
      </p:sp>
      <p:sp>
        <p:nvSpPr>
          <p:cNvPr id="3" name="Content Placeholder 2"/>
          <p:cNvSpPr>
            <a:spLocks noGrp="1"/>
          </p:cNvSpPr>
          <p:nvPr>
            <p:ph idx="1"/>
          </p:nvPr>
        </p:nvSpPr>
        <p:spPr/>
        <p:txBody>
          <a:bodyPr/>
          <a:lstStyle/>
          <a:p>
            <a:r>
              <a:rPr lang="en-IN" dirty="0"/>
              <a:t>Design a 3-bit or Mod-8 synchronous binary Up counter. </a:t>
            </a:r>
          </a:p>
          <a:p>
            <a:r>
              <a:rPr lang="en-IN" dirty="0"/>
              <a:t>(a) Use T flip-flops. </a:t>
            </a:r>
          </a:p>
          <a:p>
            <a:r>
              <a:rPr lang="en-IN" dirty="0"/>
              <a:t>(b) Use D flip-flops.</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252128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r>
              <a:rPr lang="en-IN" b="1" dirty="0"/>
              <a:t>State Diagram</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
        <p:nvSpPr>
          <p:cNvPr id="9" name="Oval 8"/>
          <p:cNvSpPr/>
          <p:nvPr/>
        </p:nvSpPr>
        <p:spPr>
          <a:xfrm>
            <a:off x="3975101" y="1447802"/>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000</a:t>
            </a:r>
          </a:p>
        </p:txBody>
      </p:sp>
      <p:sp>
        <p:nvSpPr>
          <p:cNvPr id="10" name="Oval 9"/>
          <p:cNvSpPr/>
          <p:nvPr/>
        </p:nvSpPr>
        <p:spPr>
          <a:xfrm>
            <a:off x="5422901" y="2231573"/>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001</a:t>
            </a:r>
          </a:p>
        </p:txBody>
      </p:sp>
      <p:sp>
        <p:nvSpPr>
          <p:cNvPr id="11" name="Oval 10"/>
          <p:cNvSpPr/>
          <p:nvPr/>
        </p:nvSpPr>
        <p:spPr>
          <a:xfrm>
            <a:off x="5656944" y="366123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010</a:t>
            </a:r>
          </a:p>
        </p:txBody>
      </p:sp>
      <p:sp>
        <p:nvSpPr>
          <p:cNvPr id="12" name="Oval 11"/>
          <p:cNvSpPr/>
          <p:nvPr/>
        </p:nvSpPr>
        <p:spPr>
          <a:xfrm>
            <a:off x="5542642" y="518160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011</a:t>
            </a:r>
          </a:p>
        </p:txBody>
      </p:sp>
      <p:sp>
        <p:nvSpPr>
          <p:cNvPr id="13" name="Oval 12"/>
          <p:cNvSpPr/>
          <p:nvPr/>
        </p:nvSpPr>
        <p:spPr>
          <a:xfrm>
            <a:off x="2362200" y="5112658"/>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101</a:t>
            </a:r>
          </a:p>
        </p:txBody>
      </p:sp>
      <p:sp>
        <p:nvSpPr>
          <p:cNvPr id="14" name="Oval 13"/>
          <p:cNvSpPr/>
          <p:nvPr/>
        </p:nvSpPr>
        <p:spPr>
          <a:xfrm>
            <a:off x="2362201" y="366123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110</a:t>
            </a:r>
          </a:p>
        </p:txBody>
      </p:sp>
      <p:sp>
        <p:nvSpPr>
          <p:cNvPr id="15" name="Oval 14"/>
          <p:cNvSpPr/>
          <p:nvPr/>
        </p:nvSpPr>
        <p:spPr>
          <a:xfrm>
            <a:off x="2380344" y="221343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111</a:t>
            </a:r>
          </a:p>
        </p:txBody>
      </p:sp>
      <p:sp>
        <p:nvSpPr>
          <p:cNvPr id="17" name="Oval 16"/>
          <p:cNvSpPr/>
          <p:nvPr/>
        </p:nvSpPr>
        <p:spPr>
          <a:xfrm>
            <a:off x="3972483" y="594360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100</a:t>
            </a:r>
          </a:p>
        </p:txBody>
      </p:sp>
      <p:sp>
        <p:nvSpPr>
          <p:cNvPr id="19" name="Right Arrow 18"/>
          <p:cNvSpPr/>
          <p:nvPr/>
        </p:nvSpPr>
        <p:spPr>
          <a:xfrm rot="2344970">
            <a:off x="5522285" y="1668376"/>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ight Arrow 19"/>
          <p:cNvSpPr/>
          <p:nvPr/>
        </p:nvSpPr>
        <p:spPr>
          <a:xfrm rot="5400000">
            <a:off x="5945414" y="3064330"/>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ight Arrow 20"/>
          <p:cNvSpPr/>
          <p:nvPr/>
        </p:nvSpPr>
        <p:spPr>
          <a:xfrm rot="5400000">
            <a:off x="5996213" y="4515758"/>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ight Arrow 21"/>
          <p:cNvSpPr/>
          <p:nvPr/>
        </p:nvSpPr>
        <p:spPr>
          <a:xfrm rot="8257170">
            <a:off x="5370285" y="5929086"/>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ight Arrow 22"/>
          <p:cNvSpPr/>
          <p:nvPr/>
        </p:nvSpPr>
        <p:spPr>
          <a:xfrm rot="13333385">
            <a:off x="3320546" y="5786682"/>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ight Arrow 23"/>
          <p:cNvSpPr/>
          <p:nvPr/>
        </p:nvSpPr>
        <p:spPr>
          <a:xfrm rot="16200000">
            <a:off x="2774044" y="4468587"/>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ight Arrow 24"/>
          <p:cNvSpPr/>
          <p:nvPr/>
        </p:nvSpPr>
        <p:spPr>
          <a:xfrm rot="16200000">
            <a:off x="2759529" y="3020788"/>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ight Arrow 25"/>
          <p:cNvSpPr/>
          <p:nvPr/>
        </p:nvSpPr>
        <p:spPr>
          <a:xfrm rot="19773116">
            <a:off x="3319025" y="1612902"/>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Content Placeholder 4"/>
          <p:cNvSpPr>
            <a:spLocks noGrp="1"/>
          </p:cNvSpPr>
          <p:nvPr>
            <p:ph idx="1"/>
          </p:nvPr>
        </p:nvSpPr>
        <p:spPr/>
        <p:txBody>
          <a:bodyPr/>
          <a:lstStyle/>
          <a:p>
            <a:r>
              <a:rPr lang="en-IN" b="1" dirty="0"/>
              <a:t>State (synthesis) Table or transition table</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8914"/>
          <a:stretch/>
        </p:blipFill>
        <p:spPr bwMode="auto">
          <a:xfrm>
            <a:off x="1387239" y="3200400"/>
            <a:ext cx="1980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962"/>
          <a:stretch/>
        </p:blipFill>
        <p:spPr bwMode="auto">
          <a:xfrm>
            <a:off x="5776686" y="3200400"/>
            <a:ext cx="204063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32" r="33821"/>
          <a:stretch/>
        </p:blipFill>
        <p:spPr bwMode="auto">
          <a:xfrm>
            <a:off x="3367314" y="3200400"/>
            <a:ext cx="221956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575" y="1253671"/>
            <a:ext cx="20955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9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left)">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r>
              <a:rPr lang="en-IN" b="1" dirty="0" err="1"/>
              <a:t>Karnaugh</a:t>
            </a:r>
            <a:r>
              <a:rPr lang="en-IN" b="1" dirty="0"/>
              <a:t> Maps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45268"/>
            <a:ext cx="16573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09800"/>
            <a:ext cx="16002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57217" y="5345668"/>
            <a:ext cx="1127232" cy="369332"/>
          </a:xfrm>
          <a:prstGeom prst="rect">
            <a:avLst/>
          </a:prstGeom>
        </p:spPr>
        <p:txBody>
          <a:bodyPr wrap="none">
            <a:spAutoFit/>
          </a:bodyPr>
          <a:lstStyle/>
          <a:p>
            <a:r>
              <a:rPr lang="en-IN" dirty="0"/>
              <a:t> </a:t>
            </a:r>
            <a:r>
              <a:rPr lang="en-IN" b="1" dirty="0"/>
              <a:t>T</a:t>
            </a:r>
            <a:r>
              <a:rPr lang="en-IN" b="1" baseline="-25000" dirty="0"/>
              <a:t>C</a:t>
            </a:r>
            <a:r>
              <a:rPr lang="en-IN" b="1" dirty="0"/>
              <a:t> = BA </a:t>
            </a:r>
          </a:p>
        </p:txBody>
      </p:sp>
      <p:sp>
        <p:nvSpPr>
          <p:cNvPr id="6" name="Rectangle 5"/>
          <p:cNvSpPr/>
          <p:nvPr/>
        </p:nvSpPr>
        <p:spPr>
          <a:xfrm>
            <a:off x="4267200" y="5347608"/>
            <a:ext cx="965329" cy="369332"/>
          </a:xfrm>
          <a:prstGeom prst="rect">
            <a:avLst/>
          </a:prstGeom>
        </p:spPr>
        <p:txBody>
          <a:bodyPr wrap="none">
            <a:spAutoFit/>
          </a:bodyPr>
          <a:lstStyle/>
          <a:p>
            <a:r>
              <a:rPr lang="en-IN" b="1" dirty="0"/>
              <a:t>T</a:t>
            </a:r>
            <a:r>
              <a:rPr lang="en-IN" b="1" baseline="-25000" dirty="0"/>
              <a:t>B</a:t>
            </a:r>
            <a:r>
              <a:rPr lang="en-IN" b="1" dirty="0"/>
              <a:t> = A. </a:t>
            </a:r>
          </a:p>
        </p:txBody>
      </p:sp>
      <p:sp>
        <p:nvSpPr>
          <p:cNvPr id="7" name="Rectangle 6"/>
          <p:cNvSpPr/>
          <p:nvPr/>
        </p:nvSpPr>
        <p:spPr>
          <a:xfrm>
            <a:off x="6705600" y="5269468"/>
            <a:ext cx="899285" cy="369332"/>
          </a:xfrm>
          <a:prstGeom prst="rect">
            <a:avLst/>
          </a:prstGeom>
        </p:spPr>
        <p:txBody>
          <a:bodyPr wrap="none">
            <a:spAutoFit/>
          </a:bodyPr>
          <a:lstStyle/>
          <a:p>
            <a:r>
              <a:rPr lang="en-IN" b="1" dirty="0"/>
              <a:t> T</a:t>
            </a:r>
            <a:r>
              <a:rPr lang="en-IN" b="1" baseline="-25000" dirty="0"/>
              <a:t>A</a:t>
            </a:r>
            <a:r>
              <a:rPr lang="en-IN" b="1" dirty="0"/>
              <a:t> = 1</a:t>
            </a:r>
            <a:r>
              <a:rPr lang="en-IN" dirty="0"/>
              <a:t> </a:t>
            </a:r>
          </a:p>
        </p:txBody>
      </p:sp>
    </p:spTree>
    <p:extLst>
      <p:ext uri="{BB962C8B-B14F-4D97-AF65-F5344CB8AC3E}">
        <p14:creationId xmlns:p14="http://schemas.microsoft.com/office/powerpoint/2010/main" val="159852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up)">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r>
              <a:rPr lang="en-IN" b="1" dirty="0"/>
              <a:t>Counter Implementation (Circuit Diagram)</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37" y="2293938"/>
            <a:ext cx="7081926"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055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Content Placeholder 4"/>
          <p:cNvSpPr>
            <a:spLocks noGrp="1"/>
          </p:cNvSpPr>
          <p:nvPr>
            <p:ph idx="1"/>
          </p:nvPr>
        </p:nvSpPr>
        <p:spPr/>
        <p:txBody>
          <a:bodyPr/>
          <a:lstStyle/>
          <a:p>
            <a:r>
              <a:rPr lang="en-IN" b="1" dirty="0"/>
              <a:t>Now using D- Flip </a:t>
            </a:r>
            <a:r>
              <a:rPr lang="en-IN" b="1" dirty="0" err="1"/>
              <a:t>Flip</a:t>
            </a:r>
            <a:endParaRPr lang="en-IN" b="1" dirty="0"/>
          </a:p>
          <a:p>
            <a:r>
              <a:rPr lang="en-IN" b="1" dirty="0"/>
              <a:t>State (synthesis) Table or transition table</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8914"/>
          <a:stretch/>
        </p:blipFill>
        <p:spPr bwMode="auto">
          <a:xfrm>
            <a:off x="1387239" y="3200400"/>
            <a:ext cx="19800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32" r="33821"/>
          <a:stretch/>
        </p:blipFill>
        <p:spPr bwMode="auto">
          <a:xfrm>
            <a:off x="3367314" y="3200400"/>
            <a:ext cx="221956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750" y="1066800"/>
            <a:ext cx="23431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778421336"/>
              </p:ext>
            </p:extLst>
          </p:nvPr>
        </p:nvGraphicFramePr>
        <p:xfrm>
          <a:off x="5867400" y="3200400"/>
          <a:ext cx="2520000" cy="3573360"/>
        </p:xfrm>
        <a:graphic>
          <a:graphicData uri="http://schemas.openxmlformats.org/drawingml/2006/table">
            <a:tbl>
              <a:tblPr firstRow="1" bandRow="1">
                <a:tableStyleId>{5940675A-B579-460E-94D1-54222C63F5DA}</a:tableStyleId>
              </a:tblPr>
              <a:tblGrid>
                <a:gridCol w="840000">
                  <a:extLst>
                    <a:ext uri="{9D8B030D-6E8A-4147-A177-3AD203B41FA5}">
                      <a16:colId xmlns:a16="http://schemas.microsoft.com/office/drawing/2014/main" val="20000"/>
                    </a:ext>
                  </a:extLst>
                </a:gridCol>
                <a:gridCol w="840000">
                  <a:extLst>
                    <a:ext uri="{9D8B030D-6E8A-4147-A177-3AD203B41FA5}">
                      <a16:colId xmlns:a16="http://schemas.microsoft.com/office/drawing/2014/main" val="20001"/>
                    </a:ext>
                  </a:extLst>
                </a:gridCol>
                <a:gridCol w="840000">
                  <a:extLst>
                    <a:ext uri="{9D8B030D-6E8A-4147-A177-3AD203B41FA5}">
                      <a16:colId xmlns:a16="http://schemas.microsoft.com/office/drawing/2014/main" val="20002"/>
                    </a:ext>
                  </a:extLst>
                </a:gridCol>
              </a:tblGrid>
              <a:tr h="356400">
                <a:tc gridSpan="3">
                  <a:txBody>
                    <a:bodyPr/>
                    <a:lstStyle/>
                    <a:p>
                      <a:pPr algn="ctr"/>
                      <a:r>
                        <a:rPr lang="en-IN" sz="1800" b="1" dirty="0">
                          <a:solidFill>
                            <a:srgbClr val="00B0F0"/>
                          </a:solidFill>
                        </a:rPr>
                        <a:t>Flip Flop</a:t>
                      </a:r>
                      <a:r>
                        <a:rPr lang="en-IN" sz="1800" b="1" baseline="0" dirty="0">
                          <a:solidFill>
                            <a:srgbClr val="00B0F0"/>
                          </a:solidFill>
                        </a:rPr>
                        <a:t> Input</a:t>
                      </a:r>
                      <a:endParaRPr lang="en-IN" sz="1800" b="1" dirty="0">
                        <a:solidFill>
                          <a:srgbClr val="00B0F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0"/>
                  </a:ext>
                </a:extLst>
              </a:tr>
              <a:tr h="356400">
                <a:tc>
                  <a:txBody>
                    <a:bodyPr/>
                    <a:lstStyle/>
                    <a:p>
                      <a:pPr algn="ctr"/>
                      <a:r>
                        <a:rPr lang="en-IN" sz="1400" b="1" dirty="0"/>
                        <a:t>D</a:t>
                      </a:r>
                      <a:r>
                        <a:rPr lang="en-IN" sz="1400" b="1" baseline="-25000" dirty="0"/>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IN" sz="1400" b="1" dirty="0"/>
                        <a:t>D</a:t>
                      </a:r>
                      <a:r>
                        <a:rPr lang="en-IN" sz="1400" b="1" baseline="-25000" dirty="0"/>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IN" sz="1400" b="1" dirty="0"/>
                        <a:t>D</a:t>
                      </a:r>
                      <a:r>
                        <a:rPr lang="en-IN" sz="1400" b="1" baseline="-25000" dirty="0"/>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6400">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56400">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56400">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56400">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56400">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56400">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56400">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IN" sz="1400" b="1" dirty="0"/>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56400">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IN" sz="1400" b="1"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053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r>
              <a:rPr lang="en-IN" b="1" dirty="0" err="1"/>
              <a:t>Karnaugh</a:t>
            </a:r>
            <a:r>
              <a:rPr lang="en-IN" b="1" dirty="0"/>
              <a:t> Maps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16002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5257800"/>
            <a:ext cx="3124200" cy="1200329"/>
          </a:xfrm>
          <a:prstGeom prst="rect">
            <a:avLst/>
          </a:prstGeom>
        </p:spPr>
        <p:txBody>
          <a:bodyPr wrap="square">
            <a:spAutoFit/>
          </a:bodyPr>
          <a:lstStyle/>
          <a:p>
            <a:r>
              <a:rPr lang="en-IN" dirty="0"/>
              <a:t>DC = C+	= C′BA + CB′ + CA′</a:t>
            </a:r>
          </a:p>
          <a:p>
            <a:r>
              <a:rPr lang="en-IN" dirty="0"/>
              <a:t> 	= C′BA + C(BA)′ </a:t>
            </a:r>
          </a:p>
          <a:p>
            <a:r>
              <a:rPr lang="en-IN" dirty="0"/>
              <a:t>	= C ⊕ BA</a:t>
            </a:r>
          </a:p>
          <a:p>
            <a:r>
              <a:rPr lang="en-IN"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15906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86200" y="5257800"/>
            <a:ext cx="2300502" cy="646331"/>
          </a:xfrm>
          <a:prstGeom prst="rect">
            <a:avLst/>
          </a:prstGeom>
        </p:spPr>
        <p:txBody>
          <a:bodyPr wrap="none">
            <a:spAutoFit/>
          </a:bodyPr>
          <a:lstStyle/>
          <a:p>
            <a:r>
              <a:rPr lang="en-IN" dirty="0"/>
              <a:t>DB = B+ 	= BA′ + B′A </a:t>
            </a:r>
          </a:p>
          <a:p>
            <a:r>
              <a:rPr lang="en-IN" dirty="0"/>
              <a:t>	= B ⊕ A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2286000"/>
            <a:ext cx="16097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62800" y="5257800"/>
            <a:ext cx="1557671" cy="369332"/>
          </a:xfrm>
          <a:prstGeom prst="rect">
            <a:avLst/>
          </a:prstGeom>
        </p:spPr>
        <p:txBody>
          <a:bodyPr wrap="none">
            <a:spAutoFit/>
          </a:bodyPr>
          <a:lstStyle/>
          <a:p>
            <a:r>
              <a:rPr lang="en-IN" dirty="0"/>
              <a:t>DA = A+ = A′ </a:t>
            </a:r>
          </a:p>
        </p:txBody>
      </p:sp>
    </p:spTree>
    <p:extLst>
      <p:ext uri="{BB962C8B-B14F-4D97-AF65-F5344CB8AC3E}">
        <p14:creationId xmlns:p14="http://schemas.microsoft.com/office/powerpoint/2010/main" val="40771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Introduction</a:t>
            </a: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IN" b="1" dirty="0"/>
              <a:t>Each flip-flop can store one bit of information</a:t>
            </a:r>
          </a:p>
          <a:p>
            <a:pPr algn="just">
              <a:buFont typeface="Wingdings" panose="05000000000000000000" pitchFamily="2" charset="2"/>
              <a:buChar char="Ø"/>
            </a:pPr>
            <a:endParaRPr lang="en-IN" b="1" dirty="0"/>
          </a:p>
          <a:p>
            <a:pPr algn="just">
              <a:buFont typeface="Wingdings" panose="05000000000000000000" pitchFamily="2" charset="2"/>
              <a:buChar char="Ø"/>
            </a:pPr>
            <a:r>
              <a:rPr lang="en-IN" b="1" dirty="0"/>
              <a:t>A register consists of a </a:t>
            </a:r>
            <a:r>
              <a:rPr lang="en-IN" b="1" u="sng" dirty="0"/>
              <a:t>group of flip-flops with a common clock input. </a:t>
            </a:r>
          </a:p>
          <a:p>
            <a:pPr lvl="1" algn="just">
              <a:buFont typeface="Wingdings" panose="05000000000000000000" pitchFamily="2" charset="2"/>
              <a:buChar char="§"/>
            </a:pPr>
            <a:r>
              <a:rPr lang="en-IN" dirty="0"/>
              <a:t>Registers are commonly used to </a:t>
            </a:r>
            <a:r>
              <a:rPr lang="en-IN" b="1" u="sng" dirty="0">
                <a:solidFill>
                  <a:srgbClr val="FF0000"/>
                </a:solidFill>
              </a:rPr>
              <a:t>store and shift</a:t>
            </a:r>
            <a:r>
              <a:rPr lang="en-IN" dirty="0"/>
              <a:t> binary data. </a:t>
            </a:r>
          </a:p>
          <a:p>
            <a:pPr marL="274320" lvl="1" indent="0" algn="just">
              <a:buNone/>
            </a:pPr>
            <a:endParaRPr lang="en-IN" dirty="0"/>
          </a:p>
          <a:p>
            <a:pPr algn="just">
              <a:buFont typeface="Wingdings" panose="05000000000000000000" pitchFamily="2" charset="2"/>
              <a:buChar char="Ø"/>
            </a:pPr>
            <a:r>
              <a:rPr lang="en-IN" dirty="0"/>
              <a:t>Counters are another simple type of sequential circuit. </a:t>
            </a:r>
          </a:p>
          <a:p>
            <a:pPr lvl="1" algn="just">
              <a:buFont typeface="Wingdings" panose="05000000000000000000" pitchFamily="2" charset="2"/>
              <a:buChar char="§"/>
            </a:pPr>
            <a:r>
              <a:rPr lang="en-IN" dirty="0"/>
              <a:t>A counter is usually constructed from </a:t>
            </a:r>
            <a:r>
              <a:rPr lang="en-IN" b="1" u="sng" dirty="0"/>
              <a:t>two or more flip-flops </a:t>
            </a:r>
            <a:r>
              <a:rPr lang="en-IN" b="1" dirty="0"/>
              <a:t>which  </a:t>
            </a:r>
            <a:r>
              <a:rPr lang="en-IN" b="1" u="sng" dirty="0"/>
              <a:t>change states in a prescribed sequence</a:t>
            </a:r>
            <a:r>
              <a:rPr lang="en-IN" b="1" dirty="0"/>
              <a:t> when input pulses are received.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915013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r>
              <a:rPr lang="en-IN" b="1" dirty="0"/>
              <a:t>Counter Implementation (Circuit Diagram)</a:t>
            </a:r>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15"/>
          <a:stretch/>
        </p:blipFill>
        <p:spPr bwMode="auto">
          <a:xfrm>
            <a:off x="1295400" y="2133599"/>
            <a:ext cx="6553200" cy="450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42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dirty="0"/>
              <a:t>The basic principle for constructing a synchronous counter can be stated as follows:</a:t>
            </a:r>
          </a:p>
          <a:p>
            <a:pPr algn="just"/>
            <a:r>
              <a:rPr lang="en-IN" b="1" dirty="0"/>
              <a:t>For UP Counter</a:t>
            </a:r>
          </a:p>
          <a:p>
            <a:pPr algn="just"/>
            <a:r>
              <a:rPr lang="en-IN" b="1" dirty="0"/>
              <a:t>Each FF should have inputs are High only when the outputs of all lower-order FFs are in the High state.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504976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dirty="0"/>
              <a:t>Design a 3-bit or Mod-8 synchronous binary Down counter. </a:t>
            </a:r>
          </a:p>
          <a:p>
            <a:r>
              <a:rPr lang="en-IN" dirty="0"/>
              <a:t>(a) Use T flip-flops. </a:t>
            </a:r>
          </a:p>
          <a:p>
            <a:r>
              <a:rPr lang="en-IN" dirty="0"/>
              <a:t>(b) Use D flip-flops.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137831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r>
              <a:rPr lang="en-IN" b="1" dirty="0"/>
              <a:t>State Diagram</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9" name="Oval 8"/>
          <p:cNvSpPr/>
          <p:nvPr/>
        </p:nvSpPr>
        <p:spPr>
          <a:xfrm>
            <a:off x="3975101" y="1447802"/>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000</a:t>
            </a:r>
          </a:p>
        </p:txBody>
      </p:sp>
      <p:sp>
        <p:nvSpPr>
          <p:cNvPr id="10" name="Oval 9"/>
          <p:cNvSpPr/>
          <p:nvPr/>
        </p:nvSpPr>
        <p:spPr>
          <a:xfrm>
            <a:off x="5422901" y="2231573"/>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111</a:t>
            </a:r>
          </a:p>
        </p:txBody>
      </p:sp>
      <p:sp>
        <p:nvSpPr>
          <p:cNvPr id="11" name="Oval 10"/>
          <p:cNvSpPr/>
          <p:nvPr/>
        </p:nvSpPr>
        <p:spPr>
          <a:xfrm>
            <a:off x="5656944" y="366123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110</a:t>
            </a:r>
          </a:p>
        </p:txBody>
      </p:sp>
      <p:sp>
        <p:nvSpPr>
          <p:cNvPr id="12" name="Oval 11"/>
          <p:cNvSpPr/>
          <p:nvPr/>
        </p:nvSpPr>
        <p:spPr>
          <a:xfrm>
            <a:off x="5542642" y="518160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101</a:t>
            </a:r>
          </a:p>
        </p:txBody>
      </p:sp>
      <p:sp>
        <p:nvSpPr>
          <p:cNvPr id="13" name="Oval 12"/>
          <p:cNvSpPr/>
          <p:nvPr/>
        </p:nvSpPr>
        <p:spPr>
          <a:xfrm>
            <a:off x="2362200" y="5112658"/>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011</a:t>
            </a:r>
          </a:p>
        </p:txBody>
      </p:sp>
      <p:sp>
        <p:nvSpPr>
          <p:cNvPr id="14" name="Oval 13"/>
          <p:cNvSpPr/>
          <p:nvPr/>
        </p:nvSpPr>
        <p:spPr>
          <a:xfrm>
            <a:off x="2362201" y="366123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010</a:t>
            </a:r>
          </a:p>
        </p:txBody>
      </p:sp>
      <p:sp>
        <p:nvSpPr>
          <p:cNvPr id="15" name="Oval 14"/>
          <p:cNvSpPr/>
          <p:nvPr/>
        </p:nvSpPr>
        <p:spPr>
          <a:xfrm>
            <a:off x="2380344" y="221343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001</a:t>
            </a:r>
          </a:p>
        </p:txBody>
      </p:sp>
      <p:sp>
        <p:nvSpPr>
          <p:cNvPr id="17" name="Oval 16"/>
          <p:cNvSpPr/>
          <p:nvPr/>
        </p:nvSpPr>
        <p:spPr>
          <a:xfrm>
            <a:off x="3972483" y="594360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100</a:t>
            </a:r>
          </a:p>
        </p:txBody>
      </p:sp>
      <p:sp>
        <p:nvSpPr>
          <p:cNvPr id="19" name="Right Arrow 18"/>
          <p:cNvSpPr/>
          <p:nvPr/>
        </p:nvSpPr>
        <p:spPr>
          <a:xfrm rot="2344970">
            <a:off x="5522285" y="1668376"/>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ight Arrow 19"/>
          <p:cNvSpPr/>
          <p:nvPr/>
        </p:nvSpPr>
        <p:spPr>
          <a:xfrm rot="5400000">
            <a:off x="5945414" y="3064330"/>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ight Arrow 20"/>
          <p:cNvSpPr/>
          <p:nvPr/>
        </p:nvSpPr>
        <p:spPr>
          <a:xfrm rot="5400000">
            <a:off x="5996213" y="4515758"/>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ight Arrow 21"/>
          <p:cNvSpPr/>
          <p:nvPr/>
        </p:nvSpPr>
        <p:spPr>
          <a:xfrm rot="8257170">
            <a:off x="5370285" y="5929086"/>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ight Arrow 22"/>
          <p:cNvSpPr/>
          <p:nvPr/>
        </p:nvSpPr>
        <p:spPr>
          <a:xfrm rot="13333385">
            <a:off x="3320546" y="5786682"/>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ight Arrow 23"/>
          <p:cNvSpPr/>
          <p:nvPr/>
        </p:nvSpPr>
        <p:spPr>
          <a:xfrm rot="16200000">
            <a:off x="2774044" y="4468587"/>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ight Arrow 24"/>
          <p:cNvSpPr/>
          <p:nvPr/>
        </p:nvSpPr>
        <p:spPr>
          <a:xfrm rot="16200000">
            <a:off x="2759529" y="3020788"/>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ight Arrow 25"/>
          <p:cNvSpPr/>
          <p:nvPr/>
        </p:nvSpPr>
        <p:spPr>
          <a:xfrm rot="19773116">
            <a:off x="3319025" y="1612902"/>
            <a:ext cx="642257" cy="551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414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b="1" dirty="0"/>
              <a:t>State (synthesis) Table or transition table</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95300"/>
            <a:ext cx="20955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017376875"/>
              </p:ext>
            </p:extLst>
          </p:nvPr>
        </p:nvGraphicFramePr>
        <p:xfrm>
          <a:off x="1295400" y="2547260"/>
          <a:ext cx="6400800" cy="3777340"/>
        </p:xfrm>
        <a:graphic>
          <a:graphicData uri="http://schemas.openxmlformats.org/drawingml/2006/table">
            <a:tbl>
              <a:tblPr firstRow="1" bandRow="1">
                <a:tableStyleId>{5C22544A-7EE6-4342-B048-85BDC9FD1C3A}</a:tableStyleId>
              </a:tblPr>
              <a:tblGrid>
                <a:gridCol w="711200">
                  <a:extLst>
                    <a:ext uri="{9D8B030D-6E8A-4147-A177-3AD203B41FA5}">
                      <a16:colId xmlns:a16="http://schemas.microsoft.com/office/drawing/2014/main" val="20000"/>
                    </a:ext>
                  </a:extLst>
                </a:gridCol>
                <a:gridCol w="711200">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711200">
                  <a:extLst>
                    <a:ext uri="{9D8B030D-6E8A-4147-A177-3AD203B41FA5}">
                      <a16:colId xmlns:a16="http://schemas.microsoft.com/office/drawing/2014/main" val="20004"/>
                    </a:ext>
                  </a:extLst>
                </a:gridCol>
                <a:gridCol w="711200">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gridCol w="711200">
                  <a:extLst>
                    <a:ext uri="{9D8B030D-6E8A-4147-A177-3AD203B41FA5}">
                      <a16:colId xmlns:a16="http://schemas.microsoft.com/office/drawing/2014/main" val="20007"/>
                    </a:ext>
                  </a:extLst>
                </a:gridCol>
                <a:gridCol w="711200">
                  <a:extLst>
                    <a:ext uri="{9D8B030D-6E8A-4147-A177-3AD203B41FA5}">
                      <a16:colId xmlns:a16="http://schemas.microsoft.com/office/drawing/2014/main" val="20008"/>
                    </a:ext>
                  </a:extLst>
                </a:gridCol>
              </a:tblGrid>
              <a:tr h="377734">
                <a:tc gridSpan="3">
                  <a:txBody>
                    <a:bodyPr/>
                    <a:lstStyle/>
                    <a:p>
                      <a:pPr algn="ctr"/>
                      <a:r>
                        <a:rPr lang="en-IN" dirty="0">
                          <a:solidFill>
                            <a:sysClr val="windowText" lastClr="000000"/>
                          </a:solidFill>
                        </a:rPr>
                        <a:t>Present State</a:t>
                      </a:r>
                    </a:p>
                  </a:txBody>
                  <a:tcPr anchor="ctr">
                    <a:lnR w="57150" cap="flat" cmpd="sng" algn="ctr">
                      <a:solidFill>
                        <a:schemeClr val="tx1"/>
                      </a:solidFill>
                      <a:prstDash val="solid"/>
                      <a:round/>
                      <a:headEnd type="none" w="med" len="med"/>
                      <a:tailEnd type="none" w="med" len="med"/>
                    </a:lnR>
                    <a:solidFill>
                      <a:schemeClr val="bg2">
                        <a:lumMod val="90000"/>
                      </a:schemeClr>
                    </a:solidFill>
                  </a:tcPr>
                </a:tc>
                <a:tc hMerge="1">
                  <a:txBody>
                    <a:bodyPr/>
                    <a:lstStyle/>
                    <a:p>
                      <a:endParaRPr lang="en-IN" dirty="0"/>
                    </a:p>
                  </a:txBody>
                  <a:tcPr/>
                </a:tc>
                <a:tc hMerge="1">
                  <a:txBody>
                    <a:bodyPr/>
                    <a:lstStyle/>
                    <a:p>
                      <a:endParaRPr lang="en-IN" dirty="0"/>
                    </a:p>
                  </a:txBody>
                  <a:tcPr/>
                </a:tc>
                <a:tc gridSpan="3">
                  <a:txBody>
                    <a:bodyPr/>
                    <a:lstStyle/>
                    <a:p>
                      <a:pPr algn="ctr"/>
                      <a:r>
                        <a:rPr lang="en-IN" dirty="0">
                          <a:solidFill>
                            <a:sysClr val="windowText" lastClr="000000"/>
                          </a:solidFill>
                        </a:rPr>
                        <a:t>Next State</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2">
                        <a:lumMod val="90000"/>
                      </a:schemeClr>
                    </a:solidFill>
                  </a:tcPr>
                </a:tc>
                <a:tc hMerge="1">
                  <a:txBody>
                    <a:bodyPr/>
                    <a:lstStyle/>
                    <a:p>
                      <a:endParaRPr lang="en-IN" dirty="0"/>
                    </a:p>
                  </a:txBody>
                  <a:tcPr/>
                </a:tc>
                <a:tc hMerge="1">
                  <a:txBody>
                    <a:bodyPr/>
                    <a:lstStyle/>
                    <a:p>
                      <a:endParaRPr lang="en-IN" dirty="0"/>
                    </a:p>
                  </a:txBody>
                  <a:tcPr/>
                </a:tc>
                <a:tc gridSpan="3">
                  <a:txBody>
                    <a:bodyPr/>
                    <a:lstStyle/>
                    <a:p>
                      <a:pPr algn="ctr"/>
                      <a:r>
                        <a:rPr lang="en-IN" dirty="0">
                          <a:solidFill>
                            <a:sysClr val="windowText" lastClr="000000"/>
                          </a:solidFill>
                        </a:rPr>
                        <a:t>Flip</a:t>
                      </a:r>
                      <a:r>
                        <a:rPr lang="en-IN" baseline="0" dirty="0">
                          <a:solidFill>
                            <a:sysClr val="windowText" lastClr="000000"/>
                          </a:solidFill>
                        </a:rPr>
                        <a:t> Flop Input</a:t>
                      </a:r>
                      <a:endParaRPr lang="en-IN" dirty="0">
                        <a:solidFill>
                          <a:sysClr val="windowText" lastClr="000000"/>
                        </a:solidFill>
                      </a:endParaRPr>
                    </a:p>
                  </a:txBody>
                  <a:tcPr anchor="ctr">
                    <a:lnL w="57150" cap="flat" cmpd="sng" algn="ctr">
                      <a:solidFill>
                        <a:schemeClr val="tx1"/>
                      </a:solidFill>
                      <a:prstDash val="solid"/>
                      <a:round/>
                      <a:headEnd type="none" w="med" len="med"/>
                      <a:tailEnd type="none" w="med" len="med"/>
                    </a:lnL>
                    <a:solidFill>
                      <a:schemeClr val="bg2">
                        <a:lumMod val="90000"/>
                      </a:schemeClr>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0"/>
                  </a:ext>
                </a:extLst>
              </a:tr>
              <a:tr h="377734">
                <a:tc>
                  <a:txBody>
                    <a:bodyPr/>
                    <a:lstStyle/>
                    <a:p>
                      <a:pPr algn="ctr"/>
                      <a:r>
                        <a:rPr lang="en-IN" dirty="0">
                          <a:solidFill>
                            <a:sysClr val="windowText" lastClr="000000"/>
                          </a:solidFill>
                        </a:rPr>
                        <a:t>C</a:t>
                      </a:r>
                    </a:p>
                  </a:txBody>
                  <a:tcPr anchor="ctr">
                    <a:solidFill>
                      <a:schemeClr val="bg2">
                        <a:lumMod val="90000"/>
                      </a:schemeClr>
                    </a:solidFill>
                  </a:tcPr>
                </a:tc>
                <a:tc>
                  <a:txBody>
                    <a:bodyPr/>
                    <a:lstStyle/>
                    <a:p>
                      <a:pPr algn="ctr"/>
                      <a:r>
                        <a:rPr lang="en-IN" dirty="0">
                          <a:solidFill>
                            <a:sysClr val="windowText" lastClr="000000"/>
                          </a:solidFill>
                        </a:rPr>
                        <a:t>B</a:t>
                      </a:r>
                    </a:p>
                  </a:txBody>
                  <a:tcPr anchor="ctr">
                    <a:solidFill>
                      <a:schemeClr val="bg2">
                        <a:lumMod val="90000"/>
                      </a:schemeClr>
                    </a:solidFill>
                  </a:tcPr>
                </a:tc>
                <a:tc>
                  <a:txBody>
                    <a:bodyPr/>
                    <a:lstStyle/>
                    <a:p>
                      <a:pPr algn="ctr"/>
                      <a:r>
                        <a:rPr lang="en-IN" dirty="0">
                          <a:solidFill>
                            <a:sysClr val="windowText" lastClr="000000"/>
                          </a:solidFill>
                        </a:rPr>
                        <a:t>A</a:t>
                      </a:r>
                    </a:p>
                  </a:txBody>
                  <a:tcPr anchor="ctr">
                    <a:lnR w="571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a:r>
                        <a:rPr lang="en-IN" dirty="0">
                          <a:solidFill>
                            <a:sysClr val="windowText" lastClr="000000"/>
                          </a:solidFill>
                        </a:rPr>
                        <a:t>C+</a:t>
                      </a:r>
                    </a:p>
                  </a:txBody>
                  <a:tcPr anchor="ctr">
                    <a:lnL w="571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r>
                        <a:rPr lang="en-IN" dirty="0">
                          <a:solidFill>
                            <a:sysClr val="windowText" lastClr="000000"/>
                          </a:solidFill>
                        </a:rPr>
                        <a:t>B+</a:t>
                      </a:r>
                    </a:p>
                  </a:txBody>
                  <a:tcPr anchor="ctr">
                    <a:solidFill>
                      <a:schemeClr val="bg2">
                        <a:lumMod val="90000"/>
                      </a:schemeClr>
                    </a:solidFill>
                  </a:tcPr>
                </a:tc>
                <a:tc>
                  <a:txBody>
                    <a:bodyPr/>
                    <a:lstStyle/>
                    <a:p>
                      <a:pPr algn="ctr"/>
                      <a:r>
                        <a:rPr lang="en-IN" dirty="0">
                          <a:solidFill>
                            <a:sysClr val="windowText" lastClr="000000"/>
                          </a:solidFill>
                        </a:rPr>
                        <a:t>A+</a:t>
                      </a:r>
                    </a:p>
                  </a:txBody>
                  <a:tcPr anchor="ctr">
                    <a:lnR w="57150" cap="flat" cmpd="sng" algn="ctr">
                      <a:solidFill>
                        <a:schemeClr val="tx1"/>
                      </a:solidFill>
                      <a:prstDash val="solid"/>
                      <a:round/>
                      <a:headEnd type="none" w="med" len="med"/>
                      <a:tailEnd type="none" w="med" len="med"/>
                    </a:lnR>
                    <a:solidFill>
                      <a:schemeClr val="bg2">
                        <a:lumMod val="90000"/>
                      </a:schemeClr>
                    </a:solidFill>
                  </a:tcPr>
                </a:tc>
                <a:tc>
                  <a:txBody>
                    <a:bodyPr/>
                    <a:lstStyle/>
                    <a:p>
                      <a:pPr algn="ctr"/>
                      <a:r>
                        <a:rPr lang="en-IN" dirty="0">
                          <a:solidFill>
                            <a:sysClr val="windowText" lastClr="000000"/>
                          </a:solidFill>
                        </a:rPr>
                        <a:t>T</a:t>
                      </a:r>
                      <a:r>
                        <a:rPr lang="en-IN" baseline="-25000" dirty="0">
                          <a:solidFill>
                            <a:sysClr val="windowText" lastClr="000000"/>
                          </a:solidFill>
                        </a:rPr>
                        <a:t>C</a:t>
                      </a:r>
                    </a:p>
                  </a:txBody>
                  <a:tcPr anchor="ctr">
                    <a:lnL w="57150" cap="flat" cmpd="sng" algn="ctr">
                      <a:solidFill>
                        <a:schemeClr val="tx1"/>
                      </a:solidFill>
                      <a:prstDash val="solid"/>
                      <a:round/>
                      <a:headEnd type="none" w="med" len="med"/>
                      <a:tailEnd type="none" w="med" len="med"/>
                    </a:lnL>
                    <a:solidFill>
                      <a:schemeClr val="bg2">
                        <a:lumMod val="90000"/>
                      </a:schemeClr>
                    </a:solidFill>
                  </a:tcPr>
                </a:tc>
                <a:tc>
                  <a:txBody>
                    <a:bodyPr/>
                    <a:lstStyle/>
                    <a:p>
                      <a:pPr algn="ctr"/>
                      <a:r>
                        <a:rPr lang="en-IN" dirty="0">
                          <a:solidFill>
                            <a:sysClr val="windowText" lastClr="000000"/>
                          </a:solidFill>
                        </a:rPr>
                        <a:t>T</a:t>
                      </a:r>
                      <a:r>
                        <a:rPr lang="en-IN" baseline="-25000" dirty="0">
                          <a:solidFill>
                            <a:sysClr val="windowText" lastClr="000000"/>
                          </a:solidFill>
                        </a:rPr>
                        <a:t>B</a:t>
                      </a:r>
                    </a:p>
                  </a:txBody>
                  <a:tcPr anchor="ctr">
                    <a:solidFill>
                      <a:schemeClr val="bg2">
                        <a:lumMod val="90000"/>
                      </a:schemeClr>
                    </a:solidFill>
                  </a:tcPr>
                </a:tc>
                <a:tc>
                  <a:txBody>
                    <a:bodyPr/>
                    <a:lstStyle/>
                    <a:p>
                      <a:pPr algn="ctr"/>
                      <a:r>
                        <a:rPr lang="en-IN" dirty="0">
                          <a:solidFill>
                            <a:sysClr val="windowText" lastClr="000000"/>
                          </a:solidFill>
                        </a:rPr>
                        <a:t>T</a:t>
                      </a:r>
                      <a:r>
                        <a:rPr lang="en-IN" baseline="-25000" dirty="0">
                          <a:solidFill>
                            <a:sysClr val="windowText" lastClr="000000"/>
                          </a:solidFill>
                        </a:rPr>
                        <a:t>A</a:t>
                      </a:r>
                    </a:p>
                  </a:txBody>
                  <a:tcPr anchor="ctr">
                    <a:solidFill>
                      <a:schemeClr val="bg2">
                        <a:lumMod val="90000"/>
                      </a:schemeClr>
                    </a:solidFill>
                  </a:tcPr>
                </a:tc>
                <a:extLst>
                  <a:ext uri="{0D108BD9-81ED-4DB2-BD59-A6C34878D82A}">
                    <a16:rowId xmlns:a16="http://schemas.microsoft.com/office/drawing/2014/main" val="10001"/>
                  </a:ext>
                </a:extLst>
              </a:tr>
              <a:tr h="377734">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1</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1</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2"/>
                  </a:ext>
                </a:extLst>
              </a:tr>
              <a:tr h="377734">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3"/>
                  </a:ext>
                </a:extLst>
              </a:tr>
              <a:tr h="377734">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4"/>
                  </a:ext>
                </a:extLst>
              </a:tr>
              <a:tr h="377734">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5"/>
                  </a:ext>
                </a:extLst>
              </a:tr>
              <a:tr h="377734">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1</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6"/>
                  </a:ext>
                </a:extLst>
              </a:tr>
              <a:tr h="377734">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1</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7"/>
                  </a:ext>
                </a:extLst>
              </a:tr>
              <a:tr h="377734">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1</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8"/>
                  </a:ext>
                </a:extLst>
              </a:tr>
              <a:tr h="377734">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1</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1</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1</a:t>
                      </a:r>
                    </a:p>
                  </a:txBody>
                  <a:tcPr anchor="ctr"/>
                </a:tc>
                <a:tc>
                  <a:txBody>
                    <a:bodyPr/>
                    <a:lstStyle/>
                    <a:p>
                      <a:pPr algn="ctr"/>
                      <a:r>
                        <a:rPr lang="en-IN" dirty="0"/>
                        <a:t>0</a:t>
                      </a:r>
                    </a:p>
                  </a:txBody>
                  <a:tcPr anchor="ctr">
                    <a:lnR w="57150" cap="flat" cmpd="sng" algn="ctr">
                      <a:solidFill>
                        <a:schemeClr val="tx1"/>
                      </a:solidFill>
                      <a:prstDash val="solid"/>
                      <a:round/>
                      <a:headEnd type="none" w="med" len="med"/>
                      <a:tailEnd type="none" w="med" len="med"/>
                    </a:lnR>
                  </a:tcPr>
                </a:tc>
                <a:tc>
                  <a:txBody>
                    <a:bodyPr/>
                    <a:lstStyle/>
                    <a:p>
                      <a:pPr algn="ctr"/>
                      <a:r>
                        <a:rPr lang="en-IN" dirty="0"/>
                        <a:t>0</a:t>
                      </a:r>
                    </a:p>
                  </a:txBody>
                  <a:tcPr anchor="ctr">
                    <a:lnL w="57150" cap="flat" cmpd="sng" algn="ctr">
                      <a:solidFill>
                        <a:schemeClr val="tx1"/>
                      </a:solidFill>
                      <a:prstDash val="solid"/>
                      <a:round/>
                      <a:headEnd type="none" w="med" len="med"/>
                      <a:tailEnd type="none" w="med" len="med"/>
                    </a:lnL>
                  </a:tcP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787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dirty="0"/>
              <a:t>K-Map</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10906073"/>
              </p:ext>
            </p:extLst>
          </p:nvPr>
        </p:nvGraphicFramePr>
        <p:xfrm>
          <a:off x="838200" y="2514600"/>
          <a:ext cx="2196000" cy="210312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0">
                <a:tc>
                  <a:txBody>
                    <a:bodyPr/>
                    <a:lstStyle/>
                    <a:p>
                      <a:pPr algn="ctr"/>
                      <a:r>
                        <a:rPr lang="en-IN" dirty="0"/>
                        <a:t>       A</a:t>
                      </a:r>
                    </a:p>
                    <a:p>
                      <a:pPr algn="ctr"/>
                      <a:r>
                        <a:rPr lang="en-IN" dirty="0"/>
                        <a:t>CB</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a:t>
                      </a:r>
                    </a:p>
                  </a:txBody>
                  <a:tcPr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0">
                <a:tc>
                  <a:txBody>
                    <a:bodyPr/>
                    <a:lstStyle/>
                    <a:p>
                      <a:pPr algn="ctr"/>
                      <a:r>
                        <a:rPr lang="en-IN" dirty="0"/>
                        <a:t>00</a:t>
                      </a:r>
                    </a:p>
                  </a:txBody>
                  <a:tcPr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lnT w="3175" cap="flat" cmpd="sng" algn="ctr">
                      <a:solidFill>
                        <a:schemeClr val="tx1"/>
                      </a:solidFill>
                      <a:prstDash val="solid"/>
                      <a:round/>
                      <a:headEnd type="none" w="med" len="med"/>
                      <a:tailEnd type="none" w="med" len="med"/>
                    </a:lnT>
                  </a:tcPr>
                </a:tc>
                <a:tc>
                  <a:txBody>
                    <a:bodyPr/>
                    <a:lstStyle/>
                    <a:p>
                      <a:pPr algn="ctr"/>
                      <a:r>
                        <a:rPr lang="en-IN" dirty="0"/>
                        <a:t>0</a:t>
                      </a:r>
                    </a:p>
                  </a:txBody>
                  <a:tcPr anchor="ctr"/>
                </a:tc>
                <a:extLst>
                  <a:ext uri="{0D108BD9-81ED-4DB2-BD59-A6C34878D82A}">
                    <a16:rowId xmlns:a16="http://schemas.microsoft.com/office/drawing/2014/main" val="10001"/>
                  </a:ext>
                </a:extLst>
              </a:tr>
              <a:tr h="0">
                <a:tc>
                  <a:txBody>
                    <a:bodyPr/>
                    <a:lstStyle/>
                    <a:p>
                      <a:pPr algn="ctr"/>
                      <a:r>
                        <a:rPr lang="en-IN" dirty="0"/>
                        <a:t>01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2"/>
                  </a:ext>
                </a:extLst>
              </a:tr>
              <a:tr h="0">
                <a:tc>
                  <a:txBody>
                    <a:bodyPr/>
                    <a:lstStyle/>
                    <a:p>
                      <a:pPr algn="ctr"/>
                      <a:r>
                        <a:rPr lang="en-IN" dirty="0"/>
                        <a:t>11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3"/>
                  </a:ext>
                </a:extLst>
              </a:tr>
              <a:tr h="0">
                <a:tc>
                  <a:txBody>
                    <a:bodyPr/>
                    <a:lstStyle/>
                    <a:p>
                      <a:pPr algn="ctr"/>
                      <a:r>
                        <a:rPr lang="en-IN" dirty="0"/>
                        <a:t>10</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4"/>
                  </a:ext>
                </a:extLst>
              </a:tr>
            </a:tbl>
          </a:graphicData>
        </a:graphic>
      </p:graphicFrame>
      <p:sp>
        <p:nvSpPr>
          <p:cNvPr id="9" name="TextBox 8"/>
          <p:cNvSpPr txBox="1"/>
          <p:nvPr/>
        </p:nvSpPr>
        <p:spPr>
          <a:xfrm>
            <a:off x="1447800" y="4996934"/>
            <a:ext cx="982641" cy="369332"/>
          </a:xfrm>
          <a:prstGeom prst="rect">
            <a:avLst/>
          </a:prstGeom>
          <a:noFill/>
        </p:spPr>
        <p:txBody>
          <a:bodyPr wrap="none" rtlCol="0">
            <a:spAutoFit/>
          </a:bodyPr>
          <a:lstStyle/>
          <a:p>
            <a:r>
              <a:rPr lang="en-IN" dirty="0"/>
              <a:t>T</a:t>
            </a:r>
            <a:r>
              <a:rPr lang="en-IN" baseline="-25000" dirty="0"/>
              <a:t>C</a:t>
            </a:r>
            <a:r>
              <a:rPr lang="en-IN" dirty="0"/>
              <a:t>=A’B’</a:t>
            </a:r>
          </a:p>
        </p:txBody>
      </p:sp>
      <p:graphicFrame>
        <p:nvGraphicFramePr>
          <p:cNvPr id="10" name="Table 9"/>
          <p:cNvGraphicFramePr>
            <a:graphicFrameLocks noGrp="1"/>
          </p:cNvGraphicFramePr>
          <p:nvPr>
            <p:extLst>
              <p:ext uri="{D42A27DB-BD31-4B8C-83A1-F6EECF244321}">
                <p14:modId xmlns:p14="http://schemas.microsoft.com/office/powerpoint/2010/main" val="2839195182"/>
              </p:ext>
            </p:extLst>
          </p:nvPr>
        </p:nvGraphicFramePr>
        <p:xfrm>
          <a:off x="3962400" y="2514600"/>
          <a:ext cx="2196000" cy="210312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tblGrid>
              <a:tr h="0">
                <a:tc>
                  <a:txBody>
                    <a:bodyPr/>
                    <a:lstStyle/>
                    <a:p>
                      <a:pPr algn="ctr"/>
                      <a:r>
                        <a:rPr lang="en-IN" dirty="0"/>
                        <a:t>       A</a:t>
                      </a:r>
                    </a:p>
                    <a:p>
                      <a:pPr algn="ctr"/>
                      <a:r>
                        <a:rPr lang="en-IN" dirty="0"/>
                        <a:t>CB</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a:t>
                      </a:r>
                    </a:p>
                  </a:txBody>
                  <a:tcPr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0">
                <a:tc>
                  <a:txBody>
                    <a:bodyPr/>
                    <a:lstStyle/>
                    <a:p>
                      <a:pPr algn="ctr"/>
                      <a:r>
                        <a:rPr lang="en-IN" dirty="0"/>
                        <a:t>00</a:t>
                      </a:r>
                    </a:p>
                  </a:txBody>
                  <a:tcPr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lnT w="3175" cap="flat" cmpd="sng" algn="ctr">
                      <a:solidFill>
                        <a:schemeClr val="tx1"/>
                      </a:solidFill>
                      <a:prstDash val="solid"/>
                      <a:round/>
                      <a:headEnd type="none" w="med" len="med"/>
                      <a:tailEnd type="none" w="med" len="med"/>
                    </a:lnT>
                  </a:tcPr>
                </a:tc>
                <a:tc>
                  <a:txBody>
                    <a:bodyPr/>
                    <a:lstStyle/>
                    <a:p>
                      <a:pPr algn="ctr"/>
                      <a:r>
                        <a:rPr lang="en-IN" dirty="0"/>
                        <a:t>0</a:t>
                      </a:r>
                    </a:p>
                  </a:txBody>
                  <a:tcPr anchor="ctr"/>
                </a:tc>
                <a:extLst>
                  <a:ext uri="{0D108BD9-81ED-4DB2-BD59-A6C34878D82A}">
                    <a16:rowId xmlns:a16="http://schemas.microsoft.com/office/drawing/2014/main" val="10001"/>
                  </a:ext>
                </a:extLst>
              </a:tr>
              <a:tr h="0">
                <a:tc>
                  <a:txBody>
                    <a:bodyPr/>
                    <a:lstStyle/>
                    <a:p>
                      <a:pPr algn="ctr"/>
                      <a:r>
                        <a:rPr lang="en-IN" dirty="0"/>
                        <a:t>01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2"/>
                  </a:ext>
                </a:extLst>
              </a:tr>
              <a:tr h="0">
                <a:tc>
                  <a:txBody>
                    <a:bodyPr/>
                    <a:lstStyle/>
                    <a:p>
                      <a:pPr algn="ctr"/>
                      <a:r>
                        <a:rPr lang="en-IN" dirty="0"/>
                        <a:t>11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3"/>
                  </a:ext>
                </a:extLst>
              </a:tr>
              <a:tr h="0">
                <a:tc>
                  <a:txBody>
                    <a:bodyPr/>
                    <a:lstStyle/>
                    <a:p>
                      <a:pPr algn="ctr"/>
                      <a:r>
                        <a:rPr lang="en-IN" dirty="0"/>
                        <a:t>10</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4"/>
                  </a:ext>
                </a:extLst>
              </a:tr>
            </a:tbl>
          </a:graphicData>
        </a:graphic>
      </p:graphicFrame>
      <p:sp>
        <p:nvSpPr>
          <p:cNvPr id="11" name="TextBox 10"/>
          <p:cNvSpPr txBox="1"/>
          <p:nvPr/>
        </p:nvSpPr>
        <p:spPr>
          <a:xfrm>
            <a:off x="4710600" y="4996934"/>
            <a:ext cx="763029" cy="369332"/>
          </a:xfrm>
          <a:prstGeom prst="rect">
            <a:avLst/>
          </a:prstGeom>
          <a:noFill/>
        </p:spPr>
        <p:txBody>
          <a:bodyPr wrap="none" rtlCol="0">
            <a:spAutoFit/>
          </a:bodyPr>
          <a:lstStyle/>
          <a:p>
            <a:r>
              <a:rPr lang="en-IN" dirty="0"/>
              <a:t>T</a:t>
            </a:r>
            <a:r>
              <a:rPr lang="en-IN" baseline="-25000" dirty="0"/>
              <a:t>B</a:t>
            </a:r>
            <a:r>
              <a:rPr lang="en-IN" dirty="0"/>
              <a:t>=A’</a:t>
            </a:r>
          </a:p>
        </p:txBody>
      </p:sp>
      <p:sp>
        <p:nvSpPr>
          <p:cNvPr id="12" name="TextBox 11"/>
          <p:cNvSpPr txBox="1"/>
          <p:nvPr/>
        </p:nvSpPr>
        <p:spPr>
          <a:xfrm>
            <a:off x="7338959" y="4996542"/>
            <a:ext cx="662041" cy="369332"/>
          </a:xfrm>
          <a:prstGeom prst="rect">
            <a:avLst/>
          </a:prstGeom>
          <a:noFill/>
        </p:spPr>
        <p:txBody>
          <a:bodyPr wrap="none" rtlCol="0">
            <a:spAutoFit/>
          </a:bodyPr>
          <a:lstStyle/>
          <a:p>
            <a:r>
              <a:rPr lang="en-IN" dirty="0"/>
              <a:t>T</a:t>
            </a:r>
            <a:r>
              <a:rPr lang="en-IN" baseline="-25000" dirty="0"/>
              <a:t>A</a:t>
            </a:r>
            <a:r>
              <a:rPr lang="en-IN" dirty="0"/>
              <a:t>=1</a:t>
            </a:r>
          </a:p>
        </p:txBody>
      </p:sp>
      <p:sp>
        <p:nvSpPr>
          <p:cNvPr id="14" name="Arc 13"/>
          <p:cNvSpPr/>
          <p:nvPr/>
        </p:nvSpPr>
        <p:spPr>
          <a:xfrm>
            <a:off x="1676400" y="4248665"/>
            <a:ext cx="457200" cy="990600"/>
          </a:xfrm>
          <a:prstGeom prst="arc">
            <a:avLst>
              <a:gd name="adj1" fmla="val 1080000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Arc 14"/>
          <p:cNvSpPr/>
          <p:nvPr/>
        </p:nvSpPr>
        <p:spPr>
          <a:xfrm rot="10974059">
            <a:off x="1710520" y="2503665"/>
            <a:ext cx="457200" cy="990600"/>
          </a:xfrm>
          <a:prstGeom prst="arc">
            <a:avLst>
              <a:gd name="adj1" fmla="val 10800000"/>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Oval 15"/>
          <p:cNvSpPr/>
          <p:nvPr/>
        </p:nvSpPr>
        <p:spPr>
          <a:xfrm>
            <a:off x="4876800" y="2998965"/>
            <a:ext cx="381000" cy="174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33310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dirty="0"/>
              <a:t>Circuit Diagram</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2524125"/>
            <a:ext cx="70866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52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r>
              <a:rPr lang="en-IN" b="1" dirty="0"/>
              <a:t>3-bit Binary Up-Down Counter</a:t>
            </a:r>
          </a:p>
          <a:p>
            <a:r>
              <a:rPr lang="en-IN" b="1" dirty="0"/>
              <a:t>State Diagram/ State Transition Diagram</a:t>
            </a:r>
          </a:p>
          <a:p>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156" y="2464916"/>
            <a:ext cx="4335689" cy="4240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179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a:xfrm>
            <a:off x="457200" y="1143000"/>
            <a:ext cx="8229600" cy="4876800"/>
          </a:xfrm>
        </p:spPr>
        <p:txBody>
          <a:bodyPr/>
          <a:lstStyle/>
          <a:p>
            <a:pPr algn="just"/>
            <a:r>
              <a:rPr lang="en-IN" b="1" dirty="0"/>
              <a:t>State (synthesis) Table or transition table</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72007133"/>
              </p:ext>
            </p:extLst>
          </p:nvPr>
        </p:nvGraphicFramePr>
        <p:xfrm>
          <a:off x="457200" y="1600200"/>
          <a:ext cx="7010400" cy="4937760"/>
        </p:xfrm>
        <a:graphic>
          <a:graphicData uri="http://schemas.openxmlformats.org/drawingml/2006/table">
            <a:tbl>
              <a:tblPr firstRow="1" bandRow="1">
                <a:tableStyleId>{5C22544A-7EE6-4342-B048-85BDC9FD1C3A}</a:tableStyleId>
              </a:tblPr>
              <a:tblGrid>
                <a:gridCol w="701040">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701040">
                  <a:extLst>
                    <a:ext uri="{9D8B030D-6E8A-4147-A177-3AD203B41FA5}">
                      <a16:colId xmlns:a16="http://schemas.microsoft.com/office/drawing/2014/main" val="20002"/>
                    </a:ext>
                  </a:extLst>
                </a:gridCol>
                <a:gridCol w="701040">
                  <a:extLst>
                    <a:ext uri="{9D8B030D-6E8A-4147-A177-3AD203B41FA5}">
                      <a16:colId xmlns:a16="http://schemas.microsoft.com/office/drawing/2014/main" val="20003"/>
                    </a:ext>
                  </a:extLst>
                </a:gridCol>
                <a:gridCol w="701040">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01040">
                  <a:extLst>
                    <a:ext uri="{9D8B030D-6E8A-4147-A177-3AD203B41FA5}">
                      <a16:colId xmlns:a16="http://schemas.microsoft.com/office/drawing/2014/main" val="20007"/>
                    </a:ext>
                  </a:extLst>
                </a:gridCol>
                <a:gridCol w="701040">
                  <a:extLst>
                    <a:ext uri="{9D8B030D-6E8A-4147-A177-3AD203B41FA5}">
                      <a16:colId xmlns:a16="http://schemas.microsoft.com/office/drawing/2014/main" val="20008"/>
                    </a:ext>
                  </a:extLst>
                </a:gridCol>
                <a:gridCol w="701040">
                  <a:extLst>
                    <a:ext uri="{9D8B030D-6E8A-4147-A177-3AD203B41FA5}">
                      <a16:colId xmlns:a16="http://schemas.microsoft.com/office/drawing/2014/main" val="20009"/>
                    </a:ext>
                  </a:extLst>
                </a:gridCol>
              </a:tblGrid>
              <a:tr h="252000">
                <a:tc>
                  <a:txBody>
                    <a:bodyPr/>
                    <a:lstStyle/>
                    <a:p>
                      <a:pPr algn="ctr"/>
                      <a:r>
                        <a:rPr lang="en-IN" sz="1200" dirty="0"/>
                        <a:t>U/D’</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tx2"/>
                    </a:solidFill>
                  </a:tcPr>
                </a:tc>
                <a:tc gridSpan="3">
                  <a:txBody>
                    <a:bodyPr/>
                    <a:lstStyle/>
                    <a:p>
                      <a:pPr algn="ctr"/>
                      <a:r>
                        <a:rPr lang="en-IN" sz="1200" dirty="0"/>
                        <a:t>Present State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tx2"/>
                    </a:solidFill>
                  </a:tcPr>
                </a:tc>
                <a:tc hMerge="1">
                  <a:txBody>
                    <a:bodyPr/>
                    <a:lstStyle/>
                    <a:p>
                      <a:endParaRPr lang="en-IN" sz="1400" dirty="0"/>
                    </a:p>
                  </a:txBody>
                  <a:tcPr/>
                </a:tc>
                <a:tc hMerge="1">
                  <a:txBody>
                    <a:bodyPr/>
                    <a:lstStyle/>
                    <a:p>
                      <a:endParaRPr lang="en-IN" sz="1400" dirty="0"/>
                    </a:p>
                  </a:txBody>
                  <a:tcPr/>
                </a:tc>
                <a:tc gridSpan="3">
                  <a:txBody>
                    <a:bodyPr/>
                    <a:lstStyle/>
                    <a:p>
                      <a:pPr algn="ctr"/>
                      <a:r>
                        <a:rPr lang="en-IN" sz="1200"/>
                        <a:t>Next State</a:t>
                      </a:r>
                      <a:endParaRPr lang="en-IN" sz="12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tx2"/>
                    </a:solidFill>
                  </a:tcPr>
                </a:tc>
                <a:tc hMerge="1">
                  <a:txBody>
                    <a:bodyPr/>
                    <a:lstStyle/>
                    <a:p>
                      <a:endParaRPr lang="en-IN" sz="1400" dirty="0"/>
                    </a:p>
                  </a:txBody>
                  <a:tcPr/>
                </a:tc>
                <a:tc hMerge="1">
                  <a:txBody>
                    <a:bodyPr/>
                    <a:lstStyle/>
                    <a:p>
                      <a:endParaRPr lang="en-IN" sz="1400" dirty="0"/>
                    </a:p>
                  </a:txBody>
                  <a:tcPr/>
                </a:tc>
                <a:tc gridSpan="3">
                  <a:txBody>
                    <a:bodyPr/>
                    <a:lstStyle/>
                    <a:p>
                      <a:pPr algn="ctr"/>
                      <a:r>
                        <a:rPr lang="en-IN" sz="1200" dirty="0"/>
                        <a:t>Flip Flop Input</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tx2"/>
                    </a:solidFill>
                  </a:tcPr>
                </a:tc>
                <a:tc hMerge="1">
                  <a:txBody>
                    <a:bodyPr/>
                    <a:lstStyle/>
                    <a:p>
                      <a:endParaRPr lang="en-IN" sz="1400" dirty="0"/>
                    </a:p>
                  </a:txBody>
                  <a:tcPr/>
                </a:tc>
                <a:tc hMerge="1">
                  <a:txBody>
                    <a:bodyPr/>
                    <a:lstStyle/>
                    <a:p>
                      <a:endParaRPr lang="en-IN" sz="1400" dirty="0"/>
                    </a:p>
                  </a:txBody>
                  <a:tcPr/>
                </a:tc>
                <a:extLst>
                  <a:ext uri="{0D108BD9-81ED-4DB2-BD59-A6C34878D82A}">
                    <a16:rowId xmlns:a16="http://schemas.microsoft.com/office/drawing/2014/main" val="10000"/>
                  </a:ext>
                </a:extLst>
              </a:tr>
              <a:tr h="252000">
                <a:tc>
                  <a:txBody>
                    <a:bodyPr/>
                    <a:lstStyle/>
                    <a:p>
                      <a:pPr algn="ctr"/>
                      <a:r>
                        <a:rPr lang="en-IN" sz="1200" dirty="0">
                          <a:solidFill>
                            <a:schemeClr val="bg1"/>
                          </a:solidFill>
                        </a:rPr>
                        <a:t>M</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C</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A</a:t>
                      </a:r>
                    </a:p>
                  </a:txBody>
                  <a:tcPr anchor="ctr">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B</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C+</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B+</a:t>
                      </a:r>
                    </a:p>
                  </a:txBody>
                  <a:tcPr anchor="ctr">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A+</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D</a:t>
                      </a:r>
                      <a:r>
                        <a:rPr lang="en-IN" sz="1200" baseline="-25000" dirty="0">
                          <a:solidFill>
                            <a:schemeClr val="bg1"/>
                          </a:solidFill>
                        </a:rPr>
                        <a:t>C</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D</a:t>
                      </a:r>
                      <a:r>
                        <a:rPr lang="en-IN" sz="1200" baseline="-25000" dirty="0">
                          <a:solidFill>
                            <a:schemeClr val="bg1"/>
                          </a:solidFill>
                        </a:rPr>
                        <a:t>B</a:t>
                      </a:r>
                    </a:p>
                  </a:txBody>
                  <a:tcPr anchor="ctr">
                    <a:lnT w="38100" cap="flat" cmpd="sng" algn="ctr">
                      <a:solidFill>
                        <a:schemeClr val="tx1"/>
                      </a:solidFill>
                      <a:prstDash val="solid"/>
                      <a:round/>
                      <a:headEnd type="none" w="med" len="med"/>
                      <a:tailEnd type="none" w="med" len="med"/>
                    </a:lnT>
                    <a:solidFill>
                      <a:schemeClr val="tx2"/>
                    </a:solidFill>
                  </a:tcPr>
                </a:tc>
                <a:tc>
                  <a:txBody>
                    <a:bodyPr/>
                    <a:lstStyle/>
                    <a:p>
                      <a:pPr algn="ctr"/>
                      <a:r>
                        <a:rPr lang="en-IN" sz="1200" dirty="0">
                          <a:solidFill>
                            <a:schemeClr val="bg1"/>
                          </a:solidFill>
                        </a:rPr>
                        <a:t>D</a:t>
                      </a:r>
                      <a:r>
                        <a:rPr lang="en-IN" sz="1200" baseline="-25000" dirty="0">
                          <a:solidFill>
                            <a:schemeClr val="bg1"/>
                          </a:solidFill>
                        </a:rPr>
                        <a:t>A</a:t>
                      </a:r>
                    </a:p>
                  </a:txBody>
                  <a:tcPr anchor="ctr">
                    <a:lnT w="381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10001"/>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solidFill>
                      <a:schemeClr val="bg2"/>
                    </a:solidFill>
                  </a:tcPr>
                </a:tc>
                <a:extLst>
                  <a:ext uri="{0D108BD9-81ED-4DB2-BD59-A6C34878D82A}">
                    <a16:rowId xmlns:a16="http://schemas.microsoft.com/office/drawing/2014/main" val="10002"/>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solidFill>
                      <a:schemeClr val="bg2"/>
                    </a:solidFill>
                  </a:tcPr>
                </a:tc>
                <a:extLst>
                  <a:ext uri="{0D108BD9-81ED-4DB2-BD59-A6C34878D82A}">
                    <a16:rowId xmlns:a16="http://schemas.microsoft.com/office/drawing/2014/main" val="10003"/>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solidFill>
                      <a:schemeClr val="bg2"/>
                    </a:solidFill>
                  </a:tcPr>
                </a:tc>
                <a:extLst>
                  <a:ext uri="{0D108BD9-81ED-4DB2-BD59-A6C34878D82A}">
                    <a16:rowId xmlns:a16="http://schemas.microsoft.com/office/drawing/2014/main" val="10004"/>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solidFill>
                      <a:schemeClr val="bg2"/>
                    </a:solidFill>
                  </a:tcPr>
                </a:tc>
                <a:extLst>
                  <a:ext uri="{0D108BD9-81ED-4DB2-BD59-A6C34878D82A}">
                    <a16:rowId xmlns:a16="http://schemas.microsoft.com/office/drawing/2014/main" val="10005"/>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solidFill>
                      <a:schemeClr val="bg2"/>
                    </a:solidFill>
                  </a:tcPr>
                </a:tc>
                <a:extLst>
                  <a:ext uri="{0D108BD9-81ED-4DB2-BD59-A6C34878D82A}">
                    <a16:rowId xmlns:a16="http://schemas.microsoft.com/office/drawing/2014/main" val="10006"/>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solidFill>
                      <a:schemeClr val="bg2"/>
                    </a:solidFill>
                  </a:tcPr>
                </a:tc>
                <a:extLst>
                  <a:ext uri="{0D108BD9-81ED-4DB2-BD59-A6C34878D82A}">
                    <a16:rowId xmlns:a16="http://schemas.microsoft.com/office/drawing/2014/main" val="10007"/>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solidFill>
                      <a:schemeClr val="bg2"/>
                    </a:solidFill>
                  </a:tcPr>
                </a:tc>
                <a:extLst>
                  <a:ext uri="{0D108BD9-81ED-4DB2-BD59-A6C34878D82A}">
                    <a16:rowId xmlns:a16="http://schemas.microsoft.com/office/drawing/2014/main" val="10008"/>
                  </a:ext>
                </a:extLst>
              </a:tr>
              <a:tr h="252000">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1</a:t>
                      </a:r>
                    </a:p>
                  </a:txBody>
                  <a:tcPr anchor="ctr">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1</a:t>
                      </a:r>
                    </a:p>
                  </a:txBody>
                  <a:tcPr anchor="ctr">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1</a:t>
                      </a:r>
                    </a:p>
                  </a:txBody>
                  <a:tcPr anchor="ctr">
                    <a:lnB w="38100" cap="flat" cmpd="sng" algn="ctr">
                      <a:solidFill>
                        <a:schemeClr val="tx1"/>
                      </a:solidFill>
                      <a:prstDash val="solid"/>
                      <a:round/>
                      <a:headEnd type="none" w="med" len="med"/>
                      <a:tailEnd type="none" w="med" len="med"/>
                    </a:lnB>
                    <a:solidFill>
                      <a:schemeClr val="bg2"/>
                    </a:solidFill>
                  </a:tcPr>
                </a:tc>
                <a:tc>
                  <a:txBody>
                    <a:bodyPr/>
                    <a:lstStyle/>
                    <a:p>
                      <a:pPr algn="ctr"/>
                      <a:r>
                        <a:rPr lang="en-IN" sz="1200" dirty="0"/>
                        <a:t>0</a:t>
                      </a:r>
                    </a:p>
                  </a:txBody>
                  <a:tcPr anchor="ctr">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0</a:t>
                      </a:r>
                    </a:p>
                  </a:txBody>
                  <a:tcPr anchor="ctr">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0</a:t>
                      </a:r>
                    </a:p>
                  </a:txBody>
                  <a:tcPr anchor="ctr">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0</a:t>
                      </a:r>
                    </a:p>
                  </a:txBody>
                  <a:tcPr anchor="ctr">
                    <a:lnT w="38100" cap="flat" cmpd="sng" algn="ctr">
                      <a:solidFill>
                        <a:schemeClr val="tx1"/>
                      </a:solidFill>
                      <a:prstDash val="solid"/>
                      <a:round/>
                      <a:headEnd type="none" w="med" len="med"/>
                      <a:tailEnd type="none" w="med" len="med"/>
                    </a:lnT>
                    <a:solidFill>
                      <a:schemeClr val="bg2"/>
                    </a:solidFill>
                  </a:tcPr>
                </a:tc>
                <a:tc>
                  <a:txBody>
                    <a:bodyPr/>
                    <a:lstStyle/>
                    <a:p>
                      <a:pPr algn="ctr"/>
                      <a:r>
                        <a:rPr lang="en-IN" sz="1200" dirty="0"/>
                        <a:t>1</a:t>
                      </a:r>
                    </a:p>
                  </a:txBody>
                  <a:tcPr anchor="ctr">
                    <a:lnT w="38100"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10010"/>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solidFill>
                      <a:schemeClr val="bg2"/>
                    </a:solidFill>
                  </a:tcPr>
                </a:tc>
                <a:extLst>
                  <a:ext uri="{0D108BD9-81ED-4DB2-BD59-A6C34878D82A}">
                    <a16:rowId xmlns:a16="http://schemas.microsoft.com/office/drawing/2014/main" val="10011"/>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solidFill>
                      <a:schemeClr val="bg2"/>
                    </a:solidFill>
                  </a:tcPr>
                </a:tc>
                <a:extLst>
                  <a:ext uri="{0D108BD9-81ED-4DB2-BD59-A6C34878D82A}">
                    <a16:rowId xmlns:a16="http://schemas.microsoft.com/office/drawing/2014/main" val="10012"/>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solidFill>
                      <a:schemeClr val="bg2"/>
                    </a:solidFill>
                  </a:tcPr>
                </a:tc>
                <a:extLst>
                  <a:ext uri="{0D108BD9-81ED-4DB2-BD59-A6C34878D82A}">
                    <a16:rowId xmlns:a16="http://schemas.microsoft.com/office/drawing/2014/main" val="10013"/>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solidFill>
                      <a:schemeClr val="bg2"/>
                    </a:solidFill>
                  </a:tcPr>
                </a:tc>
                <a:extLst>
                  <a:ext uri="{0D108BD9-81ED-4DB2-BD59-A6C34878D82A}">
                    <a16:rowId xmlns:a16="http://schemas.microsoft.com/office/drawing/2014/main" val="10014"/>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solidFill>
                      <a:schemeClr val="bg2"/>
                    </a:solidFill>
                  </a:tcPr>
                </a:tc>
                <a:extLst>
                  <a:ext uri="{0D108BD9-81ED-4DB2-BD59-A6C34878D82A}">
                    <a16:rowId xmlns:a16="http://schemas.microsoft.com/office/drawing/2014/main" val="10015"/>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solidFill>
                      <a:schemeClr val="bg2"/>
                    </a:solidFill>
                  </a:tcPr>
                </a:tc>
                <a:extLst>
                  <a:ext uri="{0D108BD9-81ED-4DB2-BD59-A6C34878D82A}">
                    <a16:rowId xmlns:a16="http://schemas.microsoft.com/office/drawing/2014/main" val="10016"/>
                  </a:ext>
                </a:extLst>
              </a:tr>
              <a:tr h="252000">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1</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1</a:t>
                      </a:r>
                    </a:p>
                  </a:txBody>
                  <a:tcPr anchor="ctr">
                    <a:solidFill>
                      <a:schemeClr val="bg2"/>
                    </a:solidFill>
                  </a:tcPr>
                </a:tc>
                <a:tc>
                  <a:txBody>
                    <a:bodyPr/>
                    <a:lstStyle/>
                    <a:p>
                      <a:pPr algn="ctr"/>
                      <a:r>
                        <a:rPr lang="en-IN" sz="1200" dirty="0"/>
                        <a:t>1</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lnR w="38100" cap="flat" cmpd="sng" algn="ctr">
                      <a:solidFill>
                        <a:schemeClr val="tx1"/>
                      </a:solidFill>
                      <a:prstDash val="solid"/>
                      <a:round/>
                      <a:headEnd type="none" w="med" len="med"/>
                      <a:tailEnd type="none" w="med" len="med"/>
                    </a:lnR>
                    <a:solidFill>
                      <a:schemeClr val="bg2"/>
                    </a:solidFill>
                  </a:tcPr>
                </a:tc>
                <a:tc>
                  <a:txBody>
                    <a:bodyPr/>
                    <a:lstStyle/>
                    <a:p>
                      <a:pPr algn="ctr"/>
                      <a:r>
                        <a:rPr lang="en-IN" sz="1200" dirty="0"/>
                        <a:t>0</a:t>
                      </a:r>
                    </a:p>
                  </a:txBody>
                  <a:tcPr anchor="ctr">
                    <a:lnL w="38100" cap="flat" cmpd="sng" algn="ctr">
                      <a:solidFill>
                        <a:schemeClr val="tx1"/>
                      </a:solidFill>
                      <a:prstDash val="solid"/>
                      <a:round/>
                      <a:headEnd type="none" w="med" len="med"/>
                      <a:tailEnd type="none" w="med" len="med"/>
                    </a:lnL>
                    <a:solidFill>
                      <a:schemeClr val="bg2"/>
                    </a:solidFill>
                  </a:tcPr>
                </a:tc>
                <a:tc>
                  <a:txBody>
                    <a:bodyPr/>
                    <a:lstStyle/>
                    <a:p>
                      <a:pPr algn="ctr"/>
                      <a:r>
                        <a:rPr lang="en-IN" sz="1200" dirty="0"/>
                        <a:t>0</a:t>
                      </a:r>
                    </a:p>
                  </a:txBody>
                  <a:tcPr anchor="ctr">
                    <a:solidFill>
                      <a:schemeClr val="bg2"/>
                    </a:solidFill>
                  </a:tcPr>
                </a:tc>
                <a:tc>
                  <a:txBody>
                    <a:bodyPr/>
                    <a:lstStyle/>
                    <a:p>
                      <a:pPr algn="ctr"/>
                      <a:r>
                        <a:rPr lang="en-IN" sz="1200" dirty="0"/>
                        <a:t>0</a:t>
                      </a:r>
                    </a:p>
                  </a:txBody>
                  <a:tcPr anchor="ctr">
                    <a:solidFill>
                      <a:schemeClr val="bg2"/>
                    </a:solidFill>
                  </a:tcPr>
                </a:tc>
                <a:extLst>
                  <a:ext uri="{0D108BD9-81ED-4DB2-BD59-A6C34878D82A}">
                    <a16:rowId xmlns:a16="http://schemas.microsoft.com/office/drawing/2014/main" val="10017"/>
                  </a:ext>
                </a:extLst>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905000" cy="1517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61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dirty="0"/>
              <a:t>K-Map</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98680354"/>
              </p:ext>
            </p:extLst>
          </p:nvPr>
        </p:nvGraphicFramePr>
        <p:xfrm>
          <a:off x="838200" y="2209800"/>
          <a:ext cx="2387404" cy="237744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0000"/>
                    </a:ext>
                  </a:extLst>
                </a:gridCol>
                <a:gridCol w="434851">
                  <a:extLst>
                    <a:ext uri="{9D8B030D-6E8A-4147-A177-3AD203B41FA5}">
                      <a16:colId xmlns:a16="http://schemas.microsoft.com/office/drawing/2014/main" val="20001"/>
                    </a:ext>
                  </a:extLst>
                </a:gridCol>
                <a:gridCol w="434851">
                  <a:extLst>
                    <a:ext uri="{9D8B030D-6E8A-4147-A177-3AD203B41FA5}">
                      <a16:colId xmlns:a16="http://schemas.microsoft.com/office/drawing/2014/main" val="20002"/>
                    </a:ext>
                  </a:extLst>
                </a:gridCol>
                <a:gridCol w="434851">
                  <a:extLst>
                    <a:ext uri="{9D8B030D-6E8A-4147-A177-3AD203B41FA5}">
                      <a16:colId xmlns:a16="http://schemas.microsoft.com/office/drawing/2014/main" val="20003"/>
                    </a:ext>
                  </a:extLst>
                </a:gridCol>
                <a:gridCol w="434851">
                  <a:extLst>
                    <a:ext uri="{9D8B030D-6E8A-4147-A177-3AD203B41FA5}">
                      <a16:colId xmlns:a16="http://schemas.microsoft.com/office/drawing/2014/main" val="20004"/>
                    </a:ext>
                  </a:extLst>
                </a:gridCol>
              </a:tblGrid>
              <a:tr h="0">
                <a:tc>
                  <a:txBody>
                    <a:bodyPr/>
                    <a:lstStyle/>
                    <a:p>
                      <a:pPr algn="ctr"/>
                      <a:r>
                        <a:rPr lang="en-IN" dirty="0"/>
                        <a:t>       BA</a:t>
                      </a:r>
                    </a:p>
                    <a:p>
                      <a:pPr algn="ctr"/>
                      <a:r>
                        <a:rPr lang="en-IN" dirty="0"/>
                        <a:t>MC</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00</a:t>
                      </a:r>
                    </a:p>
                  </a:txBody>
                  <a:tcPr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a:r>
                        <a:rPr lang="en-IN" dirty="0"/>
                        <a:t>11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a:r>
                        <a:rPr lang="en-IN" dirty="0"/>
                        <a:t>10</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0">
                <a:tc>
                  <a:txBody>
                    <a:bodyPr/>
                    <a:lstStyle/>
                    <a:p>
                      <a:pPr algn="ctr"/>
                      <a:r>
                        <a:rPr lang="en-IN" dirty="0"/>
                        <a:t>00</a:t>
                      </a:r>
                    </a:p>
                  </a:txBody>
                  <a:tcPr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lnT w="3175" cap="flat" cmpd="sng" algn="ctr">
                      <a:solidFill>
                        <a:schemeClr val="tx1"/>
                      </a:solidFill>
                      <a:prstDash val="solid"/>
                      <a:round/>
                      <a:headEnd type="none" w="med" len="med"/>
                      <a:tailEnd type="none" w="med" len="med"/>
                    </a:lnT>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0</a:t>
                      </a:r>
                    </a:p>
                  </a:txBody>
                  <a:tcPr anchor="ctr"/>
                </a:tc>
                <a:extLst>
                  <a:ext uri="{0D108BD9-81ED-4DB2-BD59-A6C34878D82A}">
                    <a16:rowId xmlns:a16="http://schemas.microsoft.com/office/drawing/2014/main" val="10001"/>
                  </a:ext>
                </a:extLst>
              </a:tr>
              <a:tr h="0">
                <a:tc>
                  <a:txBody>
                    <a:bodyPr/>
                    <a:lstStyle/>
                    <a:p>
                      <a:pPr algn="ctr"/>
                      <a:r>
                        <a:rPr lang="en-IN" dirty="0"/>
                        <a:t>01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1</a:t>
                      </a:r>
                    </a:p>
                  </a:txBody>
                  <a:tcPr anchor="ctr"/>
                </a:tc>
                <a:extLst>
                  <a:ext uri="{0D108BD9-81ED-4DB2-BD59-A6C34878D82A}">
                    <a16:rowId xmlns:a16="http://schemas.microsoft.com/office/drawing/2014/main" val="10002"/>
                  </a:ext>
                </a:extLst>
              </a:tr>
              <a:tr h="0">
                <a:tc>
                  <a:txBody>
                    <a:bodyPr/>
                    <a:lstStyle/>
                    <a:p>
                      <a:pPr algn="ctr"/>
                      <a:r>
                        <a:rPr lang="en-IN" dirty="0"/>
                        <a:t>11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3"/>
                  </a:ext>
                </a:extLst>
              </a:tr>
              <a:tr h="0">
                <a:tc>
                  <a:txBody>
                    <a:bodyPr/>
                    <a:lstStyle/>
                    <a:p>
                      <a:pPr algn="ctr"/>
                      <a:r>
                        <a:rPr lang="en-IN" dirty="0"/>
                        <a:t>10</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914400" y="4964668"/>
            <a:ext cx="2472856" cy="369332"/>
          </a:xfrm>
          <a:prstGeom prst="rect">
            <a:avLst/>
          </a:prstGeom>
          <a:noFill/>
        </p:spPr>
        <p:txBody>
          <a:bodyPr wrap="none" rtlCol="0">
            <a:spAutoFit/>
          </a:bodyPr>
          <a:lstStyle/>
          <a:p>
            <a:r>
              <a:rPr lang="en-IN" dirty="0"/>
              <a:t>D</a:t>
            </a:r>
            <a:r>
              <a:rPr lang="en-IN" baseline="-25000" dirty="0"/>
              <a:t>C</a:t>
            </a:r>
            <a:r>
              <a:rPr lang="en-IN" dirty="0"/>
              <a:t>=C </a:t>
            </a:r>
            <a:r>
              <a:rPr lang="en-IN" dirty="0">
                <a:latin typeface="Cambria Math"/>
                <a:ea typeface="Cambria Math"/>
              </a:rPr>
              <a:t>⨁ (MAB+M’A’B’)</a:t>
            </a:r>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2098409082"/>
              </p:ext>
            </p:extLst>
          </p:nvPr>
        </p:nvGraphicFramePr>
        <p:xfrm>
          <a:off x="3650394" y="2209800"/>
          <a:ext cx="2387404" cy="237744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0000"/>
                    </a:ext>
                  </a:extLst>
                </a:gridCol>
                <a:gridCol w="434851">
                  <a:extLst>
                    <a:ext uri="{9D8B030D-6E8A-4147-A177-3AD203B41FA5}">
                      <a16:colId xmlns:a16="http://schemas.microsoft.com/office/drawing/2014/main" val="20001"/>
                    </a:ext>
                  </a:extLst>
                </a:gridCol>
                <a:gridCol w="434851">
                  <a:extLst>
                    <a:ext uri="{9D8B030D-6E8A-4147-A177-3AD203B41FA5}">
                      <a16:colId xmlns:a16="http://schemas.microsoft.com/office/drawing/2014/main" val="20002"/>
                    </a:ext>
                  </a:extLst>
                </a:gridCol>
                <a:gridCol w="434851">
                  <a:extLst>
                    <a:ext uri="{9D8B030D-6E8A-4147-A177-3AD203B41FA5}">
                      <a16:colId xmlns:a16="http://schemas.microsoft.com/office/drawing/2014/main" val="20003"/>
                    </a:ext>
                  </a:extLst>
                </a:gridCol>
                <a:gridCol w="434851">
                  <a:extLst>
                    <a:ext uri="{9D8B030D-6E8A-4147-A177-3AD203B41FA5}">
                      <a16:colId xmlns:a16="http://schemas.microsoft.com/office/drawing/2014/main" val="20004"/>
                    </a:ext>
                  </a:extLst>
                </a:gridCol>
              </a:tblGrid>
              <a:tr h="0">
                <a:tc>
                  <a:txBody>
                    <a:bodyPr/>
                    <a:lstStyle/>
                    <a:p>
                      <a:pPr algn="ctr"/>
                      <a:r>
                        <a:rPr lang="en-IN" dirty="0"/>
                        <a:t>       BA</a:t>
                      </a:r>
                    </a:p>
                    <a:p>
                      <a:pPr algn="ctr"/>
                      <a:r>
                        <a:rPr lang="en-IN" dirty="0"/>
                        <a:t>MC</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00</a:t>
                      </a:r>
                    </a:p>
                  </a:txBody>
                  <a:tcPr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a:r>
                        <a:rPr lang="en-IN" dirty="0"/>
                        <a:t>11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a:r>
                        <a:rPr lang="en-IN" dirty="0"/>
                        <a:t>10</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0">
                <a:tc>
                  <a:txBody>
                    <a:bodyPr/>
                    <a:lstStyle/>
                    <a:p>
                      <a:pPr algn="ctr"/>
                      <a:r>
                        <a:rPr lang="en-IN" dirty="0"/>
                        <a:t>00</a:t>
                      </a:r>
                    </a:p>
                  </a:txBody>
                  <a:tcPr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lnT w="3175" cap="flat" cmpd="sng" algn="ctr">
                      <a:solidFill>
                        <a:schemeClr val="tx1"/>
                      </a:solidFill>
                      <a:prstDash val="solid"/>
                      <a:round/>
                      <a:headEnd type="none" w="med" len="med"/>
                      <a:tailEnd type="none" w="med" len="med"/>
                    </a:lnT>
                  </a:tcP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1"/>
                  </a:ext>
                </a:extLst>
              </a:tr>
              <a:tr h="0">
                <a:tc>
                  <a:txBody>
                    <a:bodyPr/>
                    <a:lstStyle/>
                    <a:p>
                      <a:pPr algn="ctr"/>
                      <a:r>
                        <a:rPr lang="en-IN" dirty="0"/>
                        <a:t>01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extLst>
                  <a:ext uri="{0D108BD9-81ED-4DB2-BD59-A6C34878D82A}">
                    <a16:rowId xmlns:a16="http://schemas.microsoft.com/office/drawing/2014/main" val="10002"/>
                  </a:ext>
                </a:extLst>
              </a:tr>
              <a:tr h="0">
                <a:tc>
                  <a:txBody>
                    <a:bodyPr/>
                    <a:lstStyle/>
                    <a:p>
                      <a:pPr algn="ctr"/>
                      <a:r>
                        <a:rPr lang="en-IN" dirty="0"/>
                        <a:t>11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3"/>
                  </a:ext>
                </a:extLst>
              </a:tr>
              <a:tr h="0">
                <a:tc>
                  <a:txBody>
                    <a:bodyPr/>
                    <a:lstStyle/>
                    <a:p>
                      <a:pPr algn="ctr"/>
                      <a:r>
                        <a:rPr lang="en-IN" dirty="0"/>
                        <a:t>10</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0</a:t>
                      </a:r>
                    </a:p>
                  </a:txBody>
                  <a:tcPr anchor="ct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4"/>
                  </a:ext>
                </a:extLst>
              </a:tr>
            </a:tbl>
          </a:graphicData>
        </a:graphic>
      </p:graphicFrame>
      <p:sp>
        <p:nvSpPr>
          <p:cNvPr id="10" name="TextBox 9"/>
          <p:cNvSpPr txBox="1"/>
          <p:nvPr/>
        </p:nvSpPr>
        <p:spPr>
          <a:xfrm>
            <a:off x="3726594" y="4964668"/>
            <a:ext cx="2513701" cy="369332"/>
          </a:xfrm>
          <a:prstGeom prst="rect">
            <a:avLst/>
          </a:prstGeom>
          <a:noFill/>
        </p:spPr>
        <p:txBody>
          <a:bodyPr wrap="none" rtlCol="0">
            <a:spAutoFit/>
          </a:bodyPr>
          <a:lstStyle/>
          <a:p>
            <a:r>
              <a:rPr lang="en-IN" dirty="0"/>
              <a:t>D</a:t>
            </a:r>
            <a:r>
              <a:rPr lang="en-IN" baseline="-25000" dirty="0"/>
              <a:t>B</a:t>
            </a:r>
            <a:r>
              <a:rPr lang="en-IN" dirty="0"/>
              <a:t>=  B ⊕ (MA + M’A′) </a:t>
            </a:r>
          </a:p>
        </p:txBody>
      </p:sp>
      <p:graphicFrame>
        <p:nvGraphicFramePr>
          <p:cNvPr id="11" name="Table 10"/>
          <p:cNvGraphicFramePr>
            <a:graphicFrameLocks noGrp="1"/>
          </p:cNvGraphicFramePr>
          <p:nvPr>
            <p:extLst>
              <p:ext uri="{D42A27DB-BD31-4B8C-83A1-F6EECF244321}">
                <p14:modId xmlns:p14="http://schemas.microsoft.com/office/powerpoint/2010/main" val="3579195005"/>
              </p:ext>
            </p:extLst>
          </p:nvPr>
        </p:nvGraphicFramePr>
        <p:xfrm>
          <a:off x="6469794" y="2209800"/>
          <a:ext cx="2387404" cy="2377440"/>
        </p:xfrm>
        <a:graphic>
          <a:graphicData uri="http://schemas.openxmlformats.org/drawingml/2006/table">
            <a:tbl>
              <a:tblPr firstRow="1" bandRow="1">
                <a:tableStyleId>{5940675A-B579-460E-94D1-54222C63F5DA}</a:tableStyleId>
              </a:tblPr>
              <a:tblGrid>
                <a:gridCol w="648000">
                  <a:extLst>
                    <a:ext uri="{9D8B030D-6E8A-4147-A177-3AD203B41FA5}">
                      <a16:colId xmlns:a16="http://schemas.microsoft.com/office/drawing/2014/main" val="20000"/>
                    </a:ext>
                  </a:extLst>
                </a:gridCol>
                <a:gridCol w="434851">
                  <a:extLst>
                    <a:ext uri="{9D8B030D-6E8A-4147-A177-3AD203B41FA5}">
                      <a16:colId xmlns:a16="http://schemas.microsoft.com/office/drawing/2014/main" val="20001"/>
                    </a:ext>
                  </a:extLst>
                </a:gridCol>
                <a:gridCol w="434851">
                  <a:extLst>
                    <a:ext uri="{9D8B030D-6E8A-4147-A177-3AD203B41FA5}">
                      <a16:colId xmlns:a16="http://schemas.microsoft.com/office/drawing/2014/main" val="20002"/>
                    </a:ext>
                  </a:extLst>
                </a:gridCol>
                <a:gridCol w="434851">
                  <a:extLst>
                    <a:ext uri="{9D8B030D-6E8A-4147-A177-3AD203B41FA5}">
                      <a16:colId xmlns:a16="http://schemas.microsoft.com/office/drawing/2014/main" val="20003"/>
                    </a:ext>
                  </a:extLst>
                </a:gridCol>
                <a:gridCol w="434851">
                  <a:extLst>
                    <a:ext uri="{9D8B030D-6E8A-4147-A177-3AD203B41FA5}">
                      <a16:colId xmlns:a16="http://schemas.microsoft.com/office/drawing/2014/main" val="20004"/>
                    </a:ext>
                  </a:extLst>
                </a:gridCol>
              </a:tblGrid>
              <a:tr h="0">
                <a:tc>
                  <a:txBody>
                    <a:bodyPr/>
                    <a:lstStyle/>
                    <a:p>
                      <a:pPr algn="ctr"/>
                      <a:r>
                        <a:rPr lang="en-IN" dirty="0"/>
                        <a:t>       BA</a:t>
                      </a:r>
                    </a:p>
                    <a:p>
                      <a:pPr algn="ctr"/>
                      <a:r>
                        <a:rPr lang="en-IN" dirty="0"/>
                        <a:t>MC</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00</a:t>
                      </a:r>
                    </a:p>
                  </a:txBody>
                  <a:tcPr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IN" dirty="0"/>
                        <a:t>01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a:r>
                        <a:rPr lang="en-IN" dirty="0"/>
                        <a:t>11</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a:r>
                        <a:rPr lang="en-IN" dirty="0"/>
                        <a:t>10</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0">
                <a:tc>
                  <a:txBody>
                    <a:bodyPr/>
                    <a:lstStyle/>
                    <a:p>
                      <a:pPr algn="ctr"/>
                      <a:r>
                        <a:rPr lang="en-IN" dirty="0"/>
                        <a:t>00</a:t>
                      </a:r>
                    </a:p>
                  </a:txBody>
                  <a:tcPr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lnT w="3175" cap="flat" cmpd="sng" algn="ctr">
                      <a:solidFill>
                        <a:schemeClr val="tx1"/>
                      </a:solidFill>
                      <a:prstDash val="solid"/>
                      <a:round/>
                      <a:headEnd type="none" w="med" len="med"/>
                      <a:tailEnd type="none" w="med" len="med"/>
                    </a:lnT>
                  </a:tcP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1"/>
                  </a:ext>
                </a:extLst>
              </a:tr>
              <a:tr h="0">
                <a:tc>
                  <a:txBody>
                    <a:bodyPr/>
                    <a:lstStyle/>
                    <a:p>
                      <a:pPr algn="ctr"/>
                      <a:r>
                        <a:rPr lang="en-IN" dirty="0"/>
                        <a:t>01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2"/>
                  </a:ext>
                </a:extLst>
              </a:tr>
              <a:tr h="0">
                <a:tc>
                  <a:txBody>
                    <a:bodyPr/>
                    <a:lstStyle/>
                    <a:p>
                      <a:pPr algn="ctr"/>
                      <a:r>
                        <a:rPr lang="en-IN" dirty="0"/>
                        <a:t>11</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3"/>
                  </a:ext>
                </a:extLst>
              </a:tr>
              <a:tr h="0">
                <a:tc>
                  <a:txBody>
                    <a:bodyPr/>
                    <a:lstStyle/>
                    <a:p>
                      <a:pPr algn="ctr"/>
                      <a:r>
                        <a:rPr lang="en-IN" dirty="0"/>
                        <a:t>10</a:t>
                      </a:r>
                    </a:p>
                  </a:txBody>
                  <a:tcPr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IN" dirty="0"/>
                        <a:t>1</a:t>
                      </a:r>
                    </a:p>
                  </a:txBody>
                  <a:tcPr anchor="ctr"/>
                </a:tc>
                <a:tc>
                  <a:txBody>
                    <a:bodyPr/>
                    <a:lstStyle/>
                    <a:p>
                      <a:pPr algn="ctr"/>
                      <a:r>
                        <a:rPr lang="en-IN" dirty="0"/>
                        <a:t>0</a:t>
                      </a:r>
                    </a:p>
                  </a:txBody>
                  <a:tcPr anchor="ctr"/>
                </a:tc>
                <a:tc>
                  <a:txBody>
                    <a:bodyPr/>
                    <a:lstStyle/>
                    <a:p>
                      <a:pPr algn="ctr"/>
                      <a:r>
                        <a:rPr lang="en-IN" dirty="0"/>
                        <a:t>0</a:t>
                      </a:r>
                    </a:p>
                  </a:txBody>
                  <a:tcPr anchor="ctr"/>
                </a:tc>
                <a:tc>
                  <a:txBody>
                    <a:bodyPr/>
                    <a:lstStyle/>
                    <a:p>
                      <a:pPr algn="ctr"/>
                      <a:r>
                        <a:rPr lang="en-IN" dirty="0"/>
                        <a:t>1</a:t>
                      </a:r>
                    </a:p>
                  </a:txBody>
                  <a:tcPr anchor="ctr"/>
                </a:tc>
                <a:extLst>
                  <a:ext uri="{0D108BD9-81ED-4DB2-BD59-A6C34878D82A}">
                    <a16:rowId xmlns:a16="http://schemas.microsoft.com/office/drawing/2014/main" val="10004"/>
                  </a:ext>
                </a:extLst>
              </a:tr>
            </a:tbl>
          </a:graphicData>
        </a:graphic>
      </p:graphicFrame>
      <p:sp>
        <p:nvSpPr>
          <p:cNvPr id="12" name="TextBox 11"/>
          <p:cNvSpPr txBox="1"/>
          <p:nvPr/>
        </p:nvSpPr>
        <p:spPr>
          <a:xfrm>
            <a:off x="7659480" y="4964668"/>
            <a:ext cx="874920" cy="369332"/>
          </a:xfrm>
          <a:prstGeom prst="rect">
            <a:avLst/>
          </a:prstGeom>
          <a:noFill/>
        </p:spPr>
        <p:txBody>
          <a:bodyPr wrap="none" rtlCol="0">
            <a:spAutoFit/>
          </a:bodyPr>
          <a:lstStyle/>
          <a:p>
            <a:r>
              <a:rPr lang="en-IN" dirty="0"/>
              <a:t>D</a:t>
            </a:r>
            <a:r>
              <a:rPr lang="en-IN" baseline="-25000" dirty="0"/>
              <a:t>A</a:t>
            </a:r>
            <a:r>
              <a:rPr lang="en-IN"/>
              <a:t>= A’</a:t>
            </a:r>
            <a:endParaRPr lang="en-IN" dirty="0"/>
          </a:p>
        </p:txBody>
      </p:sp>
    </p:spTree>
    <p:extLst>
      <p:ext uri="{BB962C8B-B14F-4D97-AF65-F5344CB8AC3E}">
        <p14:creationId xmlns:p14="http://schemas.microsoft.com/office/powerpoint/2010/main" val="424788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348592"/>
            <a:ext cx="7154863"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4-Bit D Flip-Flop Registers with Data, Load, Clear, and Clock Inputs </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p:cNvSpPr/>
          <p:nvPr/>
        </p:nvSpPr>
        <p:spPr>
          <a:xfrm>
            <a:off x="457200" y="5606142"/>
            <a:ext cx="8229600" cy="1200329"/>
          </a:xfrm>
          <a:prstGeom prst="rect">
            <a:avLst/>
          </a:prstGeom>
        </p:spPr>
        <p:txBody>
          <a:bodyPr wrap="square">
            <a:spAutoFit/>
          </a:bodyPr>
          <a:lstStyle/>
          <a:p>
            <a:r>
              <a:rPr lang="en-IN" dirty="0">
                <a:solidFill>
                  <a:srgbClr val="00B050"/>
                </a:solidFill>
              </a:rPr>
              <a:t>When </a:t>
            </a:r>
            <a:r>
              <a:rPr lang="en-IN" u="sng" dirty="0">
                <a:solidFill>
                  <a:srgbClr val="0070C0"/>
                </a:solidFill>
              </a:rPr>
              <a:t>Load = 0</a:t>
            </a:r>
            <a:r>
              <a:rPr lang="en-IN" dirty="0">
                <a:solidFill>
                  <a:srgbClr val="00B050"/>
                </a:solidFill>
              </a:rPr>
              <a:t>, the register is not clocked, and it holds its present value</a:t>
            </a:r>
          </a:p>
          <a:p>
            <a:pPr algn="just"/>
            <a:r>
              <a:rPr lang="en-IN" dirty="0"/>
              <a:t>When </a:t>
            </a:r>
            <a:r>
              <a:rPr lang="en-IN" u="sng" dirty="0">
                <a:solidFill>
                  <a:srgbClr val="0070C0"/>
                </a:solidFill>
              </a:rPr>
              <a:t>Load = 1</a:t>
            </a:r>
            <a:r>
              <a:rPr lang="en-IN" dirty="0"/>
              <a:t>, the clock signal (</a:t>
            </a:r>
            <a:r>
              <a:rPr lang="en-IN" dirty="0" err="1"/>
              <a:t>Clk</a:t>
            </a:r>
            <a:r>
              <a:rPr lang="en-IN" dirty="0"/>
              <a:t>) is transmitted to the flip-flop clock inputs and the data applied to the D </a:t>
            </a:r>
            <a:r>
              <a:rPr lang="en-IN" u="sng" dirty="0">
                <a:solidFill>
                  <a:srgbClr val="FF0000"/>
                </a:solidFill>
              </a:rPr>
              <a:t>inputs will be loaded into the flip-flops on the falling edge of the clock.</a:t>
            </a:r>
          </a:p>
        </p:txBody>
      </p:sp>
    </p:spTree>
    <p:extLst>
      <p:ext uri="{BB962C8B-B14F-4D97-AF65-F5344CB8AC3E}">
        <p14:creationId xmlns:p14="http://schemas.microsoft.com/office/powerpoint/2010/main" val="1128088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b="1" dirty="0"/>
              <a:t>Circuit Diagram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2133600"/>
            <a:ext cx="551497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138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Design of Binary Counters</a:t>
            </a:r>
            <a:endParaRPr lang="en-IN" dirty="0"/>
          </a:p>
        </p:txBody>
      </p:sp>
      <p:sp>
        <p:nvSpPr>
          <p:cNvPr id="3" name="Content Placeholder 2"/>
          <p:cNvSpPr>
            <a:spLocks noGrp="1"/>
          </p:cNvSpPr>
          <p:nvPr>
            <p:ph idx="1"/>
          </p:nvPr>
        </p:nvSpPr>
        <p:spPr/>
        <p:txBody>
          <a:bodyPr/>
          <a:lstStyle/>
          <a:p>
            <a:pPr algn="just"/>
            <a:r>
              <a:rPr lang="en-IN" b="1" dirty="0"/>
              <a:t>Timing Diagram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982" y="2095499"/>
            <a:ext cx="6396037" cy="447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968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Counters for Other Sequences</a:t>
            </a:r>
          </a:p>
        </p:txBody>
      </p:sp>
      <p:sp>
        <p:nvSpPr>
          <p:cNvPr id="3" name="Content Placeholder 2"/>
          <p:cNvSpPr>
            <a:spLocks noGrp="1"/>
          </p:cNvSpPr>
          <p:nvPr>
            <p:ph idx="1"/>
          </p:nvPr>
        </p:nvSpPr>
        <p:spPr/>
        <p:txBody>
          <a:bodyPr>
            <a:normAutofit/>
          </a:bodyPr>
          <a:lstStyle/>
          <a:p>
            <a:pPr algn="just"/>
            <a:r>
              <a:rPr lang="en-IN" dirty="0"/>
              <a:t>An </a:t>
            </a:r>
            <a:r>
              <a:rPr lang="en-IN" b="1" i="1" dirty="0"/>
              <a:t>irregular counter</a:t>
            </a:r>
            <a:r>
              <a:rPr lang="en-IN" i="1" dirty="0"/>
              <a:t> </a:t>
            </a:r>
            <a:r>
              <a:rPr lang="en-IN" dirty="0"/>
              <a:t>is the one which does not follow any regular binary sequence but has N number of distinct states and thus qualifies as a modulo-N counter.</a:t>
            </a:r>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38600"/>
            <a:ext cx="22574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00" y="4191000"/>
            <a:ext cx="24003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39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Counters for Other Sequences</a:t>
            </a:r>
          </a:p>
        </p:txBody>
      </p:sp>
      <p:sp>
        <p:nvSpPr>
          <p:cNvPr id="3" name="Content Placeholder 2"/>
          <p:cNvSpPr>
            <a:spLocks noGrp="1"/>
          </p:cNvSpPr>
          <p:nvPr>
            <p:ph idx="1"/>
          </p:nvPr>
        </p:nvSpPr>
        <p:spPr/>
        <p:txBody>
          <a:bodyPr>
            <a:normAutofit/>
          </a:bodyPr>
          <a:lstStyle/>
          <a:p>
            <a:pPr algn="just"/>
            <a:r>
              <a:rPr lang="en-IN" b="1" dirty="0"/>
              <a:t>Design the synchronous counter for following sequence using T Flip Flop</a:t>
            </a:r>
          </a:p>
          <a:p>
            <a:pPr algn="just"/>
            <a:r>
              <a:rPr lang="en-IN" b="1" dirty="0"/>
              <a:t>Transition Graph for Counter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3098271"/>
            <a:ext cx="2990850" cy="307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1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Counters for Other Sequences</a:t>
            </a:r>
          </a:p>
        </p:txBody>
      </p:sp>
      <p:sp>
        <p:nvSpPr>
          <p:cNvPr id="3" name="Content Placeholder 2"/>
          <p:cNvSpPr>
            <a:spLocks noGrp="1"/>
          </p:cNvSpPr>
          <p:nvPr>
            <p:ph idx="1"/>
          </p:nvPr>
        </p:nvSpPr>
        <p:spPr/>
        <p:txBody>
          <a:bodyPr>
            <a:normAutofit/>
          </a:bodyPr>
          <a:lstStyle/>
          <a:p>
            <a:pPr algn="just"/>
            <a:r>
              <a:rPr lang="en-IN" b="1" dirty="0"/>
              <a:t>Transition Table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5" name="Table 4"/>
          <p:cNvGraphicFramePr>
            <a:graphicFrameLocks noGrp="1"/>
          </p:cNvGraphicFramePr>
          <p:nvPr>
            <p:extLst>
              <p:ext uri="{D42A27DB-BD31-4B8C-83A1-F6EECF244321}">
                <p14:modId xmlns:p14="http://schemas.microsoft.com/office/powerpoint/2010/main" val="2503760938"/>
              </p:ext>
            </p:extLst>
          </p:nvPr>
        </p:nvGraphicFramePr>
        <p:xfrm>
          <a:off x="2819400" y="2463800"/>
          <a:ext cx="6095997" cy="370840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20000"/>
                    </a:ext>
                  </a:extLst>
                </a:gridCol>
                <a:gridCol w="677333">
                  <a:extLst>
                    <a:ext uri="{9D8B030D-6E8A-4147-A177-3AD203B41FA5}">
                      <a16:colId xmlns:a16="http://schemas.microsoft.com/office/drawing/2014/main" val="20001"/>
                    </a:ext>
                  </a:extLst>
                </a:gridCol>
                <a:gridCol w="677333">
                  <a:extLst>
                    <a:ext uri="{9D8B030D-6E8A-4147-A177-3AD203B41FA5}">
                      <a16:colId xmlns:a16="http://schemas.microsoft.com/office/drawing/2014/main" val="20002"/>
                    </a:ext>
                  </a:extLst>
                </a:gridCol>
                <a:gridCol w="677333">
                  <a:extLst>
                    <a:ext uri="{9D8B030D-6E8A-4147-A177-3AD203B41FA5}">
                      <a16:colId xmlns:a16="http://schemas.microsoft.com/office/drawing/2014/main" val="20003"/>
                    </a:ext>
                  </a:extLst>
                </a:gridCol>
                <a:gridCol w="677333">
                  <a:extLst>
                    <a:ext uri="{9D8B030D-6E8A-4147-A177-3AD203B41FA5}">
                      <a16:colId xmlns:a16="http://schemas.microsoft.com/office/drawing/2014/main" val="20004"/>
                    </a:ext>
                  </a:extLst>
                </a:gridCol>
                <a:gridCol w="677333">
                  <a:extLst>
                    <a:ext uri="{9D8B030D-6E8A-4147-A177-3AD203B41FA5}">
                      <a16:colId xmlns:a16="http://schemas.microsoft.com/office/drawing/2014/main" val="20005"/>
                    </a:ext>
                  </a:extLst>
                </a:gridCol>
                <a:gridCol w="677333">
                  <a:extLst>
                    <a:ext uri="{9D8B030D-6E8A-4147-A177-3AD203B41FA5}">
                      <a16:colId xmlns:a16="http://schemas.microsoft.com/office/drawing/2014/main" val="20006"/>
                    </a:ext>
                  </a:extLst>
                </a:gridCol>
                <a:gridCol w="677333">
                  <a:extLst>
                    <a:ext uri="{9D8B030D-6E8A-4147-A177-3AD203B41FA5}">
                      <a16:colId xmlns:a16="http://schemas.microsoft.com/office/drawing/2014/main" val="20007"/>
                    </a:ext>
                  </a:extLst>
                </a:gridCol>
                <a:gridCol w="677333">
                  <a:extLst>
                    <a:ext uri="{9D8B030D-6E8A-4147-A177-3AD203B41FA5}">
                      <a16:colId xmlns:a16="http://schemas.microsoft.com/office/drawing/2014/main" val="20008"/>
                    </a:ext>
                  </a:extLst>
                </a:gridCol>
              </a:tblGrid>
              <a:tr h="370840">
                <a:tc gridSpan="3">
                  <a:txBody>
                    <a:bodyPr/>
                    <a:lstStyle/>
                    <a:p>
                      <a:pPr algn="ctr"/>
                      <a:r>
                        <a:rPr lang="en-IN" dirty="0">
                          <a:solidFill>
                            <a:schemeClr val="bg1"/>
                          </a:solidFill>
                        </a:rPr>
                        <a:t>Present</a:t>
                      </a:r>
                      <a:r>
                        <a:rPr lang="en-IN" baseline="0" dirty="0">
                          <a:solidFill>
                            <a:schemeClr val="bg1"/>
                          </a:solidFill>
                        </a:rPr>
                        <a:t> Output</a:t>
                      </a:r>
                      <a:endParaRPr lang="en-IN" dirty="0">
                        <a:solidFill>
                          <a:schemeClr val="bg1"/>
                        </a:solidFill>
                      </a:endParaRPr>
                    </a:p>
                  </a:txBody>
                  <a:tcPr anchor="ctr">
                    <a:lnR w="38100" cap="flat" cmpd="sng" algn="ctr">
                      <a:solidFill>
                        <a:schemeClr val="tx1"/>
                      </a:solidFill>
                      <a:prstDash val="solid"/>
                      <a:round/>
                      <a:headEnd type="none" w="med" len="med"/>
                      <a:tailEnd type="none" w="med" len="med"/>
                    </a:lnR>
                  </a:tcPr>
                </a:tc>
                <a:tc hMerge="1">
                  <a:txBody>
                    <a:bodyPr/>
                    <a:lstStyle/>
                    <a:p>
                      <a:endParaRPr lang="en-IN" dirty="0"/>
                    </a:p>
                  </a:txBody>
                  <a:tcPr/>
                </a:tc>
                <a:tc hMerge="1">
                  <a:txBody>
                    <a:bodyPr/>
                    <a:lstStyle/>
                    <a:p>
                      <a:endParaRPr lang="en-IN" dirty="0"/>
                    </a:p>
                  </a:txBody>
                  <a:tcPr/>
                </a:tc>
                <a:tc gridSpan="3">
                  <a:txBody>
                    <a:bodyPr/>
                    <a:lstStyle/>
                    <a:p>
                      <a:pPr algn="ctr"/>
                      <a:r>
                        <a:rPr lang="en-IN" dirty="0">
                          <a:solidFill>
                            <a:schemeClr val="bg1"/>
                          </a:solidFill>
                        </a:rPr>
                        <a:t>Next Output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IN" dirty="0"/>
                    </a:p>
                  </a:txBody>
                  <a:tcPr/>
                </a:tc>
                <a:tc hMerge="1">
                  <a:txBody>
                    <a:bodyPr/>
                    <a:lstStyle/>
                    <a:p>
                      <a:endParaRPr lang="en-IN" dirty="0"/>
                    </a:p>
                  </a:txBody>
                  <a:tcPr/>
                </a:tc>
                <a:tc gridSpan="3">
                  <a:txBody>
                    <a:bodyPr/>
                    <a:lstStyle/>
                    <a:p>
                      <a:pPr algn="ctr"/>
                      <a:r>
                        <a:rPr lang="en-IN" dirty="0">
                          <a:solidFill>
                            <a:schemeClr val="bg1"/>
                          </a:solidFill>
                        </a:rPr>
                        <a:t>Flip</a:t>
                      </a:r>
                      <a:r>
                        <a:rPr lang="en-IN" baseline="0" dirty="0">
                          <a:solidFill>
                            <a:schemeClr val="bg1"/>
                          </a:solidFill>
                        </a:rPr>
                        <a:t> Flop Inputs</a:t>
                      </a:r>
                      <a:endParaRPr lang="en-IN" dirty="0">
                        <a:solidFill>
                          <a:schemeClr val="bg1"/>
                        </a:solidFill>
                      </a:endParaRPr>
                    </a:p>
                  </a:txBody>
                  <a:tcPr anchor="ctr">
                    <a:lnL w="38100" cap="flat" cmpd="sng" algn="ctr">
                      <a:solidFill>
                        <a:schemeClr val="tx1"/>
                      </a:solidFill>
                      <a:prstDash val="solid"/>
                      <a:round/>
                      <a:headEnd type="none" w="med" len="med"/>
                      <a:tailEnd type="none" w="med" len="med"/>
                    </a:ln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0"/>
                  </a:ext>
                </a:extLst>
              </a:tr>
              <a:tr h="370840">
                <a:tc>
                  <a:txBody>
                    <a:bodyPr/>
                    <a:lstStyle/>
                    <a:p>
                      <a:pPr algn="ctr"/>
                      <a:r>
                        <a:rPr lang="en-IN" dirty="0">
                          <a:solidFill>
                            <a:schemeClr val="bg1"/>
                          </a:solidFill>
                        </a:rPr>
                        <a:t>C</a:t>
                      </a:r>
                    </a:p>
                  </a:txBody>
                  <a:tcPr anchor="ctr">
                    <a:solidFill>
                      <a:schemeClr val="accent1"/>
                    </a:solidFill>
                  </a:tcPr>
                </a:tc>
                <a:tc>
                  <a:txBody>
                    <a:bodyPr/>
                    <a:lstStyle/>
                    <a:p>
                      <a:pPr algn="ctr"/>
                      <a:r>
                        <a:rPr lang="en-IN" dirty="0">
                          <a:solidFill>
                            <a:schemeClr val="bg1"/>
                          </a:solidFill>
                        </a:rPr>
                        <a:t>B</a:t>
                      </a:r>
                    </a:p>
                  </a:txBody>
                  <a:tcPr anchor="ctr">
                    <a:solidFill>
                      <a:schemeClr val="accent1"/>
                    </a:solidFill>
                  </a:tcPr>
                </a:tc>
                <a:tc>
                  <a:txBody>
                    <a:bodyPr/>
                    <a:lstStyle/>
                    <a:p>
                      <a:pPr algn="ctr"/>
                      <a:r>
                        <a:rPr lang="en-IN" dirty="0">
                          <a:solidFill>
                            <a:schemeClr val="bg1"/>
                          </a:solidFill>
                        </a:rPr>
                        <a:t>A</a:t>
                      </a:r>
                    </a:p>
                  </a:txBody>
                  <a:tcPr anchor="ctr">
                    <a:lnR w="38100" cap="flat" cmpd="sng" algn="ctr">
                      <a:solidFill>
                        <a:schemeClr val="tx1"/>
                      </a:solidFill>
                      <a:prstDash val="solid"/>
                      <a:round/>
                      <a:headEnd type="none" w="med" len="med"/>
                      <a:tailEnd type="none" w="med" len="med"/>
                    </a:lnR>
                    <a:solidFill>
                      <a:schemeClr val="accent1"/>
                    </a:solidFill>
                  </a:tcPr>
                </a:tc>
                <a:tc>
                  <a:txBody>
                    <a:bodyPr/>
                    <a:lstStyle/>
                    <a:p>
                      <a:pPr algn="ctr"/>
                      <a:r>
                        <a:rPr lang="en-IN" dirty="0">
                          <a:solidFill>
                            <a:schemeClr val="bg1"/>
                          </a:solidFill>
                        </a:rPr>
                        <a:t>C+</a:t>
                      </a:r>
                    </a:p>
                  </a:txBody>
                  <a:tcPr anchor="ctr">
                    <a:lnL w="38100" cap="flat" cmpd="sng" algn="ctr">
                      <a:solidFill>
                        <a:schemeClr val="tx1"/>
                      </a:solidFill>
                      <a:prstDash val="solid"/>
                      <a:round/>
                      <a:headEnd type="none" w="med" len="med"/>
                      <a:tailEnd type="none" w="med" len="med"/>
                    </a:lnL>
                    <a:solidFill>
                      <a:schemeClr val="accent1"/>
                    </a:solidFill>
                  </a:tcPr>
                </a:tc>
                <a:tc>
                  <a:txBody>
                    <a:bodyPr/>
                    <a:lstStyle/>
                    <a:p>
                      <a:pPr algn="ctr"/>
                      <a:r>
                        <a:rPr lang="en-IN" dirty="0">
                          <a:solidFill>
                            <a:schemeClr val="bg1"/>
                          </a:solidFill>
                        </a:rPr>
                        <a:t>B+</a:t>
                      </a:r>
                    </a:p>
                  </a:txBody>
                  <a:tcPr anchor="ctr">
                    <a:solidFill>
                      <a:schemeClr val="accent1"/>
                    </a:solidFill>
                  </a:tcPr>
                </a:tc>
                <a:tc>
                  <a:txBody>
                    <a:bodyPr/>
                    <a:lstStyle/>
                    <a:p>
                      <a:pPr algn="ctr"/>
                      <a:r>
                        <a:rPr lang="en-IN" dirty="0">
                          <a:solidFill>
                            <a:schemeClr val="bg1"/>
                          </a:solidFill>
                        </a:rPr>
                        <a:t>A+</a:t>
                      </a:r>
                    </a:p>
                  </a:txBody>
                  <a:tcPr anchor="ctr">
                    <a:lnR w="38100" cap="flat" cmpd="sng" algn="ctr">
                      <a:solidFill>
                        <a:schemeClr val="tx1"/>
                      </a:solidFill>
                      <a:prstDash val="solid"/>
                      <a:round/>
                      <a:headEnd type="none" w="med" len="med"/>
                      <a:tailEnd type="none" w="med" len="med"/>
                    </a:lnR>
                    <a:solidFill>
                      <a:schemeClr val="accent1"/>
                    </a:solidFill>
                  </a:tcPr>
                </a:tc>
                <a:tc>
                  <a:txBody>
                    <a:bodyPr/>
                    <a:lstStyle/>
                    <a:p>
                      <a:pPr algn="ctr"/>
                      <a:r>
                        <a:rPr lang="en-IN" dirty="0">
                          <a:solidFill>
                            <a:schemeClr val="bg1"/>
                          </a:solidFill>
                        </a:rPr>
                        <a:t>T</a:t>
                      </a:r>
                      <a:r>
                        <a:rPr lang="en-IN" baseline="-25000" dirty="0">
                          <a:solidFill>
                            <a:schemeClr val="bg1"/>
                          </a:solidFill>
                        </a:rPr>
                        <a:t>C</a:t>
                      </a:r>
                    </a:p>
                  </a:txBody>
                  <a:tcPr anchor="ctr">
                    <a:lnL w="38100" cap="flat" cmpd="sng" algn="ctr">
                      <a:solidFill>
                        <a:schemeClr val="tx1"/>
                      </a:solidFill>
                      <a:prstDash val="solid"/>
                      <a:round/>
                      <a:headEnd type="none" w="med" len="med"/>
                      <a:tailEnd type="none" w="med" len="med"/>
                    </a:lnL>
                    <a:solidFill>
                      <a:schemeClr val="accent1"/>
                    </a:solidFill>
                  </a:tcPr>
                </a:tc>
                <a:tc>
                  <a:txBody>
                    <a:bodyPr/>
                    <a:lstStyle/>
                    <a:p>
                      <a:pPr algn="ctr"/>
                      <a:r>
                        <a:rPr lang="en-IN" dirty="0">
                          <a:solidFill>
                            <a:schemeClr val="bg1"/>
                          </a:solidFill>
                        </a:rPr>
                        <a:t>T</a:t>
                      </a:r>
                      <a:r>
                        <a:rPr lang="en-IN" baseline="-25000" dirty="0">
                          <a:solidFill>
                            <a:schemeClr val="bg1"/>
                          </a:solidFill>
                        </a:rPr>
                        <a:t>B</a:t>
                      </a:r>
                    </a:p>
                  </a:txBody>
                  <a:tcPr anchor="ctr">
                    <a:solidFill>
                      <a:schemeClr val="accent1"/>
                    </a:solidFill>
                  </a:tcPr>
                </a:tc>
                <a:tc>
                  <a:txBody>
                    <a:bodyPr/>
                    <a:lstStyle/>
                    <a:p>
                      <a:pPr algn="ctr"/>
                      <a:r>
                        <a:rPr lang="en-IN" dirty="0">
                          <a:solidFill>
                            <a:schemeClr val="bg1"/>
                          </a:solidFill>
                        </a:rPr>
                        <a:t>T</a:t>
                      </a:r>
                      <a:r>
                        <a:rPr lang="en-IN" baseline="-25000" dirty="0">
                          <a:solidFill>
                            <a:schemeClr val="bg1"/>
                          </a:solidFill>
                        </a:rPr>
                        <a:t>A</a:t>
                      </a:r>
                    </a:p>
                  </a:txBody>
                  <a:tcPr anchor="ctr">
                    <a:solidFill>
                      <a:schemeClr val="accent1"/>
                    </a:solidFill>
                  </a:tcPr>
                </a:tc>
                <a:extLst>
                  <a:ext uri="{0D108BD9-81ED-4DB2-BD59-A6C34878D82A}">
                    <a16:rowId xmlns:a16="http://schemas.microsoft.com/office/drawing/2014/main" val="10001"/>
                  </a:ext>
                </a:extLst>
              </a:tr>
              <a:tr h="370840">
                <a:tc>
                  <a:txBody>
                    <a:bodyPr/>
                    <a:lstStyle/>
                    <a:p>
                      <a:pPr algn="ctr"/>
                      <a:r>
                        <a:rPr lang="en-IN" dirty="0"/>
                        <a:t>0</a:t>
                      </a:r>
                    </a:p>
                  </a:txBody>
                  <a:tcPr anchor="ctr">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1</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1</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ctr"/>
                      <a:r>
                        <a:rPr lang="en-IN" dirty="0"/>
                        <a:t>0</a:t>
                      </a:r>
                    </a:p>
                  </a:txBody>
                  <a:tcPr anchor="ctr">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1</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X</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tc>
                  <a:txBody>
                    <a:bodyPr/>
                    <a:lstStyle/>
                    <a:p>
                      <a:pPr algn="ctr"/>
                      <a:r>
                        <a:rPr lang="en-IN" dirty="0"/>
                        <a:t>X</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X</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pPr algn="ctr"/>
                      <a:r>
                        <a:rPr lang="en-IN" dirty="0"/>
                        <a:t>0</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0</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0</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extLst>
                  <a:ext uri="{0D108BD9-81ED-4DB2-BD59-A6C34878D82A}">
                    <a16:rowId xmlns:a16="http://schemas.microsoft.com/office/drawing/2014/main" val="10004"/>
                  </a:ext>
                </a:extLst>
              </a:tr>
              <a:tr h="370840">
                <a:tc>
                  <a:txBody>
                    <a:bodyPr/>
                    <a:lstStyle/>
                    <a:p>
                      <a:pPr algn="ctr"/>
                      <a:r>
                        <a:rPr lang="en-IN" dirty="0"/>
                        <a:t>0</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0</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0</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extLst>
                  <a:ext uri="{0D108BD9-81ED-4DB2-BD59-A6C34878D82A}">
                    <a16:rowId xmlns:a16="http://schemas.microsoft.com/office/drawing/2014/main" val="10005"/>
                  </a:ext>
                </a:extLst>
              </a:tr>
              <a:tr h="370840">
                <a:tc>
                  <a:txBody>
                    <a:bodyPr/>
                    <a:lstStyle/>
                    <a:p>
                      <a:pPr algn="ctr"/>
                      <a:r>
                        <a:rPr lang="en-IN" dirty="0"/>
                        <a:t>1</a:t>
                      </a:r>
                    </a:p>
                  </a:txBody>
                  <a:tcPr anchor="ctr">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1</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0</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extLst>
                  <a:ext uri="{0D108BD9-81ED-4DB2-BD59-A6C34878D82A}">
                    <a16:rowId xmlns:a16="http://schemas.microsoft.com/office/drawing/2014/main" val="10006"/>
                  </a:ext>
                </a:extLst>
              </a:tr>
              <a:tr h="370840">
                <a:tc>
                  <a:txBody>
                    <a:bodyPr/>
                    <a:lstStyle/>
                    <a:p>
                      <a:pPr algn="ctr"/>
                      <a:r>
                        <a:rPr lang="en-IN" dirty="0"/>
                        <a:t>1</a:t>
                      </a:r>
                    </a:p>
                  </a:txBody>
                  <a:tcPr anchor="ctr">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1</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X</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tc>
                  <a:txBody>
                    <a:bodyPr/>
                    <a:lstStyle/>
                    <a:p>
                      <a:pPr algn="ctr"/>
                      <a:r>
                        <a:rPr lang="en-IN" dirty="0"/>
                        <a:t>X</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X</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extLst>
                  <a:ext uri="{0D108BD9-81ED-4DB2-BD59-A6C34878D82A}">
                    <a16:rowId xmlns:a16="http://schemas.microsoft.com/office/drawing/2014/main" val="10007"/>
                  </a:ext>
                </a:extLst>
              </a:tr>
              <a:tr h="370840">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X</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tc>
                  <a:txBody>
                    <a:bodyPr/>
                    <a:lstStyle/>
                    <a:p>
                      <a:pPr algn="ctr"/>
                      <a:r>
                        <a:rPr lang="en-IN" dirty="0"/>
                        <a:t>X</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X</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tc>
                  <a:txBody>
                    <a:bodyPr/>
                    <a:lstStyle/>
                    <a:p>
                      <a:pPr algn="ctr"/>
                      <a:r>
                        <a:rPr lang="en-IN" dirty="0"/>
                        <a:t>X</a:t>
                      </a:r>
                    </a:p>
                  </a:txBody>
                  <a:tcPr anchor="ctr">
                    <a:solidFill>
                      <a:schemeClr val="accent1">
                        <a:lumMod val="20000"/>
                        <a:lumOff val="80000"/>
                      </a:schemeClr>
                    </a:solidFill>
                  </a:tcPr>
                </a:tc>
                <a:extLst>
                  <a:ext uri="{0D108BD9-81ED-4DB2-BD59-A6C34878D82A}">
                    <a16:rowId xmlns:a16="http://schemas.microsoft.com/office/drawing/2014/main" val="10008"/>
                  </a:ext>
                </a:extLst>
              </a:tr>
              <a:tr h="370840">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1</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0</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tc>
                  <a:txBody>
                    <a:bodyPr/>
                    <a:lstStyle/>
                    <a:p>
                      <a:pPr algn="ctr"/>
                      <a:r>
                        <a:rPr lang="en-IN" dirty="0"/>
                        <a:t>0</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lang="en-IN" dirty="0"/>
                        <a:t>1</a:t>
                      </a:r>
                    </a:p>
                  </a:txBody>
                  <a:tcPr anchor="ctr">
                    <a:lnL w="381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a:r>
                        <a:rPr lang="en-IN" dirty="0"/>
                        <a:t>0</a:t>
                      </a:r>
                    </a:p>
                  </a:txBody>
                  <a:tcPr anchor="ctr">
                    <a:solidFill>
                      <a:schemeClr val="accent1">
                        <a:lumMod val="20000"/>
                        <a:lumOff val="80000"/>
                      </a:schemeClr>
                    </a:solidFill>
                  </a:tcPr>
                </a:tc>
                <a:tc>
                  <a:txBody>
                    <a:bodyPr/>
                    <a:lstStyle/>
                    <a:p>
                      <a:pPr algn="ctr"/>
                      <a:r>
                        <a:rPr lang="en-IN" dirty="0"/>
                        <a:t>1</a:t>
                      </a:r>
                    </a:p>
                  </a:txBody>
                  <a:tcPr anchor="ctr">
                    <a:solidFill>
                      <a:schemeClr val="accent1">
                        <a:lumMod val="20000"/>
                        <a:lumOff val="80000"/>
                      </a:schemeClr>
                    </a:solidFill>
                  </a:tcPr>
                </a:tc>
                <a:extLst>
                  <a:ext uri="{0D108BD9-81ED-4DB2-BD59-A6C34878D82A}">
                    <a16:rowId xmlns:a16="http://schemas.microsoft.com/office/drawing/2014/main" val="10009"/>
                  </a:ext>
                </a:extLst>
              </a:tr>
            </a:tbl>
          </a:graphicData>
        </a:graphic>
      </p:graphicFrame>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20955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252077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156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Counters for Other Sequences</a:t>
            </a:r>
            <a:endParaRPr lang="en-IN" dirty="0"/>
          </a:p>
        </p:txBody>
      </p:sp>
      <p:sp>
        <p:nvSpPr>
          <p:cNvPr id="3" name="Content Placeholder 2"/>
          <p:cNvSpPr>
            <a:spLocks noGrp="1"/>
          </p:cNvSpPr>
          <p:nvPr>
            <p:ph idx="1"/>
          </p:nvPr>
        </p:nvSpPr>
        <p:spPr/>
        <p:txBody>
          <a:bodyPr/>
          <a:lstStyle/>
          <a:p>
            <a:r>
              <a:rPr lang="en-IN" dirty="0"/>
              <a:t>K- Map</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67" y="2076450"/>
            <a:ext cx="8077066"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294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Counters for Other Sequences</a:t>
            </a:r>
            <a:endParaRPr lang="en-IN" dirty="0"/>
          </a:p>
        </p:txBody>
      </p:sp>
      <p:sp>
        <p:nvSpPr>
          <p:cNvPr id="3" name="Content Placeholder 2"/>
          <p:cNvSpPr>
            <a:spLocks noGrp="1"/>
          </p:cNvSpPr>
          <p:nvPr>
            <p:ph idx="1"/>
          </p:nvPr>
        </p:nvSpPr>
        <p:spPr/>
        <p:txBody>
          <a:bodyPr/>
          <a:lstStyle/>
          <a:p>
            <a:r>
              <a:rPr lang="en-IN" dirty="0"/>
              <a:t>Circuit Diagram</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668" y="2157413"/>
            <a:ext cx="7300665" cy="401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78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Counters for Other Sequences</a:t>
            </a:r>
            <a:endParaRPr lang="en-IN" dirty="0"/>
          </a:p>
        </p:txBody>
      </p:sp>
      <p:sp>
        <p:nvSpPr>
          <p:cNvPr id="3" name="Content Placeholder 2"/>
          <p:cNvSpPr>
            <a:spLocks noGrp="1"/>
          </p:cNvSpPr>
          <p:nvPr>
            <p:ph idx="1"/>
          </p:nvPr>
        </p:nvSpPr>
        <p:spPr/>
        <p:txBody>
          <a:bodyPr/>
          <a:lstStyle/>
          <a:p>
            <a:r>
              <a:rPr lang="en-IN" dirty="0"/>
              <a:t>Timing Diagram</a:t>
            </a:r>
          </a:p>
          <a:p>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450" y="2074863"/>
            <a:ext cx="6699101"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31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b="1" dirty="0"/>
              <a:t>Design the synchronous counter for following sequence using SR Flip Flop</a:t>
            </a:r>
          </a:p>
          <a:p>
            <a:pPr algn="just"/>
            <a:r>
              <a:rPr lang="en-IN" b="1" dirty="0"/>
              <a:t>Transition Graph for Counter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3098271"/>
            <a:ext cx="2990850" cy="307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045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endParaRPr lang="en-IN" sz="3200" dirty="0"/>
          </a:p>
        </p:txBody>
      </p:sp>
      <p:sp>
        <p:nvSpPr>
          <p:cNvPr id="3" name="Content Placeholder 2"/>
          <p:cNvSpPr>
            <a:spLocks noGrp="1"/>
          </p:cNvSpPr>
          <p:nvPr>
            <p:ph idx="1"/>
          </p:nvPr>
        </p:nvSpPr>
        <p:spPr/>
        <p:txBody>
          <a:bodyPr/>
          <a:lstStyle/>
          <a:p>
            <a:r>
              <a:rPr lang="en-IN" b="1" dirty="0"/>
              <a:t>Transition Table</a:t>
            </a:r>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441" y="3209925"/>
            <a:ext cx="6855118"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1"/>
            <a:ext cx="2800350" cy="1705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30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348592"/>
            <a:ext cx="7154863"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4-Bit D Flip-Flop Registers with Data, Load, Clear, and Clock Inputs </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457200" y="5606142"/>
            <a:ext cx="8229600" cy="923330"/>
          </a:xfrm>
          <a:prstGeom prst="rect">
            <a:avLst/>
          </a:prstGeom>
        </p:spPr>
        <p:txBody>
          <a:bodyPr wrap="square">
            <a:spAutoFit/>
          </a:bodyPr>
          <a:lstStyle/>
          <a:p>
            <a:pPr algn="just"/>
            <a:r>
              <a:rPr lang="en-IN" dirty="0"/>
              <a:t>If the Q outputs are 0000 (Q3 = Q2 = Q1 = Q0 = 0) and the data inputs are 1101 (D3 = 1, D2 = 1, D1 = 0 and D0 = 1), </a:t>
            </a:r>
            <a:r>
              <a:rPr lang="en-IN" i="1" u="sng" dirty="0">
                <a:solidFill>
                  <a:srgbClr val="FF0000"/>
                </a:solidFill>
              </a:rPr>
              <a:t>after the falling edge of the clock </a:t>
            </a:r>
            <a:r>
              <a:rPr lang="en-IN" dirty="0"/>
              <a:t>Q will change from 0000 to 1101 as indicated. </a:t>
            </a:r>
          </a:p>
        </p:txBody>
      </p:sp>
    </p:spTree>
    <p:extLst>
      <p:ext uri="{BB962C8B-B14F-4D97-AF65-F5344CB8AC3E}">
        <p14:creationId xmlns:p14="http://schemas.microsoft.com/office/powerpoint/2010/main" val="42583193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endParaRPr lang="en-IN" sz="3200" dirty="0"/>
          </a:p>
        </p:txBody>
      </p:sp>
      <p:sp>
        <p:nvSpPr>
          <p:cNvPr id="3" name="Content Placeholder 2"/>
          <p:cNvSpPr>
            <a:spLocks noGrp="1"/>
          </p:cNvSpPr>
          <p:nvPr>
            <p:ph idx="1"/>
          </p:nvPr>
        </p:nvSpPr>
        <p:spPr/>
        <p:txBody>
          <a:bodyPr/>
          <a:lstStyle/>
          <a:p>
            <a:r>
              <a:rPr lang="en-IN" dirty="0"/>
              <a:t>K-Map</a:t>
            </a:r>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200275"/>
            <a:ext cx="8326437"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101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endParaRPr lang="en-IN" sz="3200" dirty="0"/>
          </a:p>
        </p:txBody>
      </p:sp>
      <p:sp>
        <p:nvSpPr>
          <p:cNvPr id="3" name="Content Placeholder 2"/>
          <p:cNvSpPr>
            <a:spLocks noGrp="1"/>
          </p:cNvSpPr>
          <p:nvPr>
            <p:ph idx="1"/>
          </p:nvPr>
        </p:nvSpPr>
        <p:spPr/>
        <p:txBody>
          <a:bodyPr/>
          <a:lstStyle/>
          <a:p>
            <a:r>
              <a:rPr lang="en-IN" dirty="0"/>
              <a:t>Circuit Diagram</a:t>
            </a:r>
          </a:p>
          <a:p>
            <a:endParaRPr lang="en-IN" dirty="0"/>
          </a:p>
          <a:p>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031" y="2114550"/>
            <a:ext cx="6851939"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110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dirty="0"/>
              <a:t>Design a counter with the irregular binary count sequence shown in the state diagram below. Use J-K flip-flops.</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75"/>
          <a:stretch/>
        </p:blipFill>
        <p:spPr bwMode="auto">
          <a:xfrm>
            <a:off x="3038783" y="2438400"/>
            <a:ext cx="306643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0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dirty="0"/>
              <a:t>State Table</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0" name="Table 9"/>
          <p:cNvGraphicFramePr>
            <a:graphicFrameLocks noGrp="1"/>
          </p:cNvGraphicFramePr>
          <p:nvPr>
            <p:extLst>
              <p:ext uri="{D42A27DB-BD31-4B8C-83A1-F6EECF244321}">
                <p14:modId xmlns:p14="http://schemas.microsoft.com/office/powerpoint/2010/main" val="817532908"/>
              </p:ext>
            </p:extLst>
          </p:nvPr>
        </p:nvGraphicFramePr>
        <p:xfrm>
          <a:off x="914400" y="3886200"/>
          <a:ext cx="7315200" cy="2057402"/>
        </p:xfrm>
        <a:graphic>
          <a:graphicData uri="http://schemas.openxmlformats.org/drawingml/2006/table">
            <a:tbl>
              <a:tblPr firstRow="1" firstCol="1" lastRow="1" lastCol="1" bandRow="1" bandCol="1">
                <a:tableStyleId>{5940675A-B579-460E-94D1-54222C63F5DA}</a:tableStyleId>
              </a:tblPr>
              <a:tblGrid>
                <a:gridCol w="608891">
                  <a:extLst>
                    <a:ext uri="{9D8B030D-6E8A-4147-A177-3AD203B41FA5}">
                      <a16:colId xmlns:a16="http://schemas.microsoft.com/office/drawing/2014/main" val="20000"/>
                    </a:ext>
                  </a:extLst>
                </a:gridCol>
                <a:gridCol w="608891">
                  <a:extLst>
                    <a:ext uri="{9D8B030D-6E8A-4147-A177-3AD203B41FA5}">
                      <a16:colId xmlns:a16="http://schemas.microsoft.com/office/drawing/2014/main" val="20001"/>
                    </a:ext>
                  </a:extLst>
                </a:gridCol>
                <a:gridCol w="609742">
                  <a:extLst>
                    <a:ext uri="{9D8B030D-6E8A-4147-A177-3AD203B41FA5}">
                      <a16:colId xmlns:a16="http://schemas.microsoft.com/office/drawing/2014/main" val="20002"/>
                    </a:ext>
                  </a:extLst>
                </a:gridCol>
                <a:gridCol w="608891">
                  <a:extLst>
                    <a:ext uri="{9D8B030D-6E8A-4147-A177-3AD203B41FA5}">
                      <a16:colId xmlns:a16="http://schemas.microsoft.com/office/drawing/2014/main" val="20003"/>
                    </a:ext>
                  </a:extLst>
                </a:gridCol>
                <a:gridCol w="608891">
                  <a:extLst>
                    <a:ext uri="{9D8B030D-6E8A-4147-A177-3AD203B41FA5}">
                      <a16:colId xmlns:a16="http://schemas.microsoft.com/office/drawing/2014/main" val="20004"/>
                    </a:ext>
                  </a:extLst>
                </a:gridCol>
                <a:gridCol w="609742">
                  <a:extLst>
                    <a:ext uri="{9D8B030D-6E8A-4147-A177-3AD203B41FA5}">
                      <a16:colId xmlns:a16="http://schemas.microsoft.com/office/drawing/2014/main" val="20005"/>
                    </a:ext>
                  </a:extLst>
                </a:gridCol>
                <a:gridCol w="608891">
                  <a:extLst>
                    <a:ext uri="{9D8B030D-6E8A-4147-A177-3AD203B41FA5}">
                      <a16:colId xmlns:a16="http://schemas.microsoft.com/office/drawing/2014/main" val="20006"/>
                    </a:ext>
                  </a:extLst>
                </a:gridCol>
                <a:gridCol w="609742">
                  <a:extLst>
                    <a:ext uri="{9D8B030D-6E8A-4147-A177-3AD203B41FA5}">
                      <a16:colId xmlns:a16="http://schemas.microsoft.com/office/drawing/2014/main" val="20007"/>
                    </a:ext>
                  </a:extLst>
                </a:gridCol>
                <a:gridCol w="609742">
                  <a:extLst>
                    <a:ext uri="{9D8B030D-6E8A-4147-A177-3AD203B41FA5}">
                      <a16:colId xmlns:a16="http://schemas.microsoft.com/office/drawing/2014/main" val="20008"/>
                    </a:ext>
                  </a:extLst>
                </a:gridCol>
                <a:gridCol w="609742">
                  <a:extLst>
                    <a:ext uri="{9D8B030D-6E8A-4147-A177-3AD203B41FA5}">
                      <a16:colId xmlns:a16="http://schemas.microsoft.com/office/drawing/2014/main" val="20009"/>
                    </a:ext>
                  </a:extLst>
                </a:gridCol>
                <a:gridCol w="609742">
                  <a:extLst>
                    <a:ext uri="{9D8B030D-6E8A-4147-A177-3AD203B41FA5}">
                      <a16:colId xmlns:a16="http://schemas.microsoft.com/office/drawing/2014/main" val="20010"/>
                    </a:ext>
                  </a:extLst>
                </a:gridCol>
                <a:gridCol w="612293">
                  <a:extLst>
                    <a:ext uri="{9D8B030D-6E8A-4147-A177-3AD203B41FA5}">
                      <a16:colId xmlns:a16="http://schemas.microsoft.com/office/drawing/2014/main" val="20011"/>
                    </a:ext>
                  </a:extLst>
                </a:gridCol>
              </a:tblGrid>
              <a:tr h="355057">
                <a:tc gridSpan="3">
                  <a:txBody>
                    <a:bodyPr/>
                    <a:lstStyle/>
                    <a:p>
                      <a:pPr marL="0" marR="0" algn="ctr">
                        <a:spcBef>
                          <a:spcPts val="0"/>
                        </a:spcBef>
                        <a:spcAft>
                          <a:spcPts val="0"/>
                        </a:spcAft>
                      </a:pPr>
                      <a:r>
                        <a:rPr lang="en-US" sz="1400" b="1" dirty="0">
                          <a:effectLst/>
                        </a:rPr>
                        <a:t>Present State</a:t>
                      </a:r>
                      <a:endParaRPr lang="en-IN" sz="14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3">
                  <a:txBody>
                    <a:bodyPr/>
                    <a:lstStyle/>
                    <a:p>
                      <a:pPr marL="0" marR="0" algn="ctr">
                        <a:spcBef>
                          <a:spcPts val="0"/>
                        </a:spcBef>
                        <a:spcAft>
                          <a:spcPts val="0"/>
                        </a:spcAft>
                      </a:pPr>
                      <a:r>
                        <a:rPr lang="en-US" sz="1400" b="1">
                          <a:effectLst/>
                        </a:rPr>
                        <a:t>Next State</a:t>
                      </a:r>
                      <a:endParaRPr lang="en-IN" sz="1400" b="1">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6">
                  <a:txBody>
                    <a:bodyPr/>
                    <a:lstStyle/>
                    <a:p>
                      <a:pPr marL="0" marR="0" algn="ctr">
                        <a:spcBef>
                          <a:spcPts val="0"/>
                        </a:spcBef>
                        <a:spcAft>
                          <a:spcPts val="0"/>
                        </a:spcAft>
                      </a:pPr>
                      <a:r>
                        <a:rPr lang="en-US" sz="1400" b="1" dirty="0">
                          <a:effectLst/>
                        </a:rPr>
                        <a:t>Inputs</a:t>
                      </a:r>
                      <a:endParaRPr lang="en-IN" sz="14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336822">
                <a:tc>
                  <a:txBody>
                    <a:bodyPr/>
                    <a:lstStyle/>
                    <a:p>
                      <a:pPr marL="0" marR="0" algn="ctr">
                        <a:spcBef>
                          <a:spcPts val="0"/>
                        </a:spcBef>
                        <a:spcAft>
                          <a:spcPts val="0"/>
                        </a:spcAft>
                      </a:pPr>
                      <a:r>
                        <a:rPr lang="en-US" sz="1400" b="1" dirty="0">
                          <a:effectLst/>
                        </a:rPr>
                        <a:t>Q</a:t>
                      </a:r>
                      <a:r>
                        <a:rPr lang="en-US" sz="1400" b="1" baseline="-25000" dirty="0">
                          <a:effectLst/>
                        </a:rPr>
                        <a:t>2</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Q</a:t>
                      </a:r>
                      <a:r>
                        <a:rPr lang="en-US" sz="1400" b="1" baseline="-250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Q</a:t>
                      </a:r>
                      <a:r>
                        <a:rPr lang="en-US" sz="1400" b="1" baseline="-250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Q</a:t>
                      </a:r>
                      <a:r>
                        <a:rPr lang="en-US" sz="1400" b="1" baseline="-25000" dirty="0">
                          <a:effectLst/>
                        </a:rPr>
                        <a:t>2+1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Q</a:t>
                      </a:r>
                      <a:r>
                        <a:rPr lang="en-US" sz="1400" b="1" baseline="-25000" dirty="0">
                          <a:effectLst/>
                        </a:rPr>
                        <a:t>1+1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Q</a:t>
                      </a:r>
                      <a:r>
                        <a:rPr lang="en-US" sz="1400" b="1" baseline="-25000" dirty="0">
                          <a:effectLst/>
                        </a:rPr>
                        <a:t>0+1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J</a:t>
                      </a:r>
                      <a:r>
                        <a:rPr lang="en-US" sz="1400" b="1" baseline="-25000" dirty="0">
                          <a:effectLst/>
                        </a:rPr>
                        <a:t>2</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K</a:t>
                      </a:r>
                      <a:r>
                        <a:rPr lang="en-US" sz="1400" b="1" baseline="-25000" dirty="0">
                          <a:effectLst/>
                        </a:rPr>
                        <a:t>2</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J</a:t>
                      </a:r>
                      <a:r>
                        <a:rPr lang="en-US" sz="1400" b="1" baseline="-250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K</a:t>
                      </a:r>
                      <a:r>
                        <a:rPr lang="en-US" sz="1400" b="1" baseline="-250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J</a:t>
                      </a:r>
                      <a:r>
                        <a:rPr lang="en-US" sz="1400" b="1" baseline="-250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rPr>
                        <a:t>K</a:t>
                      </a:r>
                      <a:r>
                        <a:rPr lang="en-US" sz="1400" b="1" baseline="-25000" dirty="0">
                          <a:effectLst/>
                        </a:rPr>
                        <a:t>0</a:t>
                      </a:r>
                      <a:endParaRPr lang="en-IN" sz="14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36822">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55057">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36822">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0</a:t>
                      </a:r>
                      <a:endParaRPr lang="en-IN" sz="1400" b="1"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36822">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0</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1</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X</a:t>
                      </a:r>
                      <a:endParaRPr lang="en-IN" sz="14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IN" sz="1400" dirty="0">
                          <a:effectLst/>
                        </a:rPr>
                        <a:t>0</a:t>
                      </a:r>
                      <a:endParaRPr lang="en-IN" sz="1400" b="1"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52193760"/>
              </p:ext>
            </p:extLst>
          </p:nvPr>
        </p:nvGraphicFramePr>
        <p:xfrm>
          <a:off x="914400" y="2286000"/>
          <a:ext cx="2819400" cy="1371600"/>
        </p:xfrm>
        <a:graphic>
          <a:graphicData uri="http://schemas.openxmlformats.org/drawingml/2006/table">
            <a:tbl>
              <a:tblPr firstRow="1" firstCol="1" lastRow="1" lastCol="1" bandRow="1" bandCol="1">
                <a:tableStyleId>{5940675A-B579-460E-94D1-54222C63F5DA}</a:tableStyleId>
              </a:tblPr>
              <a:tblGrid>
                <a:gridCol w="704850">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tblGrid>
              <a:tr h="221203">
                <a:tc gridSpan="2">
                  <a:txBody>
                    <a:bodyPr/>
                    <a:lstStyle/>
                    <a:p>
                      <a:pPr marL="0" marR="0" algn="ctr">
                        <a:spcBef>
                          <a:spcPts val="0"/>
                        </a:spcBef>
                        <a:spcAft>
                          <a:spcPts val="0"/>
                        </a:spcAft>
                      </a:pPr>
                      <a:r>
                        <a:rPr lang="en-US" sz="1200" b="1" dirty="0">
                          <a:effectLst/>
                        </a:rPr>
                        <a:t>Output</a:t>
                      </a:r>
                      <a:endParaRPr lang="en-IN" sz="1200" b="1" dirty="0">
                        <a:effectLst/>
                        <a:latin typeface="Times New Roman"/>
                        <a:ea typeface="Times New Roman"/>
                      </a:endParaRPr>
                    </a:p>
                  </a:txBody>
                  <a:tcPr marL="68580" marR="68580" marT="0" marB="0" anchor="ctr"/>
                </a:tc>
                <a:tc hMerge="1">
                  <a:txBody>
                    <a:bodyPr/>
                    <a:lstStyle/>
                    <a:p>
                      <a:endParaRPr lang="en-IN"/>
                    </a:p>
                  </a:txBody>
                  <a:tcPr/>
                </a:tc>
                <a:tc gridSpan="2">
                  <a:txBody>
                    <a:bodyPr/>
                    <a:lstStyle/>
                    <a:p>
                      <a:pPr marL="0" marR="0" algn="ctr">
                        <a:spcBef>
                          <a:spcPts val="0"/>
                        </a:spcBef>
                        <a:spcAft>
                          <a:spcPts val="0"/>
                        </a:spcAft>
                      </a:pPr>
                      <a:r>
                        <a:rPr lang="en-US" sz="1200" b="1" dirty="0">
                          <a:effectLst/>
                        </a:rPr>
                        <a:t>Input</a:t>
                      </a:r>
                      <a:endParaRPr lang="en-IN" sz="1200" b="1" dirty="0">
                        <a:effectLst/>
                        <a:latin typeface="Times New Roman"/>
                        <a:ea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235997">
                <a:tc>
                  <a:txBody>
                    <a:bodyPr/>
                    <a:lstStyle/>
                    <a:p>
                      <a:pPr marL="0" marR="0" algn="ctr">
                        <a:spcBef>
                          <a:spcPts val="0"/>
                        </a:spcBef>
                        <a:spcAft>
                          <a:spcPts val="0"/>
                        </a:spcAft>
                      </a:pPr>
                      <a:r>
                        <a:rPr lang="en-US" sz="1200" b="1">
                          <a:effectLst/>
                        </a:rPr>
                        <a:t>Qn</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Q</a:t>
                      </a:r>
                      <a:r>
                        <a:rPr lang="en-US" sz="1200" b="1" baseline="-25000" dirty="0">
                          <a:effectLst/>
                        </a:rPr>
                        <a:t>n+1</a:t>
                      </a:r>
                      <a:endParaRPr lang="en-IN" sz="1200" b="1" baseline="-25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K</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21203">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35997">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21203">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35997">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1136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dirty="0"/>
              <a:t>K-Map Simplification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210" y="2057400"/>
            <a:ext cx="6555581" cy="462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3305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dirty="0"/>
              <a:t>Circuit Diagram</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838" y="1828800"/>
            <a:ext cx="18383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3124200"/>
            <a:ext cx="80676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7968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a:xfrm>
            <a:off x="457200" y="1600200"/>
            <a:ext cx="8229600" cy="2819400"/>
          </a:xfrm>
        </p:spPr>
        <p:txBody>
          <a:bodyPr>
            <a:normAutofit fontScale="70000" lnSpcReduction="20000"/>
          </a:bodyPr>
          <a:lstStyle/>
          <a:p>
            <a:pPr algn="just"/>
            <a:r>
              <a:rPr lang="en-IN" dirty="0"/>
              <a:t>What happens if the circuit for any reason goes to one of the unused state? Does it come back to any of the valid counting state or in the worst case gets locked as shown in below Fig.?</a:t>
            </a:r>
            <a:endParaRPr lang="en-IN" b="1" dirty="0"/>
          </a:p>
          <a:p>
            <a:pPr algn="just"/>
            <a:r>
              <a:rPr lang="en-IN" dirty="0"/>
              <a:t>For Mod-6, initializing the designed circuit with 110 or 111 unused state we find that they get back to counting sequence as shown in below Fig. </a:t>
            </a:r>
          </a:p>
          <a:p>
            <a:pPr algn="just"/>
            <a:r>
              <a:rPr lang="en-IN" b="1" dirty="0"/>
              <a:t>Lock-out condition : </a:t>
            </a:r>
            <a:r>
              <a:rPr lang="en-IN" dirty="0"/>
              <a:t>Lock-out of a counter occurs when the counter remains locked into unused states and does not function properly.</a:t>
            </a:r>
          </a:p>
          <a:p>
            <a:pPr algn="just"/>
            <a:r>
              <a:rPr lang="en-IN" dirty="0"/>
              <a:t>However, a designer may not leave unused states to chances and want them to follow certain course if the circuit accidentally enters into one of them .</a:t>
            </a:r>
          </a:p>
          <a:p>
            <a:pPr algn="just"/>
            <a:r>
              <a:rPr lang="en-IN" dirty="0"/>
              <a:t>This can be achieved by </a:t>
            </a:r>
            <a:r>
              <a:rPr lang="en-IN" b="1" dirty="0"/>
              <a:t>Self-Correcting or Self-Starting </a:t>
            </a:r>
            <a:r>
              <a:rPr lang="en-IN" dirty="0"/>
              <a:t>as the circuit comes out on its own from an invalid state to a valid counting state sequence.</a:t>
            </a:r>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1" y="4084736"/>
            <a:ext cx="3228974" cy="269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7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dirty="0"/>
              <a:t>Design a </a:t>
            </a:r>
            <a:r>
              <a:rPr lang="en-IN" i="1" dirty="0"/>
              <a:t>self-correcting </a:t>
            </a:r>
            <a:r>
              <a:rPr lang="en-IN" dirty="0"/>
              <a:t>modulo-6 counter, in which all the unused state leads to state </a:t>
            </a:r>
            <a:r>
              <a:rPr lang="en-IN" i="1" dirty="0"/>
              <a:t>CBA </a:t>
            </a:r>
            <a:r>
              <a:rPr lang="en-IN" dirty="0"/>
              <a:t>= 000.</a:t>
            </a:r>
          </a:p>
          <a:p>
            <a:pPr algn="just"/>
            <a:r>
              <a:rPr lang="en-IN" b="1" dirty="0"/>
              <a:t>Step-1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2790825" y="2838450"/>
            <a:ext cx="356235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43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b="1" dirty="0"/>
              <a:t>Step-2 &amp;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1" name="Table 10"/>
          <p:cNvGraphicFramePr>
            <a:graphicFrameLocks noGrp="1"/>
          </p:cNvGraphicFramePr>
          <p:nvPr>
            <p:extLst>
              <p:ext uri="{D42A27DB-BD31-4B8C-83A1-F6EECF244321}">
                <p14:modId xmlns:p14="http://schemas.microsoft.com/office/powerpoint/2010/main" val="3473874093"/>
              </p:ext>
            </p:extLst>
          </p:nvPr>
        </p:nvGraphicFramePr>
        <p:xfrm>
          <a:off x="609600" y="2590800"/>
          <a:ext cx="7967348" cy="2776810"/>
        </p:xfrm>
        <a:graphic>
          <a:graphicData uri="http://schemas.openxmlformats.org/drawingml/2006/table">
            <a:tbl>
              <a:tblPr firstRow="1" firstCol="1" lastRow="1" lastCol="1" bandRow="1" bandCol="1">
                <a:tableStyleId>{5940675A-B579-460E-94D1-54222C63F5DA}</a:tableStyleId>
              </a:tblPr>
              <a:tblGrid>
                <a:gridCol w="663174">
                  <a:extLst>
                    <a:ext uri="{9D8B030D-6E8A-4147-A177-3AD203B41FA5}">
                      <a16:colId xmlns:a16="http://schemas.microsoft.com/office/drawing/2014/main" val="20000"/>
                    </a:ext>
                  </a:extLst>
                </a:gridCol>
                <a:gridCol w="663174">
                  <a:extLst>
                    <a:ext uri="{9D8B030D-6E8A-4147-A177-3AD203B41FA5}">
                      <a16:colId xmlns:a16="http://schemas.microsoft.com/office/drawing/2014/main" val="20001"/>
                    </a:ext>
                  </a:extLst>
                </a:gridCol>
                <a:gridCol w="664100">
                  <a:extLst>
                    <a:ext uri="{9D8B030D-6E8A-4147-A177-3AD203B41FA5}">
                      <a16:colId xmlns:a16="http://schemas.microsoft.com/office/drawing/2014/main" val="20002"/>
                    </a:ext>
                  </a:extLst>
                </a:gridCol>
                <a:gridCol w="663174">
                  <a:extLst>
                    <a:ext uri="{9D8B030D-6E8A-4147-A177-3AD203B41FA5}">
                      <a16:colId xmlns:a16="http://schemas.microsoft.com/office/drawing/2014/main" val="20003"/>
                    </a:ext>
                  </a:extLst>
                </a:gridCol>
                <a:gridCol w="663174">
                  <a:extLst>
                    <a:ext uri="{9D8B030D-6E8A-4147-A177-3AD203B41FA5}">
                      <a16:colId xmlns:a16="http://schemas.microsoft.com/office/drawing/2014/main" val="20004"/>
                    </a:ext>
                  </a:extLst>
                </a:gridCol>
                <a:gridCol w="664100">
                  <a:extLst>
                    <a:ext uri="{9D8B030D-6E8A-4147-A177-3AD203B41FA5}">
                      <a16:colId xmlns:a16="http://schemas.microsoft.com/office/drawing/2014/main" val="20005"/>
                    </a:ext>
                  </a:extLst>
                </a:gridCol>
                <a:gridCol w="663174">
                  <a:extLst>
                    <a:ext uri="{9D8B030D-6E8A-4147-A177-3AD203B41FA5}">
                      <a16:colId xmlns:a16="http://schemas.microsoft.com/office/drawing/2014/main" val="20006"/>
                    </a:ext>
                  </a:extLst>
                </a:gridCol>
                <a:gridCol w="664100">
                  <a:extLst>
                    <a:ext uri="{9D8B030D-6E8A-4147-A177-3AD203B41FA5}">
                      <a16:colId xmlns:a16="http://schemas.microsoft.com/office/drawing/2014/main" val="20007"/>
                    </a:ext>
                  </a:extLst>
                </a:gridCol>
                <a:gridCol w="664100">
                  <a:extLst>
                    <a:ext uri="{9D8B030D-6E8A-4147-A177-3AD203B41FA5}">
                      <a16:colId xmlns:a16="http://schemas.microsoft.com/office/drawing/2014/main" val="20008"/>
                    </a:ext>
                  </a:extLst>
                </a:gridCol>
                <a:gridCol w="664100">
                  <a:extLst>
                    <a:ext uri="{9D8B030D-6E8A-4147-A177-3AD203B41FA5}">
                      <a16:colId xmlns:a16="http://schemas.microsoft.com/office/drawing/2014/main" val="20009"/>
                    </a:ext>
                  </a:extLst>
                </a:gridCol>
                <a:gridCol w="664100">
                  <a:extLst>
                    <a:ext uri="{9D8B030D-6E8A-4147-A177-3AD203B41FA5}">
                      <a16:colId xmlns:a16="http://schemas.microsoft.com/office/drawing/2014/main" val="20010"/>
                    </a:ext>
                  </a:extLst>
                </a:gridCol>
                <a:gridCol w="666878">
                  <a:extLst>
                    <a:ext uri="{9D8B030D-6E8A-4147-A177-3AD203B41FA5}">
                      <a16:colId xmlns:a16="http://schemas.microsoft.com/office/drawing/2014/main" val="20011"/>
                    </a:ext>
                  </a:extLst>
                </a:gridCol>
              </a:tblGrid>
              <a:tr h="283505">
                <a:tc gridSpan="3">
                  <a:txBody>
                    <a:bodyPr/>
                    <a:lstStyle/>
                    <a:p>
                      <a:pPr marL="0" marR="0" algn="ctr">
                        <a:spcBef>
                          <a:spcPts val="0"/>
                        </a:spcBef>
                        <a:spcAft>
                          <a:spcPts val="0"/>
                        </a:spcAft>
                      </a:pPr>
                      <a:r>
                        <a:rPr lang="en-US" sz="1200" b="1">
                          <a:effectLst/>
                        </a:rPr>
                        <a:t>Present State</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3">
                  <a:txBody>
                    <a:bodyPr/>
                    <a:lstStyle/>
                    <a:p>
                      <a:pPr marL="0" marR="0" algn="ctr">
                        <a:spcBef>
                          <a:spcPts val="0"/>
                        </a:spcBef>
                        <a:spcAft>
                          <a:spcPts val="0"/>
                        </a:spcAft>
                      </a:pPr>
                      <a:r>
                        <a:rPr lang="en-US" sz="1200" b="1">
                          <a:effectLst/>
                        </a:rPr>
                        <a:t>Next State</a:t>
                      </a:r>
                      <a:endParaRPr lang="en-IN" sz="1200" b="1">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6">
                  <a:txBody>
                    <a:bodyPr/>
                    <a:lstStyle/>
                    <a:p>
                      <a:pPr marL="0" marR="0" algn="ctr">
                        <a:spcBef>
                          <a:spcPts val="0"/>
                        </a:spcBef>
                        <a:spcAft>
                          <a:spcPts val="0"/>
                        </a:spcAft>
                      </a:pPr>
                      <a:r>
                        <a:rPr lang="en-US" sz="1200" b="1">
                          <a:effectLst/>
                        </a:rPr>
                        <a:t>Inputs</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268945">
                <a:tc>
                  <a:txBody>
                    <a:bodyPr/>
                    <a:lstStyle/>
                    <a:p>
                      <a:pPr marL="0" marR="0" algn="ctr">
                        <a:spcBef>
                          <a:spcPts val="0"/>
                        </a:spcBef>
                        <a:spcAft>
                          <a:spcPts val="0"/>
                        </a:spcAft>
                      </a:pPr>
                      <a:r>
                        <a:rPr lang="en-US" sz="1200" b="1">
                          <a:effectLst/>
                        </a:rPr>
                        <a:t>C</a:t>
                      </a:r>
                      <a:r>
                        <a:rPr lang="en-US" sz="1200" b="1" baseline="-25000">
                          <a:effectLst/>
                        </a:rPr>
                        <a:t>n</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B</a:t>
                      </a:r>
                      <a:r>
                        <a:rPr lang="en-US" sz="1200" b="1" baseline="-25000">
                          <a:effectLst/>
                        </a:rPr>
                        <a:t>n</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A</a:t>
                      </a:r>
                      <a:r>
                        <a:rPr lang="en-US" sz="1200" b="1" baseline="-25000">
                          <a:effectLst/>
                        </a:rPr>
                        <a:t>n</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C</a:t>
                      </a:r>
                      <a:r>
                        <a:rPr lang="en-US" sz="1200" b="1" baseline="-25000">
                          <a:effectLst/>
                        </a:rPr>
                        <a:t>n+1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B</a:t>
                      </a:r>
                      <a:r>
                        <a:rPr lang="en-US" sz="1200" b="1" baseline="-25000">
                          <a:effectLst/>
                        </a:rPr>
                        <a:t>n+1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A</a:t>
                      </a:r>
                      <a:r>
                        <a:rPr lang="en-US" sz="1200" b="1" baseline="-25000">
                          <a:effectLst/>
                        </a:rPr>
                        <a:t>n+1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r>
                        <a:rPr lang="en-US" sz="1200" b="1" baseline="-25000">
                          <a:effectLst/>
                        </a:rPr>
                        <a:t>C</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K</a:t>
                      </a:r>
                      <a:r>
                        <a:rPr lang="en-US" sz="1200" b="1" baseline="-25000">
                          <a:effectLst/>
                        </a:rPr>
                        <a:t>C</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r>
                        <a:rPr lang="en-US" sz="1200" b="1" baseline="-25000">
                          <a:effectLst/>
                        </a:rPr>
                        <a:t>B</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K</a:t>
                      </a:r>
                      <a:r>
                        <a:rPr lang="en-US" sz="1200" b="1" baseline="-25000">
                          <a:effectLst/>
                        </a:rPr>
                        <a:t>B</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r>
                        <a:rPr lang="en-US" sz="1200" b="1" baseline="-25000">
                          <a:effectLst/>
                        </a:rPr>
                        <a:t>A</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K</a:t>
                      </a:r>
                      <a:r>
                        <a:rPr lang="en-US" sz="1200" b="1" baseline="-25000" dirty="0">
                          <a:effectLst/>
                        </a:rPr>
                        <a:t>A</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8350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283505">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283505">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283505">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X</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X</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X</a:t>
                      </a:r>
                      <a:endParaRPr lang="en-IN" sz="1200" b="1" dirty="0">
                        <a:effectLst/>
                        <a:latin typeface="Times New Roman"/>
                        <a:ea typeface="Times New Roman"/>
                      </a:endParaRPr>
                    </a:p>
                  </a:txBody>
                  <a:tcPr marL="68580" marR="68580" marT="0" marB="0" anchor="ctr">
                    <a:solidFill>
                      <a:srgbClr val="FFFF00"/>
                    </a:solidFill>
                  </a:tcPr>
                </a:tc>
                <a:extLst>
                  <a:ext uri="{0D108BD9-81ED-4DB2-BD59-A6C34878D82A}">
                    <a16:rowId xmlns:a16="http://schemas.microsoft.com/office/drawing/2014/main" val="10008"/>
                  </a:ext>
                </a:extLst>
              </a:tr>
              <a:tr h="283505">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0</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X</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X</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X</a:t>
                      </a:r>
                      <a:endParaRPr lang="en-IN" sz="1200" b="1" dirty="0">
                        <a:effectLst/>
                        <a:latin typeface="Times New Roman"/>
                        <a:ea typeface="Times New Roman"/>
                      </a:endParaRPr>
                    </a:p>
                  </a:txBody>
                  <a:tcPr marL="68580" marR="68580" marT="0" marB="0" anchor="ctr">
                    <a:solidFill>
                      <a:srgbClr val="FFFF00"/>
                    </a:solidFill>
                  </a:tcPr>
                </a:tc>
                <a:tc>
                  <a:txBody>
                    <a:bodyPr/>
                    <a:lstStyle/>
                    <a:p>
                      <a:pPr marL="0" marR="0" algn="ctr">
                        <a:spcBef>
                          <a:spcPts val="0"/>
                        </a:spcBef>
                        <a:spcAft>
                          <a:spcPts val="0"/>
                        </a:spcAft>
                      </a:pPr>
                      <a:r>
                        <a:rPr lang="en-IN" sz="1200" dirty="0">
                          <a:effectLst/>
                        </a:rPr>
                        <a:t>1</a:t>
                      </a:r>
                      <a:endParaRPr lang="en-IN" sz="1200" b="1" dirty="0">
                        <a:effectLst/>
                        <a:latin typeface="Times New Roman"/>
                        <a:ea typeface="Times New Roman"/>
                      </a:endParaRPr>
                    </a:p>
                  </a:txBody>
                  <a:tcPr marL="68580" marR="68580" marT="0" marB="0" anchor="ctr">
                    <a:solidFill>
                      <a:srgbClr val="FFFF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293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b="1" dirty="0"/>
              <a:t>Step-4 &amp; 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246284"/>
            <a:ext cx="8458200" cy="331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848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1000"/>
                                        <p:tgtEl>
                                          <p:spTgt spid="6146"/>
                                        </p:tgtEl>
                                      </p:cBhvr>
                                    </p:animEffect>
                                    <p:anim calcmode="lin" valueType="num">
                                      <p:cBhvr>
                                        <p:cTn id="15" dur="1000" fill="hold"/>
                                        <p:tgtEl>
                                          <p:spTgt spid="6146"/>
                                        </p:tgtEl>
                                        <p:attrNameLst>
                                          <p:attrName>ppt_x</p:attrName>
                                        </p:attrNameLst>
                                      </p:cBhvr>
                                      <p:tavLst>
                                        <p:tav tm="0">
                                          <p:val>
                                            <p:strVal val="#ppt_x"/>
                                          </p:val>
                                        </p:tav>
                                        <p:tav tm="100000">
                                          <p:val>
                                            <p:strVal val="#ppt_x"/>
                                          </p:val>
                                        </p:tav>
                                      </p:tavLst>
                                    </p:anim>
                                    <p:anim calcmode="lin" valueType="num">
                                      <p:cBhvr>
                                        <p:cTn id="16"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If flip-flops with clock enable are available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2057400"/>
            <a:ext cx="7154863"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5629870"/>
            <a:ext cx="8382000" cy="923330"/>
          </a:xfrm>
          <a:prstGeom prst="rect">
            <a:avLst/>
          </a:prstGeom>
        </p:spPr>
        <p:txBody>
          <a:bodyPr wrap="square">
            <a:spAutoFit/>
          </a:bodyPr>
          <a:lstStyle/>
          <a:p>
            <a:pPr algn="just"/>
            <a:r>
              <a:rPr lang="en-IN" dirty="0"/>
              <a:t>When </a:t>
            </a:r>
            <a:r>
              <a:rPr lang="en-IN" dirty="0">
                <a:solidFill>
                  <a:srgbClr val="FF0000"/>
                </a:solidFill>
              </a:rPr>
              <a:t>Load = 0</a:t>
            </a:r>
            <a:r>
              <a:rPr lang="en-IN" dirty="0"/>
              <a:t>, the clock is disabled and the register holds its data. </a:t>
            </a:r>
          </a:p>
          <a:p>
            <a:pPr algn="just"/>
            <a:r>
              <a:rPr lang="en-IN" dirty="0"/>
              <a:t>When </a:t>
            </a:r>
            <a:r>
              <a:rPr lang="en-IN" dirty="0">
                <a:solidFill>
                  <a:srgbClr val="FF0000"/>
                </a:solidFill>
              </a:rPr>
              <a:t>Load is 1</a:t>
            </a:r>
            <a:r>
              <a:rPr lang="en-IN" dirty="0"/>
              <a:t>, the clock is enabled, and the data applied to the D inputs will be loaded into the flip-flops, following the falling edge of the clock</a:t>
            </a:r>
          </a:p>
        </p:txBody>
      </p:sp>
    </p:spTree>
    <p:extLst>
      <p:ext uri="{BB962C8B-B14F-4D97-AF65-F5344CB8AC3E}">
        <p14:creationId xmlns:p14="http://schemas.microsoft.com/office/powerpoint/2010/main" val="2519994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b="1" dirty="0"/>
              <a:t>Step-6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2072921"/>
            <a:ext cx="8239125" cy="432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5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a:xfrm>
            <a:off x="457200" y="1295400"/>
            <a:ext cx="8229600" cy="4876800"/>
          </a:xfrm>
        </p:spPr>
        <p:txBody>
          <a:bodyPr>
            <a:normAutofit/>
          </a:bodyPr>
          <a:lstStyle/>
          <a:p>
            <a:pPr algn="just"/>
            <a:r>
              <a:rPr lang="en-IN" dirty="0"/>
              <a:t>Design a modulo-4 irregular counter with following counting sequence using </a:t>
            </a:r>
            <a:r>
              <a:rPr lang="en-IN" i="1" dirty="0"/>
              <a:t>D </a:t>
            </a:r>
            <a:r>
              <a:rPr lang="en-IN" dirty="0"/>
              <a:t>flip-flop.</a:t>
            </a:r>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133600"/>
            <a:ext cx="29718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14" y="3005309"/>
            <a:ext cx="8614172" cy="133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648200"/>
            <a:ext cx="384155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572000"/>
            <a:ext cx="433136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1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gtEl>
                                        <p:attrNameLst>
                                          <p:attrName>style.visibility</p:attrName>
                                        </p:attrNameLst>
                                      </p:cBhvr>
                                      <p:to>
                                        <p:strVal val="visible"/>
                                      </p:to>
                                    </p:set>
                                    <p:animEffect transition="in" filter="fade">
                                      <p:cBhvr>
                                        <p:cTn id="21" dur="1000"/>
                                        <p:tgtEl>
                                          <p:spTgt spid="8195"/>
                                        </p:tgtEl>
                                      </p:cBhvr>
                                    </p:animEffect>
                                    <p:anim calcmode="lin" valueType="num">
                                      <p:cBhvr>
                                        <p:cTn id="22" dur="1000" fill="hold"/>
                                        <p:tgtEl>
                                          <p:spTgt spid="8195"/>
                                        </p:tgtEl>
                                        <p:attrNameLst>
                                          <p:attrName>ppt_x</p:attrName>
                                        </p:attrNameLst>
                                      </p:cBhvr>
                                      <p:tavLst>
                                        <p:tav tm="0">
                                          <p:val>
                                            <p:strVal val="#ppt_x"/>
                                          </p:val>
                                        </p:tav>
                                        <p:tav tm="100000">
                                          <p:val>
                                            <p:strVal val="#ppt_x"/>
                                          </p:val>
                                        </p:tav>
                                      </p:tavLst>
                                    </p:anim>
                                    <p:anim calcmode="lin" valueType="num">
                                      <p:cBhvr>
                                        <p:cTn id="23"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fade">
                                      <p:cBhvr>
                                        <p:cTn id="28" dur="1000"/>
                                        <p:tgtEl>
                                          <p:spTgt spid="8196"/>
                                        </p:tgtEl>
                                      </p:cBhvr>
                                    </p:animEffect>
                                    <p:anim calcmode="lin" valueType="num">
                                      <p:cBhvr>
                                        <p:cTn id="29" dur="1000" fill="hold"/>
                                        <p:tgtEl>
                                          <p:spTgt spid="8196"/>
                                        </p:tgtEl>
                                        <p:attrNameLst>
                                          <p:attrName>ppt_x</p:attrName>
                                        </p:attrNameLst>
                                      </p:cBhvr>
                                      <p:tavLst>
                                        <p:tav tm="0">
                                          <p:val>
                                            <p:strVal val="#ppt_x"/>
                                          </p:val>
                                        </p:tav>
                                        <p:tav tm="100000">
                                          <p:val>
                                            <p:strVal val="#ppt_x"/>
                                          </p:val>
                                        </p:tav>
                                      </p:tavLst>
                                    </p:anim>
                                    <p:anim calcmode="lin" valueType="num">
                                      <p:cBhvr>
                                        <p:cTn id="30"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animEffect transition="in" filter="fade">
                                      <p:cBhvr>
                                        <p:cTn id="35" dur="1000"/>
                                        <p:tgtEl>
                                          <p:spTgt spid="8197"/>
                                        </p:tgtEl>
                                      </p:cBhvr>
                                    </p:animEffect>
                                    <p:anim calcmode="lin" valueType="num">
                                      <p:cBhvr>
                                        <p:cTn id="36" dur="1000" fill="hold"/>
                                        <p:tgtEl>
                                          <p:spTgt spid="8197"/>
                                        </p:tgtEl>
                                        <p:attrNameLst>
                                          <p:attrName>ppt_x</p:attrName>
                                        </p:attrNameLst>
                                      </p:cBhvr>
                                      <p:tavLst>
                                        <p:tav tm="0">
                                          <p:val>
                                            <p:strVal val="#ppt_x"/>
                                          </p:val>
                                        </p:tav>
                                        <p:tav tm="100000">
                                          <p:val>
                                            <p:strVal val="#ppt_x"/>
                                          </p:val>
                                        </p:tav>
                                      </p:tavLst>
                                    </p:anim>
                                    <p:anim calcmode="lin" valueType="num">
                                      <p:cBhvr>
                                        <p:cTn id="37"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a:xfrm>
            <a:off x="457200" y="1600200"/>
            <a:ext cx="8229600" cy="1524000"/>
          </a:xfrm>
        </p:spPr>
        <p:txBody>
          <a:bodyPr>
            <a:normAutofit fontScale="70000" lnSpcReduction="20000"/>
          </a:bodyPr>
          <a:lstStyle/>
          <a:p>
            <a:pPr algn="just"/>
            <a:r>
              <a:rPr lang="en-IN" dirty="0"/>
              <a:t>Show how a modulo-4 counter designed with two flip-flops can generate a repetitive sequence of binary word '1101' with minimum number of memory elements?</a:t>
            </a:r>
          </a:p>
          <a:p>
            <a:pPr algn="just"/>
            <a:r>
              <a:rPr lang="en-IN" dirty="0"/>
              <a:t>The corresponding output is 1</a:t>
            </a:r>
            <a:r>
              <a:rPr lang="en-IN" dirty="0">
                <a:latin typeface="Century Schoolbook"/>
              </a:rPr>
              <a:t>→</a:t>
            </a:r>
            <a:r>
              <a:rPr lang="en-IN" dirty="0"/>
              <a:t>1</a:t>
            </a:r>
            <a:r>
              <a:rPr lang="en-IN" dirty="0">
                <a:latin typeface="Century Schoolbook"/>
              </a:rPr>
              <a:t> → </a:t>
            </a:r>
            <a:r>
              <a:rPr lang="en-IN" dirty="0"/>
              <a:t>0</a:t>
            </a:r>
            <a:r>
              <a:rPr lang="en-IN" dirty="0">
                <a:latin typeface="Century Schoolbook"/>
              </a:rPr>
              <a:t> → </a:t>
            </a:r>
            <a:r>
              <a:rPr lang="en-IN" dirty="0"/>
              <a:t>l. As shown in Figure the sequence '1101' will be generated repetitively by </a:t>
            </a:r>
            <a:r>
              <a:rPr lang="en-IN" i="1" dirty="0"/>
              <a:t>Y. </a:t>
            </a:r>
            <a:r>
              <a:rPr lang="en-IN" dirty="0" err="1"/>
              <a:t>Kamaugh</a:t>
            </a:r>
            <a:r>
              <a:rPr lang="en-IN" dirty="0"/>
              <a:t> Map representation of </a:t>
            </a:r>
            <a:r>
              <a:rPr lang="en-IN" i="1" dirty="0"/>
              <a:t>Y </a:t>
            </a:r>
            <a:r>
              <a:rPr lang="en-IN" dirty="0"/>
              <a:t>and will get </a:t>
            </a:r>
            <a:r>
              <a:rPr lang="en-IN" i="1" dirty="0"/>
              <a:t>Y</a:t>
            </a:r>
            <a:r>
              <a:rPr lang="en-IN" dirty="0"/>
              <a:t>=</a:t>
            </a:r>
            <a:r>
              <a:rPr lang="en-IN" i="1" dirty="0"/>
              <a:t>A</a:t>
            </a:r>
            <a:r>
              <a:rPr lang="en-IN" dirty="0"/>
              <a:t>+</a:t>
            </a:r>
            <a:r>
              <a:rPr lang="en-IN" i="1" dirty="0"/>
              <a:t>B'.</a:t>
            </a:r>
          </a:p>
          <a:p>
            <a:pPr algn="just"/>
            <a:endParaRPr lang="en-IN" dirty="0"/>
          </a:p>
          <a:p>
            <a:pPr algn="just"/>
            <a:endParaRPr lang="en-IN"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7" y="2743200"/>
            <a:ext cx="6005513" cy="407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89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1000"/>
                                        <p:tgtEl>
                                          <p:spTgt spid="5122"/>
                                        </p:tgtEl>
                                      </p:cBhvr>
                                    </p:animEffect>
                                    <p:anim calcmode="lin" valueType="num">
                                      <p:cBhvr>
                                        <p:cTn id="22" dur="1000" fill="hold"/>
                                        <p:tgtEl>
                                          <p:spTgt spid="5122"/>
                                        </p:tgtEl>
                                        <p:attrNameLst>
                                          <p:attrName>ppt_x</p:attrName>
                                        </p:attrNameLst>
                                      </p:cBhvr>
                                      <p:tavLst>
                                        <p:tav tm="0">
                                          <p:val>
                                            <p:strVal val="#ppt_x"/>
                                          </p:val>
                                        </p:tav>
                                        <p:tav tm="100000">
                                          <p:val>
                                            <p:strVal val="#ppt_x"/>
                                          </p:val>
                                        </p:tav>
                                      </p:tavLst>
                                    </p:anim>
                                    <p:anim calcmode="lin" valueType="num">
                                      <p:cBhvr>
                                        <p:cTn id="2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 Flops</a:t>
            </a:r>
          </a:p>
        </p:txBody>
      </p:sp>
      <p:sp>
        <p:nvSpPr>
          <p:cNvPr id="3" name="Content Placeholder 2"/>
          <p:cNvSpPr>
            <a:spLocks noGrp="1"/>
          </p:cNvSpPr>
          <p:nvPr>
            <p:ph idx="1"/>
          </p:nvPr>
        </p:nvSpPr>
        <p:spPr/>
        <p:txBody>
          <a:bodyPr>
            <a:normAutofit/>
          </a:bodyPr>
          <a:lstStyle/>
          <a:p>
            <a:pPr algn="just"/>
            <a:r>
              <a:rPr lang="en-IN" b="1" dirty="0"/>
              <a:t>Lab Experiment</a:t>
            </a:r>
          </a:p>
          <a:p>
            <a:pPr algn="just"/>
            <a:r>
              <a:rPr lang="en-IN" b="1" dirty="0"/>
              <a:t>IC 7476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
        <p:nvSpPr>
          <p:cNvPr id="44" name="Rectangle 4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5" name="Rectangle 67"/>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46" name="Rectangle 72"/>
          <p:cNvSpPr>
            <a:spLocks noChangeArrowheads="1"/>
          </p:cNvSpPr>
          <p:nvPr/>
        </p:nvSpPr>
        <p:spPr bwMode="auto">
          <a:xfrm>
            <a:off x="4572000" y="6572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grpSp>
        <p:nvGrpSpPr>
          <p:cNvPr id="7" name="Canvas 492"/>
          <p:cNvGrpSpPr/>
          <p:nvPr/>
        </p:nvGrpSpPr>
        <p:grpSpPr>
          <a:xfrm>
            <a:off x="2867232" y="1902116"/>
            <a:ext cx="3152568" cy="4346283"/>
            <a:chOff x="0" y="0"/>
            <a:chExt cx="2514600" cy="3056890"/>
          </a:xfrm>
        </p:grpSpPr>
        <p:sp>
          <p:nvSpPr>
            <p:cNvPr id="8" name="Rectangle 7"/>
            <p:cNvSpPr/>
            <p:nvPr/>
          </p:nvSpPr>
          <p:spPr>
            <a:xfrm>
              <a:off x="0" y="0"/>
              <a:ext cx="2514600" cy="3056890"/>
            </a:xfrm>
            <a:prstGeom prst="rect">
              <a:avLst/>
            </a:prstGeom>
            <a:noFill/>
          </p:spPr>
        </p:sp>
        <p:sp>
          <p:nvSpPr>
            <p:cNvPr id="9" name="Rectangle 8"/>
            <p:cNvSpPr>
              <a:spLocks noChangeArrowheads="1"/>
            </p:cNvSpPr>
            <p:nvPr/>
          </p:nvSpPr>
          <p:spPr bwMode="auto">
            <a:xfrm>
              <a:off x="647700" y="5080"/>
              <a:ext cx="1257300" cy="2857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0" name="Rectangle 9"/>
            <p:cNvSpPr>
              <a:spLocks noChangeArrowheads="1"/>
            </p:cNvSpPr>
            <p:nvPr/>
          </p:nvSpPr>
          <p:spPr bwMode="auto">
            <a:xfrm>
              <a:off x="419100" y="1193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a:t>
              </a:r>
              <a:endParaRPr lang="en-IN" sz="1200">
                <a:effectLst/>
                <a:latin typeface="Times New Roman"/>
                <a:ea typeface="Times New Roman"/>
              </a:endParaRPr>
            </a:p>
          </p:txBody>
        </p:sp>
        <p:sp>
          <p:nvSpPr>
            <p:cNvPr id="11" name="Freeform 10"/>
            <p:cNvSpPr>
              <a:spLocks/>
            </p:cNvSpPr>
            <p:nvPr/>
          </p:nvSpPr>
          <p:spPr bwMode="auto">
            <a:xfrm>
              <a:off x="1152525" y="5080"/>
              <a:ext cx="228600" cy="114300"/>
            </a:xfrm>
            <a:custGeom>
              <a:avLst/>
              <a:gdLst>
                <a:gd name="T0" fmla="*/ 0 w 360"/>
                <a:gd name="T1" fmla="*/ 0 h 180"/>
                <a:gd name="T2" fmla="*/ 180 w 360"/>
                <a:gd name="T3" fmla="*/ 180 h 180"/>
                <a:gd name="T4" fmla="*/ 360 w 360"/>
                <a:gd name="T5" fmla="*/ 0 h 180"/>
              </a:gdLst>
              <a:ahLst/>
              <a:cxnLst>
                <a:cxn ang="0">
                  <a:pos x="T0" y="T1"/>
                </a:cxn>
                <a:cxn ang="0">
                  <a:pos x="T2" y="T3"/>
                </a:cxn>
                <a:cxn ang="0">
                  <a:pos x="T4" y="T5"/>
                </a:cxn>
              </a:cxnLst>
              <a:rect l="0" t="0" r="r" b="b"/>
              <a:pathLst>
                <a:path w="360" h="180">
                  <a:moveTo>
                    <a:pt x="0" y="0"/>
                  </a:moveTo>
                  <a:cubicBezTo>
                    <a:pt x="60" y="90"/>
                    <a:pt x="120" y="180"/>
                    <a:pt x="180" y="180"/>
                  </a:cubicBezTo>
                  <a:cubicBezTo>
                    <a:pt x="240" y="180"/>
                    <a:pt x="330" y="30"/>
                    <a:pt x="36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IN"/>
            </a:p>
          </p:txBody>
        </p:sp>
        <p:sp>
          <p:nvSpPr>
            <p:cNvPr id="12" name="Rectangle 11"/>
            <p:cNvSpPr>
              <a:spLocks noChangeArrowheads="1"/>
            </p:cNvSpPr>
            <p:nvPr/>
          </p:nvSpPr>
          <p:spPr bwMode="auto">
            <a:xfrm>
              <a:off x="419100" y="4622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2</a:t>
              </a:r>
              <a:endParaRPr lang="en-IN" sz="1200">
                <a:effectLst/>
                <a:latin typeface="Times New Roman"/>
                <a:ea typeface="Times New Roman"/>
              </a:endParaRPr>
            </a:p>
          </p:txBody>
        </p:sp>
        <p:sp>
          <p:nvSpPr>
            <p:cNvPr id="13" name="Rectangle 12"/>
            <p:cNvSpPr>
              <a:spLocks noChangeArrowheads="1"/>
            </p:cNvSpPr>
            <p:nvPr/>
          </p:nvSpPr>
          <p:spPr bwMode="auto">
            <a:xfrm>
              <a:off x="419100" y="8051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3</a:t>
              </a:r>
              <a:endParaRPr lang="en-IN" sz="1200">
                <a:effectLst/>
                <a:latin typeface="Times New Roman"/>
                <a:ea typeface="Times New Roman"/>
              </a:endParaRPr>
            </a:p>
          </p:txBody>
        </p:sp>
        <p:sp>
          <p:nvSpPr>
            <p:cNvPr id="14" name="Rectangle 13"/>
            <p:cNvSpPr>
              <a:spLocks noChangeArrowheads="1"/>
            </p:cNvSpPr>
            <p:nvPr/>
          </p:nvSpPr>
          <p:spPr bwMode="auto">
            <a:xfrm>
              <a:off x="419100" y="11480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4</a:t>
              </a:r>
              <a:endParaRPr lang="en-IN" sz="1200">
                <a:effectLst/>
                <a:latin typeface="Times New Roman"/>
                <a:ea typeface="Times New Roman"/>
              </a:endParaRPr>
            </a:p>
          </p:txBody>
        </p:sp>
        <p:sp>
          <p:nvSpPr>
            <p:cNvPr id="15" name="Rectangle 14"/>
            <p:cNvSpPr>
              <a:spLocks noChangeArrowheads="1"/>
            </p:cNvSpPr>
            <p:nvPr/>
          </p:nvSpPr>
          <p:spPr bwMode="auto">
            <a:xfrm>
              <a:off x="419100" y="14909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5</a:t>
              </a:r>
              <a:endParaRPr lang="en-IN" sz="1200">
                <a:effectLst/>
                <a:latin typeface="Times New Roman"/>
                <a:ea typeface="Times New Roman"/>
              </a:endParaRPr>
            </a:p>
          </p:txBody>
        </p:sp>
        <p:sp>
          <p:nvSpPr>
            <p:cNvPr id="16" name="Rectangle 15"/>
            <p:cNvSpPr>
              <a:spLocks noChangeArrowheads="1"/>
            </p:cNvSpPr>
            <p:nvPr/>
          </p:nvSpPr>
          <p:spPr bwMode="auto">
            <a:xfrm>
              <a:off x="419100" y="18338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6</a:t>
              </a:r>
              <a:endParaRPr lang="en-IN" sz="1200">
                <a:effectLst/>
                <a:latin typeface="Times New Roman"/>
                <a:ea typeface="Times New Roman"/>
              </a:endParaRPr>
            </a:p>
          </p:txBody>
        </p:sp>
        <p:sp>
          <p:nvSpPr>
            <p:cNvPr id="17" name="Rectangle 16"/>
            <p:cNvSpPr>
              <a:spLocks noChangeArrowheads="1"/>
            </p:cNvSpPr>
            <p:nvPr/>
          </p:nvSpPr>
          <p:spPr bwMode="auto">
            <a:xfrm>
              <a:off x="419100" y="21767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7</a:t>
              </a:r>
              <a:endParaRPr lang="en-IN" sz="1200">
                <a:effectLst/>
                <a:latin typeface="Times New Roman"/>
                <a:ea typeface="Times New Roman"/>
              </a:endParaRPr>
            </a:p>
          </p:txBody>
        </p:sp>
        <p:sp>
          <p:nvSpPr>
            <p:cNvPr id="18" name="Rectangle 17"/>
            <p:cNvSpPr>
              <a:spLocks noChangeArrowheads="1"/>
            </p:cNvSpPr>
            <p:nvPr/>
          </p:nvSpPr>
          <p:spPr bwMode="auto">
            <a:xfrm>
              <a:off x="419100" y="25196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8</a:t>
              </a:r>
              <a:endParaRPr lang="en-IN" sz="1200">
                <a:effectLst/>
                <a:latin typeface="Times New Roman"/>
                <a:ea typeface="Times New Roman"/>
              </a:endParaRPr>
            </a:p>
          </p:txBody>
        </p:sp>
        <p:sp>
          <p:nvSpPr>
            <p:cNvPr id="19" name="Rectangle 18"/>
            <p:cNvSpPr>
              <a:spLocks noChangeArrowheads="1"/>
            </p:cNvSpPr>
            <p:nvPr/>
          </p:nvSpPr>
          <p:spPr bwMode="auto">
            <a:xfrm>
              <a:off x="1905000" y="1193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16</a:t>
              </a:r>
              <a:endParaRPr lang="en-IN" sz="1200">
                <a:effectLst/>
                <a:latin typeface="Times New Roman"/>
                <a:ea typeface="Times New Roman"/>
              </a:endParaRPr>
            </a:p>
          </p:txBody>
        </p:sp>
        <p:sp>
          <p:nvSpPr>
            <p:cNvPr id="20" name="Rectangle 19"/>
            <p:cNvSpPr>
              <a:spLocks noChangeArrowheads="1"/>
            </p:cNvSpPr>
            <p:nvPr/>
          </p:nvSpPr>
          <p:spPr bwMode="auto">
            <a:xfrm>
              <a:off x="1905000" y="4622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15</a:t>
              </a:r>
              <a:endParaRPr lang="en-IN" sz="1200">
                <a:effectLst/>
                <a:latin typeface="Times New Roman"/>
                <a:ea typeface="Times New Roman"/>
              </a:endParaRPr>
            </a:p>
          </p:txBody>
        </p:sp>
        <p:sp>
          <p:nvSpPr>
            <p:cNvPr id="21" name="Rectangle 20"/>
            <p:cNvSpPr>
              <a:spLocks noChangeArrowheads="1"/>
            </p:cNvSpPr>
            <p:nvPr/>
          </p:nvSpPr>
          <p:spPr bwMode="auto">
            <a:xfrm>
              <a:off x="1905000" y="8051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14</a:t>
              </a:r>
              <a:endParaRPr lang="en-IN" sz="1200">
                <a:effectLst/>
                <a:latin typeface="Times New Roman"/>
                <a:ea typeface="Times New Roman"/>
              </a:endParaRPr>
            </a:p>
          </p:txBody>
        </p:sp>
        <p:sp>
          <p:nvSpPr>
            <p:cNvPr id="22" name="Rectangle 21"/>
            <p:cNvSpPr>
              <a:spLocks noChangeArrowheads="1"/>
            </p:cNvSpPr>
            <p:nvPr/>
          </p:nvSpPr>
          <p:spPr bwMode="auto">
            <a:xfrm>
              <a:off x="1905000" y="11480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13</a:t>
              </a:r>
              <a:endParaRPr lang="en-IN" sz="1200">
                <a:effectLst/>
                <a:latin typeface="Times New Roman"/>
                <a:ea typeface="Times New Roman"/>
              </a:endParaRPr>
            </a:p>
          </p:txBody>
        </p:sp>
        <p:sp>
          <p:nvSpPr>
            <p:cNvPr id="23" name="Rectangle 22"/>
            <p:cNvSpPr>
              <a:spLocks noChangeArrowheads="1"/>
            </p:cNvSpPr>
            <p:nvPr/>
          </p:nvSpPr>
          <p:spPr bwMode="auto">
            <a:xfrm>
              <a:off x="1905000" y="14909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12</a:t>
              </a:r>
              <a:endParaRPr lang="en-IN" sz="1200">
                <a:effectLst/>
                <a:latin typeface="Times New Roman"/>
                <a:ea typeface="Times New Roman"/>
              </a:endParaRPr>
            </a:p>
          </p:txBody>
        </p:sp>
        <p:sp>
          <p:nvSpPr>
            <p:cNvPr id="24" name="Rectangle 23"/>
            <p:cNvSpPr>
              <a:spLocks noChangeArrowheads="1"/>
            </p:cNvSpPr>
            <p:nvPr/>
          </p:nvSpPr>
          <p:spPr bwMode="auto">
            <a:xfrm>
              <a:off x="1905000" y="18338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11</a:t>
              </a:r>
              <a:endParaRPr lang="en-IN" sz="1200">
                <a:effectLst/>
                <a:latin typeface="Times New Roman"/>
                <a:ea typeface="Times New Roman"/>
              </a:endParaRPr>
            </a:p>
          </p:txBody>
        </p:sp>
        <p:sp>
          <p:nvSpPr>
            <p:cNvPr id="25" name="Rectangle 24"/>
            <p:cNvSpPr>
              <a:spLocks noChangeArrowheads="1"/>
            </p:cNvSpPr>
            <p:nvPr/>
          </p:nvSpPr>
          <p:spPr bwMode="auto">
            <a:xfrm>
              <a:off x="1905000" y="21767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10</a:t>
              </a:r>
              <a:endParaRPr lang="en-IN" sz="1200">
                <a:effectLst/>
                <a:latin typeface="Times New Roman"/>
                <a:ea typeface="Times New Roman"/>
              </a:endParaRPr>
            </a:p>
          </p:txBody>
        </p:sp>
        <p:sp>
          <p:nvSpPr>
            <p:cNvPr id="26" name="Rectangle 25"/>
            <p:cNvSpPr>
              <a:spLocks noChangeArrowheads="1"/>
            </p:cNvSpPr>
            <p:nvPr/>
          </p:nvSpPr>
          <p:spPr bwMode="auto">
            <a:xfrm>
              <a:off x="1905000" y="2519680"/>
              <a:ext cx="228600" cy="22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marL="0" marR="0" algn="ctr">
                <a:spcBef>
                  <a:spcPts val="0"/>
                </a:spcBef>
                <a:spcAft>
                  <a:spcPts val="0"/>
                </a:spcAft>
              </a:pPr>
              <a:r>
                <a:rPr lang="en-US" sz="1200" b="1">
                  <a:effectLst/>
                  <a:latin typeface="Courier New"/>
                  <a:ea typeface="Times New Roman"/>
                </a:rPr>
                <a:t>9</a:t>
              </a:r>
              <a:endParaRPr lang="en-IN" sz="1200">
                <a:effectLst/>
                <a:latin typeface="Times New Roman"/>
                <a:ea typeface="Times New Roman"/>
              </a:endParaRPr>
            </a:p>
          </p:txBody>
        </p:sp>
        <p:sp>
          <p:nvSpPr>
            <p:cNvPr id="27" name="Text Box 447"/>
            <p:cNvSpPr txBox="1">
              <a:spLocks noChangeArrowheads="1"/>
            </p:cNvSpPr>
            <p:nvPr/>
          </p:nvSpPr>
          <p:spPr bwMode="auto">
            <a:xfrm>
              <a:off x="38100" y="165735"/>
              <a:ext cx="36639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a:effectLst/>
                  <a:latin typeface="Courier New"/>
                  <a:ea typeface="Times New Roman"/>
                </a:rPr>
                <a:t>CLK1</a:t>
              </a:r>
              <a:endParaRPr lang="en-IN" sz="1200">
                <a:effectLst/>
                <a:latin typeface="Times New Roman"/>
                <a:ea typeface="Times New Roman"/>
              </a:endParaRPr>
            </a:p>
          </p:txBody>
        </p:sp>
        <p:sp>
          <p:nvSpPr>
            <p:cNvPr id="28" name="Text Box 448"/>
            <p:cNvSpPr txBox="1">
              <a:spLocks noChangeArrowheads="1"/>
            </p:cNvSpPr>
            <p:nvPr/>
          </p:nvSpPr>
          <p:spPr bwMode="auto">
            <a:xfrm>
              <a:off x="19050" y="497840"/>
              <a:ext cx="36639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a:effectLst/>
                  <a:latin typeface="Courier New"/>
                  <a:ea typeface="Times New Roman"/>
                </a:rPr>
                <a:t>PRE1</a:t>
              </a:r>
              <a:endParaRPr lang="en-IN" sz="1200">
                <a:effectLst/>
                <a:latin typeface="Times New Roman"/>
                <a:ea typeface="Times New Roman"/>
              </a:endParaRPr>
            </a:p>
          </p:txBody>
        </p:sp>
        <p:sp>
          <p:nvSpPr>
            <p:cNvPr id="29" name="Text Box 449"/>
            <p:cNvSpPr txBox="1">
              <a:spLocks noChangeArrowheads="1"/>
            </p:cNvSpPr>
            <p:nvPr/>
          </p:nvSpPr>
          <p:spPr bwMode="auto">
            <a:xfrm>
              <a:off x="0" y="850265"/>
              <a:ext cx="36639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a:effectLst/>
                  <a:latin typeface="Courier New"/>
                  <a:ea typeface="Times New Roman"/>
                </a:rPr>
                <a:t>CLR1</a:t>
              </a:r>
              <a:endParaRPr lang="en-IN" sz="1200">
                <a:effectLst/>
                <a:latin typeface="Times New Roman"/>
                <a:ea typeface="Times New Roman"/>
              </a:endParaRPr>
            </a:p>
          </p:txBody>
        </p:sp>
        <p:sp>
          <p:nvSpPr>
            <p:cNvPr id="30" name="Text Box 450"/>
            <p:cNvSpPr txBox="1">
              <a:spLocks noChangeArrowheads="1"/>
            </p:cNvSpPr>
            <p:nvPr/>
          </p:nvSpPr>
          <p:spPr bwMode="auto">
            <a:xfrm>
              <a:off x="209550" y="1186180"/>
              <a:ext cx="18351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J1</a:t>
              </a:r>
              <a:endParaRPr lang="en-IN" sz="1200" dirty="0">
                <a:effectLst/>
                <a:latin typeface="Times New Roman"/>
                <a:ea typeface="Times New Roman"/>
              </a:endParaRPr>
            </a:p>
          </p:txBody>
        </p:sp>
        <p:sp>
          <p:nvSpPr>
            <p:cNvPr id="31" name="Text Box 451"/>
            <p:cNvSpPr txBox="1">
              <a:spLocks noChangeArrowheads="1"/>
            </p:cNvSpPr>
            <p:nvPr/>
          </p:nvSpPr>
          <p:spPr bwMode="auto">
            <a:xfrm>
              <a:off x="95250" y="1515745"/>
              <a:ext cx="27495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a:effectLst/>
                  <a:latin typeface="Courier New"/>
                  <a:ea typeface="Times New Roman"/>
                </a:rPr>
                <a:t>VCC</a:t>
              </a:r>
              <a:endParaRPr lang="en-IN"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endParaRPr lang="en-IN" sz="1200">
                <a:effectLst/>
                <a:latin typeface="Times New Roman"/>
                <a:ea typeface="Times New Roman"/>
              </a:endParaRPr>
            </a:p>
          </p:txBody>
        </p:sp>
        <p:sp>
          <p:nvSpPr>
            <p:cNvPr id="32" name="Text Box 452"/>
            <p:cNvSpPr txBox="1">
              <a:spLocks noChangeArrowheads="1"/>
            </p:cNvSpPr>
            <p:nvPr/>
          </p:nvSpPr>
          <p:spPr bwMode="auto">
            <a:xfrm>
              <a:off x="19050" y="1866900"/>
              <a:ext cx="366395"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1200" b="1">
                  <a:effectLst/>
                  <a:latin typeface="Courier New"/>
                  <a:ea typeface="Times New Roman"/>
                </a:rPr>
                <a:t>CLK2</a:t>
              </a:r>
              <a:endParaRPr lang="en-IN" sz="1200">
                <a:effectLst/>
                <a:latin typeface="Times New Roman"/>
                <a:ea typeface="Times New Roman"/>
              </a:endParaRPr>
            </a:p>
          </p:txBody>
        </p:sp>
        <p:sp>
          <p:nvSpPr>
            <p:cNvPr id="33" name="Text Box 453"/>
            <p:cNvSpPr txBox="1">
              <a:spLocks noChangeArrowheads="1"/>
            </p:cNvSpPr>
            <p:nvPr/>
          </p:nvSpPr>
          <p:spPr bwMode="auto">
            <a:xfrm>
              <a:off x="19050" y="2209800"/>
              <a:ext cx="366395"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1200" b="1">
                  <a:effectLst/>
                  <a:latin typeface="Courier New"/>
                  <a:ea typeface="Times New Roman"/>
                </a:rPr>
                <a:t>PRE2</a:t>
              </a:r>
              <a:endParaRPr lang="en-IN" sz="1200">
                <a:effectLst/>
                <a:latin typeface="Times New Roman"/>
                <a:ea typeface="Times New Roman"/>
              </a:endParaRPr>
            </a:p>
          </p:txBody>
        </p:sp>
        <p:sp>
          <p:nvSpPr>
            <p:cNvPr id="34" name="Text Box 454"/>
            <p:cNvSpPr txBox="1">
              <a:spLocks noChangeArrowheads="1"/>
            </p:cNvSpPr>
            <p:nvPr/>
          </p:nvSpPr>
          <p:spPr bwMode="auto">
            <a:xfrm>
              <a:off x="28575" y="2555240"/>
              <a:ext cx="366395"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1200" b="1">
                  <a:effectLst/>
                  <a:latin typeface="Courier New"/>
                  <a:ea typeface="Times New Roman"/>
                </a:rPr>
                <a:t>CLR2</a:t>
              </a:r>
              <a:endParaRPr lang="en-IN" sz="1200">
                <a:effectLst/>
                <a:latin typeface="Times New Roman"/>
                <a:ea typeface="Times New Roman"/>
              </a:endParaRPr>
            </a:p>
          </p:txBody>
        </p:sp>
        <p:sp>
          <p:nvSpPr>
            <p:cNvPr id="35" name="Text Box 455"/>
            <p:cNvSpPr txBox="1">
              <a:spLocks noChangeArrowheads="1"/>
            </p:cNvSpPr>
            <p:nvPr/>
          </p:nvSpPr>
          <p:spPr bwMode="auto">
            <a:xfrm>
              <a:off x="2178685" y="165735"/>
              <a:ext cx="18351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K1</a:t>
              </a:r>
              <a:endParaRPr lang="en-IN" sz="1200" dirty="0">
                <a:effectLst/>
                <a:latin typeface="Times New Roman"/>
                <a:ea typeface="Times New Roman"/>
              </a:endParaRPr>
            </a:p>
          </p:txBody>
        </p:sp>
        <p:sp>
          <p:nvSpPr>
            <p:cNvPr id="36" name="Text Box 456"/>
            <p:cNvSpPr txBox="1">
              <a:spLocks noChangeArrowheads="1"/>
            </p:cNvSpPr>
            <p:nvPr/>
          </p:nvSpPr>
          <p:spPr bwMode="auto">
            <a:xfrm>
              <a:off x="2171700" y="497840"/>
              <a:ext cx="18351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Q1</a:t>
              </a:r>
              <a:endParaRPr lang="en-IN" sz="12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37" name="Text Box 457"/>
                <p:cNvSpPr txBox="1">
                  <a:spLocks noChangeArrowheads="1"/>
                </p:cNvSpPr>
                <p:nvPr/>
              </p:nvSpPr>
              <p:spPr bwMode="auto">
                <a:xfrm>
                  <a:off x="2171700" y="850265"/>
                  <a:ext cx="244475" cy="34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14:m>
                    <m:oMath xmlns:m="http://schemas.openxmlformats.org/officeDocument/2006/math">
                      <m:acc>
                        <m:accPr>
                          <m:chr m:val="̅"/>
                          <m:ctrlPr>
                            <a:rPr lang="en-US" sz="1200" b="1" i="1" smtClean="0">
                              <a:effectLst/>
                              <a:latin typeface="Cambria Math" panose="02040503050406030204" pitchFamily="18" charset="0"/>
                            </a:rPr>
                          </m:ctrlPr>
                        </m:accPr>
                        <m:e>
                          <m:r>
                            <a:rPr lang="en-IN" sz="1200" b="1" i="0" smtClean="0">
                              <a:effectLst/>
                              <a:latin typeface="Cambria Math"/>
                            </a:rPr>
                            <m:t>𝐐</m:t>
                          </m:r>
                        </m:e>
                      </m:acc>
                    </m:oMath>
                  </a14:m>
                  <a:r>
                    <a:rPr lang="en-US" sz="1200" b="1" dirty="0">
                      <a:effectLst/>
                      <a:latin typeface="Courier New"/>
                      <a:ea typeface="Times New Roman"/>
                    </a:rPr>
                    <a:t>1</a:t>
                  </a:r>
                  <a:endParaRPr lang="en-IN" sz="1200" dirty="0">
                    <a:effectLst/>
                    <a:latin typeface="Times New Roman"/>
                    <a:ea typeface="Times New Roman"/>
                  </a:endParaRPr>
                </a:p>
              </p:txBody>
            </p:sp>
          </mc:Choice>
          <mc:Fallback xmlns="">
            <p:sp>
              <p:nvSpPr>
                <p:cNvPr id="37" name="Text Box 457"/>
                <p:cNvSpPr txBox="1">
                  <a:spLocks noRot="1" noChangeAspect="1" noMove="1" noResize="1" noEditPoints="1" noAdjustHandles="1" noChangeArrowheads="1" noChangeShapeType="1" noTextEdit="1"/>
                </p:cNvSpPr>
                <p:nvPr/>
              </p:nvSpPr>
              <p:spPr bwMode="auto">
                <a:xfrm>
                  <a:off x="2171700" y="850265"/>
                  <a:ext cx="244475" cy="345440"/>
                </a:xfrm>
                <a:prstGeom prst="rect">
                  <a:avLst/>
                </a:prstGeom>
                <a:blipFill rotWithShape="1">
                  <a:blip r:embed="rId2"/>
                  <a:stretch>
                    <a:fillRect l="-22000" t="-7407" r="-8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38" name="Text Box 458"/>
            <p:cNvSpPr txBox="1">
              <a:spLocks noChangeArrowheads="1"/>
            </p:cNvSpPr>
            <p:nvPr/>
          </p:nvSpPr>
          <p:spPr bwMode="auto">
            <a:xfrm>
              <a:off x="2171700" y="1186180"/>
              <a:ext cx="34290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0"/>
                </a:spcBef>
                <a:spcAft>
                  <a:spcPts val="0"/>
                </a:spcAft>
              </a:pPr>
              <a:r>
                <a:rPr lang="en-US" sz="1200" b="1" dirty="0">
                  <a:effectLst/>
                  <a:latin typeface="Courier New"/>
                  <a:ea typeface="Times New Roman"/>
                </a:rPr>
                <a:t>GND</a:t>
              </a:r>
              <a:endParaRPr lang="en-IN" sz="1200" dirty="0">
                <a:effectLst/>
                <a:latin typeface="Times New Roman"/>
                <a:ea typeface="Times New Roman"/>
              </a:endParaRPr>
            </a:p>
          </p:txBody>
        </p:sp>
        <p:sp>
          <p:nvSpPr>
            <p:cNvPr id="39" name="Text Box 459"/>
            <p:cNvSpPr txBox="1">
              <a:spLocks noChangeArrowheads="1"/>
            </p:cNvSpPr>
            <p:nvPr/>
          </p:nvSpPr>
          <p:spPr bwMode="auto">
            <a:xfrm>
              <a:off x="2169160" y="1515745"/>
              <a:ext cx="18351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a:effectLst/>
                  <a:latin typeface="Courier New"/>
                  <a:ea typeface="Times New Roman"/>
                </a:rPr>
                <a:t>K2</a:t>
              </a:r>
              <a:endParaRPr lang="en-IN" sz="1200">
                <a:effectLst/>
                <a:latin typeface="Times New Roman"/>
                <a:ea typeface="Times New Roman"/>
              </a:endParaRPr>
            </a:p>
          </p:txBody>
        </p:sp>
        <p:sp>
          <p:nvSpPr>
            <p:cNvPr id="40" name="Text Box 460"/>
            <p:cNvSpPr txBox="1">
              <a:spLocks noChangeArrowheads="1"/>
            </p:cNvSpPr>
            <p:nvPr/>
          </p:nvSpPr>
          <p:spPr bwMode="auto">
            <a:xfrm>
              <a:off x="2162175" y="1847850"/>
              <a:ext cx="183515"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a:effectLst/>
                  <a:latin typeface="Courier New"/>
                  <a:ea typeface="Times New Roman"/>
                </a:rPr>
                <a:t>Q2</a:t>
              </a:r>
              <a:endParaRPr lang="en-IN" sz="1200">
                <a:effectLst/>
                <a:latin typeface="Times New Roman"/>
                <a:ea typeface="Times New Roman"/>
              </a:endParaRPr>
            </a:p>
          </p:txBody>
        </p:sp>
        <mc:AlternateContent xmlns:mc="http://schemas.openxmlformats.org/markup-compatibility/2006" xmlns:a14="http://schemas.microsoft.com/office/drawing/2010/main">
          <mc:Choice Requires="a14">
            <p:sp>
              <p:nvSpPr>
                <p:cNvPr id="41" name="Text Box 461"/>
                <p:cNvSpPr txBox="1">
                  <a:spLocks noChangeArrowheads="1"/>
                </p:cNvSpPr>
                <p:nvPr/>
              </p:nvSpPr>
              <p:spPr bwMode="auto">
                <a:xfrm>
                  <a:off x="2162175" y="2200275"/>
                  <a:ext cx="161105" cy="13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upright="1">
                  <a:spAutoFit/>
                </a:bodyPr>
                <a:lstStyle/>
                <a:p>
                  <a14:m>
                    <m:oMath xmlns:m="http://schemas.openxmlformats.org/officeDocument/2006/math">
                      <m:acc>
                        <m:accPr>
                          <m:chr m:val="̅"/>
                          <m:ctrlPr>
                            <a:rPr lang="en-US" sz="1200" b="1" i="1">
                              <a:latin typeface="Cambria Math" panose="02040503050406030204" pitchFamily="18" charset="0"/>
                            </a:rPr>
                          </m:ctrlPr>
                        </m:accPr>
                        <m:e>
                          <m:r>
                            <a:rPr lang="en-IN" sz="1200" b="1">
                              <a:latin typeface="Cambria Math"/>
                            </a:rPr>
                            <m:t>𝐐</m:t>
                          </m:r>
                        </m:e>
                      </m:acc>
                    </m:oMath>
                  </a14:m>
                  <a:r>
                    <a:rPr lang="en-US" sz="1200" b="1" dirty="0">
                      <a:effectLst/>
                      <a:latin typeface="Courier New"/>
                      <a:ea typeface="Times New Roman"/>
                    </a:rPr>
                    <a:t>2</a:t>
                  </a:r>
                  <a:endParaRPr lang="en-IN" sz="1200" dirty="0">
                    <a:effectLst/>
                    <a:latin typeface="Times New Roman"/>
                    <a:ea typeface="Times New Roman"/>
                  </a:endParaRPr>
                </a:p>
              </p:txBody>
            </p:sp>
          </mc:Choice>
          <mc:Fallback xmlns="">
            <p:sp>
              <p:nvSpPr>
                <p:cNvPr id="41" name="Text Box 461"/>
                <p:cNvSpPr txBox="1">
                  <a:spLocks noRot="1" noChangeAspect="1" noMove="1" noResize="1" noEditPoints="1" noAdjustHandles="1" noChangeArrowheads="1" noChangeShapeType="1" noTextEdit="1"/>
                </p:cNvSpPr>
                <p:nvPr/>
              </p:nvSpPr>
              <p:spPr bwMode="auto">
                <a:xfrm>
                  <a:off x="2162175" y="2200275"/>
                  <a:ext cx="161105" cy="130153"/>
                </a:xfrm>
                <a:prstGeom prst="rect">
                  <a:avLst/>
                </a:prstGeom>
                <a:blipFill rotWithShape="1">
                  <a:blip r:embed="rId3"/>
                  <a:stretch>
                    <a:fillRect l="-30303" t="-19355" r="-48485" b="-516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42" name="Text Box 462"/>
            <p:cNvSpPr txBox="1">
              <a:spLocks noChangeArrowheads="1"/>
            </p:cNvSpPr>
            <p:nvPr/>
          </p:nvSpPr>
          <p:spPr bwMode="auto">
            <a:xfrm>
              <a:off x="2162175" y="2536190"/>
              <a:ext cx="183515" cy="3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1200" b="1">
                  <a:effectLst/>
                  <a:latin typeface="Courier New"/>
                  <a:ea typeface="Times New Roman"/>
                </a:rPr>
                <a:t>J2</a:t>
              </a:r>
              <a:endParaRPr lang="en-IN" sz="1200">
                <a:effectLst/>
                <a:latin typeface="Times New Roman"/>
                <a:ea typeface="Times New Roman"/>
              </a:endParaRPr>
            </a:p>
            <a:p>
              <a:pPr marL="0" marR="0">
                <a:spcBef>
                  <a:spcPts val="0"/>
                </a:spcBef>
                <a:spcAft>
                  <a:spcPts val="0"/>
                </a:spcAft>
              </a:pPr>
              <a:r>
                <a:rPr lang="en-US" sz="1200">
                  <a:effectLst/>
                  <a:latin typeface="Times New Roman"/>
                  <a:ea typeface="Times New Roman"/>
                </a:rPr>
                <a:t> </a:t>
              </a:r>
              <a:endParaRPr lang="en-IN" sz="1200">
                <a:effectLst/>
                <a:latin typeface="Times New Roman"/>
                <a:ea typeface="Times New Roman"/>
              </a:endParaRPr>
            </a:p>
          </p:txBody>
        </p:sp>
        <p:sp>
          <p:nvSpPr>
            <p:cNvPr id="43" name="Text Box 463"/>
            <p:cNvSpPr txBox="1">
              <a:spLocks noChangeArrowheads="1"/>
            </p:cNvSpPr>
            <p:nvPr/>
          </p:nvSpPr>
          <p:spPr bwMode="auto">
            <a:xfrm>
              <a:off x="1200150" y="591563"/>
              <a:ext cx="85668" cy="106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marL="0" marR="0">
                <a:spcBef>
                  <a:spcPts val="0"/>
                </a:spcBef>
                <a:spcAft>
                  <a:spcPts val="0"/>
                </a:spcAft>
              </a:pPr>
              <a:r>
                <a:rPr lang="en-US" sz="1400" b="1" dirty="0">
                  <a:effectLst/>
                  <a:latin typeface="Courier New"/>
                  <a:ea typeface="Times New Roman"/>
                </a:rPr>
                <a:t>I</a:t>
              </a:r>
              <a:endParaRPr lang="en-IN" sz="1200" b="1" dirty="0">
                <a:effectLst/>
                <a:latin typeface="Times New Roman"/>
                <a:ea typeface="Times New Roman"/>
              </a:endParaRPr>
            </a:p>
            <a:p>
              <a:pPr marL="0" marR="0">
                <a:spcBef>
                  <a:spcPts val="0"/>
                </a:spcBef>
                <a:spcAft>
                  <a:spcPts val="0"/>
                </a:spcAft>
              </a:pPr>
              <a:r>
                <a:rPr lang="en-US" sz="1400" b="1" dirty="0">
                  <a:effectLst/>
                  <a:latin typeface="Courier New"/>
                  <a:ea typeface="Times New Roman"/>
                </a:rPr>
                <a:t>C</a:t>
              </a:r>
              <a:endParaRPr lang="en-IN" sz="1200" b="1" dirty="0">
                <a:effectLst/>
                <a:latin typeface="Times New Roman"/>
                <a:ea typeface="Times New Roman"/>
              </a:endParaRPr>
            </a:p>
            <a:p>
              <a:pPr marL="0" marR="0">
                <a:spcBef>
                  <a:spcPts val="0"/>
                </a:spcBef>
                <a:spcAft>
                  <a:spcPts val="0"/>
                </a:spcAft>
              </a:pPr>
              <a:r>
                <a:rPr lang="en-US" sz="1400" b="1" dirty="0">
                  <a:effectLst/>
                  <a:latin typeface="Courier New"/>
                  <a:ea typeface="Times New Roman"/>
                </a:rPr>
                <a:t> </a:t>
              </a:r>
              <a:endParaRPr lang="en-IN" sz="1200" b="1" dirty="0">
                <a:effectLst/>
                <a:latin typeface="Times New Roman"/>
                <a:ea typeface="Times New Roman"/>
              </a:endParaRPr>
            </a:p>
            <a:p>
              <a:pPr marL="0" marR="0">
                <a:spcBef>
                  <a:spcPts val="0"/>
                </a:spcBef>
                <a:spcAft>
                  <a:spcPts val="0"/>
                </a:spcAft>
              </a:pPr>
              <a:r>
                <a:rPr lang="en-US" sz="1400" b="1" dirty="0">
                  <a:effectLst/>
                  <a:latin typeface="Courier New"/>
                  <a:ea typeface="Times New Roman"/>
                </a:rPr>
                <a:t>7</a:t>
              </a:r>
              <a:endParaRPr lang="en-IN" sz="1200" b="1" dirty="0">
                <a:effectLst/>
                <a:latin typeface="Times New Roman"/>
                <a:ea typeface="Times New Roman"/>
              </a:endParaRPr>
            </a:p>
            <a:p>
              <a:pPr marL="0" marR="0">
                <a:spcBef>
                  <a:spcPts val="0"/>
                </a:spcBef>
                <a:spcAft>
                  <a:spcPts val="0"/>
                </a:spcAft>
              </a:pPr>
              <a:r>
                <a:rPr lang="en-US" sz="1400" b="1" dirty="0">
                  <a:effectLst/>
                  <a:latin typeface="Courier New"/>
                  <a:ea typeface="Times New Roman"/>
                </a:rPr>
                <a:t>4</a:t>
              </a:r>
              <a:endParaRPr lang="en-IN" sz="1200" b="1" dirty="0">
                <a:effectLst/>
                <a:latin typeface="Times New Roman"/>
                <a:ea typeface="Times New Roman"/>
              </a:endParaRPr>
            </a:p>
            <a:p>
              <a:pPr marL="0" marR="0">
                <a:spcBef>
                  <a:spcPts val="0"/>
                </a:spcBef>
                <a:spcAft>
                  <a:spcPts val="0"/>
                </a:spcAft>
              </a:pPr>
              <a:r>
                <a:rPr lang="en-US" sz="1400" b="1" dirty="0">
                  <a:effectLst/>
                  <a:latin typeface="Courier New"/>
                  <a:ea typeface="Times New Roman"/>
                </a:rPr>
                <a:t>7</a:t>
              </a:r>
              <a:endParaRPr lang="en-IN" sz="1200" b="1" dirty="0">
                <a:effectLst/>
                <a:latin typeface="Times New Roman"/>
                <a:ea typeface="Times New Roman"/>
              </a:endParaRPr>
            </a:p>
            <a:p>
              <a:pPr marL="0" marR="0">
                <a:spcBef>
                  <a:spcPts val="0"/>
                </a:spcBef>
                <a:spcAft>
                  <a:spcPts val="0"/>
                </a:spcAft>
              </a:pPr>
              <a:r>
                <a:rPr lang="en-US" sz="1400" b="1" dirty="0">
                  <a:effectLst/>
                  <a:latin typeface="Courier New"/>
                  <a:ea typeface="Times New Roman"/>
                </a:rPr>
                <a:t>6</a:t>
              </a:r>
              <a:endParaRPr lang="en-IN" sz="1200" b="1" dirty="0">
                <a:effectLst/>
                <a:latin typeface="Times New Roman"/>
                <a:ea typeface="Times New Roman"/>
              </a:endParaRPr>
            </a:p>
          </p:txBody>
        </p:sp>
      </p:grpSp>
      <p:grpSp>
        <p:nvGrpSpPr>
          <p:cNvPr id="110" name="Group 109"/>
          <p:cNvGrpSpPr/>
          <p:nvPr/>
        </p:nvGrpSpPr>
        <p:grpSpPr>
          <a:xfrm>
            <a:off x="3679257" y="2234360"/>
            <a:ext cx="1576285" cy="1804240"/>
            <a:chOff x="3679257" y="2234360"/>
            <a:chExt cx="1576285" cy="1804240"/>
          </a:xfrm>
        </p:grpSpPr>
        <p:sp>
          <p:nvSpPr>
            <p:cNvPr id="48" name="Rectangle 47"/>
            <p:cNvSpPr/>
            <p:nvPr/>
          </p:nvSpPr>
          <p:spPr>
            <a:xfrm>
              <a:off x="4067628" y="2559385"/>
              <a:ext cx="762000" cy="127481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49" name="Text Box 450"/>
            <p:cNvSpPr txBox="1">
              <a:spLocks noChangeArrowheads="1"/>
            </p:cNvSpPr>
            <p:nvPr/>
          </p:nvSpPr>
          <p:spPr bwMode="auto">
            <a:xfrm>
              <a:off x="4113326" y="2619876"/>
              <a:ext cx="230074" cy="4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J1</a:t>
              </a:r>
              <a:endParaRPr lang="en-IN" sz="1200" dirty="0">
                <a:effectLst/>
                <a:latin typeface="Times New Roman"/>
                <a:ea typeface="Times New Roman"/>
              </a:endParaRPr>
            </a:p>
          </p:txBody>
        </p:sp>
        <p:sp>
          <p:nvSpPr>
            <p:cNvPr id="51" name="Text Box 456"/>
            <p:cNvSpPr txBox="1">
              <a:spLocks noChangeArrowheads="1"/>
            </p:cNvSpPr>
            <p:nvPr/>
          </p:nvSpPr>
          <p:spPr bwMode="auto">
            <a:xfrm>
              <a:off x="4596525" y="2605314"/>
              <a:ext cx="230074" cy="4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Q1</a:t>
              </a:r>
              <a:endParaRPr lang="en-IN" sz="1200" dirty="0">
                <a:effectLst/>
                <a:latin typeface="Times New Roman"/>
                <a:ea typeface="Times New Roman"/>
              </a:endParaRPr>
            </a:p>
          </p:txBody>
        </p:sp>
        <p:sp>
          <p:nvSpPr>
            <p:cNvPr id="53" name="Isosceles Triangle 52"/>
            <p:cNvSpPr/>
            <p:nvPr/>
          </p:nvSpPr>
          <p:spPr>
            <a:xfrm rot="5400000">
              <a:off x="4041879" y="3119490"/>
              <a:ext cx="230074" cy="162511"/>
            </a:xfrm>
            <a:prstGeom prst="triangle">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cxnSp>
          <p:nvCxnSpPr>
            <p:cNvPr id="58" name="Elbow Connector 57"/>
            <p:cNvCxnSpPr>
              <a:stCxn id="10" idx="3"/>
            </p:cNvCxnSpPr>
            <p:nvPr/>
          </p:nvCxnSpPr>
          <p:spPr>
            <a:xfrm flipV="1">
              <a:off x="3679257" y="2234361"/>
              <a:ext cx="206943"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8" idx="1"/>
            </p:cNvCxnSpPr>
            <p:nvPr/>
          </p:nvCxnSpPr>
          <p:spPr>
            <a:xfrm rot="16200000" flipH="1">
              <a:off x="3495699" y="2624862"/>
              <a:ext cx="962431" cy="18142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10800000" flipV="1">
              <a:off x="3782729" y="2715576"/>
              <a:ext cx="284901" cy="632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rot="5400000">
              <a:off x="3243459" y="3157696"/>
              <a:ext cx="975069" cy="103471"/>
            </a:xfrm>
            <a:prstGeom prst="bentConnector3">
              <a:avLst>
                <a:gd name="adj1" fmla="val 9763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9" idx="1"/>
            </p:cNvCxnSpPr>
            <p:nvPr/>
          </p:nvCxnSpPr>
          <p:spPr>
            <a:xfrm rot="10800000">
              <a:off x="3976915" y="2234360"/>
              <a:ext cx="1278627" cy="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16200000" flipH="1">
              <a:off x="3245611" y="2965662"/>
              <a:ext cx="1462606"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976914" y="3696966"/>
              <a:ext cx="84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a:endCxn id="20" idx="1"/>
            </p:cNvCxnSpPr>
            <p:nvPr/>
          </p:nvCxnSpPr>
          <p:spPr>
            <a:xfrm>
              <a:off x="4829628" y="2715576"/>
              <a:ext cx="425913" cy="632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5400000" flipH="1" flipV="1">
              <a:off x="4899195" y="3232280"/>
              <a:ext cx="379192" cy="333499"/>
            </a:xfrm>
            <a:prstGeom prst="bentConnector3">
              <a:avLst>
                <a:gd name="adj1" fmla="val 9593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844142" y="359591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 Box 450"/>
            <p:cNvSpPr txBox="1">
              <a:spLocks noChangeArrowheads="1"/>
            </p:cNvSpPr>
            <p:nvPr/>
          </p:nvSpPr>
          <p:spPr bwMode="auto">
            <a:xfrm>
              <a:off x="4113326" y="3547454"/>
              <a:ext cx="230074" cy="4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K1</a:t>
              </a:r>
              <a:endParaRPr lang="en-IN" sz="12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96" name="Text Box 457"/>
                <p:cNvSpPr txBox="1">
                  <a:spLocks noChangeArrowheads="1"/>
                </p:cNvSpPr>
                <p:nvPr/>
              </p:nvSpPr>
              <p:spPr bwMode="auto">
                <a:xfrm>
                  <a:off x="4617472" y="3519714"/>
                  <a:ext cx="306500" cy="4911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14:m>
                    <m:oMath xmlns:m="http://schemas.openxmlformats.org/officeDocument/2006/math">
                      <m:acc>
                        <m:accPr>
                          <m:chr m:val="̅"/>
                          <m:ctrlPr>
                            <a:rPr lang="en-US" sz="1200" b="1" i="1" smtClean="0">
                              <a:effectLst/>
                              <a:latin typeface="Cambria Math" panose="02040503050406030204" pitchFamily="18" charset="0"/>
                            </a:rPr>
                          </m:ctrlPr>
                        </m:accPr>
                        <m:e>
                          <m:r>
                            <a:rPr lang="en-IN" sz="1200" b="1" i="0" smtClean="0">
                              <a:effectLst/>
                              <a:latin typeface="Cambria Math"/>
                            </a:rPr>
                            <m:t>𝐐</m:t>
                          </m:r>
                        </m:e>
                      </m:acc>
                    </m:oMath>
                  </a14:m>
                  <a:r>
                    <a:rPr lang="en-US" sz="1200" b="1" dirty="0">
                      <a:effectLst/>
                      <a:latin typeface="Courier New"/>
                      <a:ea typeface="Times New Roman"/>
                    </a:rPr>
                    <a:t>1</a:t>
                  </a:r>
                  <a:endParaRPr lang="en-IN" sz="1200" dirty="0">
                    <a:effectLst/>
                    <a:latin typeface="Times New Roman"/>
                    <a:ea typeface="Times New Roman"/>
                  </a:endParaRPr>
                </a:p>
              </p:txBody>
            </p:sp>
          </mc:Choice>
          <mc:Fallback xmlns="">
            <p:sp>
              <p:nvSpPr>
                <p:cNvPr id="96" name="Text Box 457"/>
                <p:cNvSpPr txBox="1">
                  <a:spLocks noRot="1" noChangeAspect="1" noMove="1" noResize="1" noEditPoints="1" noAdjustHandles="1" noChangeArrowheads="1" noChangeShapeType="1" noTextEdit="1"/>
                </p:cNvSpPr>
                <p:nvPr/>
              </p:nvSpPr>
              <p:spPr bwMode="auto">
                <a:xfrm>
                  <a:off x="4617472" y="3519714"/>
                  <a:ext cx="306500" cy="491146"/>
                </a:xfrm>
                <a:prstGeom prst="rect">
                  <a:avLst/>
                </a:prstGeom>
                <a:blipFill rotWithShape="1">
                  <a:blip r:embed="rId4"/>
                  <a:stretch>
                    <a:fillRect l="-19608" t="-7407" r="-7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grpSp>
      <p:grpSp>
        <p:nvGrpSpPr>
          <p:cNvPr id="111" name="Group 110"/>
          <p:cNvGrpSpPr/>
          <p:nvPr/>
        </p:nvGrpSpPr>
        <p:grpSpPr>
          <a:xfrm>
            <a:off x="3681515" y="4138910"/>
            <a:ext cx="1576285" cy="1804690"/>
            <a:chOff x="3681515" y="4153424"/>
            <a:chExt cx="1576285" cy="1804690"/>
          </a:xfrm>
        </p:grpSpPr>
        <p:sp>
          <p:nvSpPr>
            <p:cNvPr id="81" name="Rectangle 80"/>
            <p:cNvSpPr/>
            <p:nvPr/>
          </p:nvSpPr>
          <p:spPr>
            <a:xfrm>
              <a:off x="4069886" y="4478449"/>
              <a:ext cx="762000" cy="1274813"/>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82" name="Text Box 450"/>
            <p:cNvSpPr txBox="1">
              <a:spLocks noChangeArrowheads="1"/>
            </p:cNvSpPr>
            <p:nvPr/>
          </p:nvSpPr>
          <p:spPr bwMode="auto">
            <a:xfrm>
              <a:off x="4115584" y="4538940"/>
              <a:ext cx="230074" cy="4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J2</a:t>
              </a:r>
              <a:endParaRPr lang="en-IN" sz="1200" dirty="0">
                <a:effectLst/>
                <a:latin typeface="Times New Roman"/>
                <a:ea typeface="Times New Roman"/>
              </a:endParaRPr>
            </a:p>
          </p:txBody>
        </p:sp>
        <p:sp>
          <p:nvSpPr>
            <p:cNvPr id="83" name="Text Box 456"/>
            <p:cNvSpPr txBox="1">
              <a:spLocks noChangeArrowheads="1"/>
            </p:cNvSpPr>
            <p:nvPr/>
          </p:nvSpPr>
          <p:spPr bwMode="auto">
            <a:xfrm>
              <a:off x="4598783" y="4524378"/>
              <a:ext cx="230074" cy="4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Q2</a:t>
              </a:r>
              <a:endParaRPr lang="en-IN" sz="1200" dirty="0">
                <a:effectLst/>
                <a:latin typeface="Times New Roman"/>
                <a:ea typeface="Times New Roman"/>
              </a:endParaRPr>
            </a:p>
          </p:txBody>
        </p:sp>
        <p:sp>
          <p:nvSpPr>
            <p:cNvPr id="84" name="Isosceles Triangle 83"/>
            <p:cNvSpPr/>
            <p:nvPr/>
          </p:nvSpPr>
          <p:spPr>
            <a:xfrm rot="5400000">
              <a:off x="4044137" y="5038554"/>
              <a:ext cx="230074" cy="162511"/>
            </a:xfrm>
            <a:prstGeom prst="triangle">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cxnSp>
          <p:nvCxnSpPr>
            <p:cNvPr id="85" name="Elbow Connector 84"/>
            <p:cNvCxnSpPr/>
            <p:nvPr/>
          </p:nvCxnSpPr>
          <p:spPr>
            <a:xfrm flipV="1">
              <a:off x="3681515" y="4610624"/>
              <a:ext cx="206943"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rot="10800000">
              <a:off x="3979173" y="4153424"/>
              <a:ext cx="1278627" cy="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rot="16200000" flipH="1">
              <a:off x="3247869" y="4884726"/>
              <a:ext cx="1462606"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979172" y="5616030"/>
              <a:ext cx="84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a:off x="4831886" y="4634640"/>
              <a:ext cx="425913" cy="632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p:nvPr/>
          </p:nvCxnSpPr>
          <p:spPr>
            <a:xfrm rot="5400000" flipH="1" flipV="1">
              <a:off x="4901453" y="5151344"/>
              <a:ext cx="379192" cy="333499"/>
            </a:xfrm>
            <a:prstGeom prst="bentConnector3">
              <a:avLst>
                <a:gd name="adj1" fmla="val 9593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23040" y="5514978"/>
              <a:ext cx="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 Box 457"/>
                <p:cNvSpPr txBox="1">
                  <a:spLocks noChangeArrowheads="1"/>
                </p:cNvSpPr>
                <p:nvPr/>
              </p:nvSpPr>
              <p:spPr bwMode="auto">
                <a:xfrm>
                  <a:off x="4510314" y="5419796"/>
                  <a:ext cx="306500" cy="4911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200" b="1" i="1" smtClean="0">
                                <a:effectLst/>
                                <a:latin typeface="Cambria Math" panose="02040503050406030204" pitchFamily="18" charset="0"/>
                              </a:rPr>
                            </m:ctrlPr>
                          </m:accPr>
                          <m:e>
                            <m:r>
                              <a:rPr lang="en-IN" sz="1200" b="1" i="0" smtClean="0">
                                <a:effectLst/>
                                <a:latin typeface="Cambria Math"/>
                              </a:rPr>
                              <m:t>𝐐</m:t>
                            </m:r>
                          </m:e>
                        </m:acc>
                        <m:r>
                          <a:rPr lang="en-IN" sz="1200" b="1" i="0" smtClean="0">
                            <a:effectLst/>
                            <a:latin typeface="Cambria Math"/>
                          </a:rPr>
                          <m:t>𝟐</m:t>
                        </m:r>
                      </m:oMath>
                    </m:oMathPara>
                  </a14:m>
                  <a:endParaRPr lang="en-IN" sz="1200" dirty="0">
                    <a:effectLst/>
                    <a:latin typeface="Times New Roman"/>
                    <a:ea typeface="Times New Roman"/>
                  </a:endParaRPr>
                </a:p>
              </p:txBody>
            </p:sp>
          </mc:Choice>
          <mc:Fallback xmlns="">
            <p:sp>
              <p:nvSpPr>
                <p:cNvPr id="97" name="Text Box 457"/>
                <p:cNvSpPr txBox="1">
                  <a:spLocks noRot="1" noChangeAspect="1" noMove="1" noResize="1" noEditPoints="1" noAdjustHandles="1" noChangeArrowheads="1" noChangeShapeType="1" noTextEdit="1"/>
                </p:cNvSpPr>
                <p:nvPr/>
              </p:nvSpPr>
              <p:spPr bwMode="auto">
                <a:xfrm>
                  <a:off x="4510314" y="5419796"/>
                  <a:ext cx="306500" cy="491146"/>
                </a:xfrm>
                <a:prstGeom prst="rect">
                  <a:avLst/>
                </a:prstGeom>
                <a:blipFill rotWithShape="1">
                  <a:blip r:embed="rId5"/>
                  <a:stretch>
                    <a:fillRect l="-4000" r="-26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noFill/>
                    </a:rPr>
                    <a:t> </a:t>
                  </a:r>
                </a:p>
              </p:txBody>
            </p:sp>
          </mc:Fallback>
        </mc:AlternateContent>
        <p:sp>
          <p:nvSpPr>
            <p:cNvPr id="99" name="Text Box 450"/>
            <p:cNvSpPr txBox="1">
              <a:spLocks noChangeArrowheads="1"/>
            </p:cNvSpPr>
            <p:nvPr/>
          </p:nvSpPr>
          <p:spPr bwMode="auto">
            <a:xfrm>
              <a:off x="4092432" y="5466968"/>
              <a:ext cx="230074" cy="49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noAutofit/>
            </a:bodyPr>
            <a:lstStyle/>
            <a:p>
              <a:pPr marL="0" marR="0">
                <a:spcBef>
                  <a:spcPts val="0"/>
                </a:spcBef>
                <a:spcAft>
                  <a:spcPts val="0"/>
                </a:spcAft>
              </a:pPr>
              <a:r>
                <a:rPr lang="en-US" sz="1200" b="1" dirty="0">
                  <a:effectLst/>
                  <a:latin typeface="Courier New"/>
                  <a:ea typeface="Times New Roman"/>
                </a:rPr>
                <a:t>K2</a:t>
              </a:r>
              <a:endParaRPr lang="en-IN" sz="1200" dirty="0">
                <a:effectLst/>
                <a:latin typeface="Times New Roman"/>
                <a:ea typeface="Times New Roman"/>
              </a:endParaRPr>
            </a:p>
          </p:txBody>
        </p:sp>
        <p:cxnSp>
          <p:nvCxnSpPr>
            <p:cNvPr id="101" name="Straight Connector 100"/>
            <p:cNvCxnSpPr/>
            <p:nvPr/>
          </p:nvCxnSpPr>
          <p:spPr>
            <a:xfrm>
              <a:off x="3888458" y="4610624"/>
              <a:ext cx="0" cy="518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Elbow Connector 101"/>
            <p:cNvCxnSpPr/>
            <p:nvPr/>
          </p:nvCxnSpPr>
          <p:spPr>
            <a:xfrm flipV="1">
              <a:off x="3887121" y="5129509"/>
              <a:ext cx="180000" cy="1"/>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810000" y="5815227"/>
              <a:ext cx="12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3180000" y="5188464"/>
              <a:ext cx="12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810000" y="4566390"/>
              <a:ext cx="2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09144" y="5656158"/>
              <a:ext cx="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105400" y="5653314"/>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21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fade">
                                      <p:cBhvr>
                                        <p:cTn id="14" dur="1000"/>
                                        <p:tgtEl>
                                          <p:spTgt spid="111"/>
                                        </p:tgtEl>
                                      </p:cBhvr>
                                    </p:animEffect>
                                    <p:anim calcmode="lin" valueType="num">
                                      <p:cBhvr>
                                        <p:cTn id="15" dur="1000" fill="hold"/>
                                        <p:tgtEl>
                                          <p:spTgt spid="111"/>
                                        </p:tgtEl>
                                        <p:attrNameLst>
                                          <p:attrName>ppt_x</p:attrName>
                                        </p:attrNameLst>
                                      </p:cBhvr>
                                      <p:tavLst>
                                        <p:tav tm="0">
                                          <p:val>
                                            <p:strVal val="#ppt_x"/>
                                          </p:val>
                                        </p:tav>
                                        <p:tav tm="100000">
                                          <p:val>
                                            <p:strVal val="#ppt_x"/>
                                          </p:val>
                                        </p:tav>
                                      </p:tavLst>
                                    </p:anim>
                                    <p:anim calcmode="lin" valueType="num">
                                      <p:cBhvr>
                                        <p:cTn id="16"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b="1" dirty="0"/>
              <a:t>Step 1: State Diagram</a:t>
            </a:r>
          </a:p>
          <a:p>
            <a:pPr algn="just"/>
            <a:r>
              <a:rPr lang="en-IN" dirty="0"/>
              <a:t>A state diagram shows the progression of states through which the counter advances when it is clocked.</a:t>
            </a:r>
          </a:p>
          <a:p>
            <a:pPr algn="just"/>
            <a:r>
              <a:rPr lang="en-IN" b="1" dirty="0"/>
              <a:t>Mod-6</a:t>
            </a:r>
          </a:p>
          <a:p>
            <a:pPr algn="just"/>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3048000"/>
            <a:ext cx="29718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4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b="1" dirty="0"/>
              <a:t>Step 2: Next-State Table</a:t>
            </a:r>
          </a:p>
          <a:p>
            <a:pPr algn="just"/>
            <a:r>
              <a:rPr lang="en-IN" dirty="0"/>
              <a:t>Derive a next- state table, which lists each state of the counter (present state) along with the corresponding next state. </a:t>
            </a:r>
          </a:p>
          <a:p>
            <a:pPr algn="just"/>
            <a:r>
              <a:rPr lang="en-IN" dirty="0"/>
              <a:t>The next state is the state that the counter goes to from its present state upon application of a clock pulse. The next-state table is derived from the state diagram.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74852974"/>
              </p:ext>
            </p:extLst>
          </p:nvPr>
        </p:nvGraphicFramePr>
        <p:xfrm>
          <a:off x="2286000" y="4495800"/>
          <a:ext cx="3980896" cy="2209800"/>
        </p:xfrm>
        <a:graphic>
          <a:graphicData uri="http://schemas.openxmlformats.org/drawingml/2006/table">
            <a:tbl>
              <a:tblPr firstRow="1" firstCol="1" lastRow="1" lastCol="1" bandRow="1" bandCol="1">
                <a:tableStyleId>{5940675A-B579-460E-94D1-54222C63F5DA}</a:tableStyleId>
              </a:tblPr>
              <a:tblGrid>
                <a:gridCol w="663174">
                  <a:extLst>
                    <a:ext uri="{9D8B030D-6E8A-4147-A177-3AD203B41FA5}">
                      <a16:colId xmlns:a16="http://schemas.microsoft.com/office/drawing/2014/main" val="20000"/>
                    </a:ext>
                  </a:extLst>
                </a:gridCol>
                <a:gridCol w="663174">
                  <a:extLst>
                    <a:ext uri="{9D8B030D-6E8A-4147-A177-3AD203B41FA5}">
                      <a16:colId xmlns:a16="http://schemas.microsoft.com/office/drawing/2014/main" val="20001"/>
                    </a:ext>
                  </a:extLst>
                </a:gridCol>
                <a:gridCol w="664100">
                  <a:extLst>
                    <a:ext uri="{9D8B030D-6E8A-4147-A177-3AD203B41FA5}">
                      <a16:colId xmlns:a16="http://schemas.microsoft.com/office/drawing/2014/main" val="20002"/>
                    </a:ext>
                  </a:extLst>
                </a:gridCol>
                <a:gridCol w="663174">
                  <a:extLst>
                    <a:ext uri="{9D8B030D-6E8A-4147-A177-3AD203B41FA5}">
                      <a16:colId xmlns:a16="http://schemas.microsoft.com/office/drawing/2014/main" val="20003"/>
                    </a:ext>
                  </a:extLst>
                </a:gridCol>
                <a:gridCol w="663174">
                  <a:extLst>
                    <a:ext uri="{9D8B030D-6E8A-4147-A177-3AD203B41FA5}">
                      <a16:colId xmlns:a16="http://schemas.microsoft.com/office/drawing/2014/main" val="20004"/>
                    </a:ext>
                  </a:extLst>
                </a:gridCol>
                <a:gridCol w="664100">
                  <a:extLst>
                    <a:ext uri="{9D8B030D-6E8A-4147-A177-3AD203B41FA5}">
                      <a16:colId xmlns:a16="http://schemas.microsoft.com/office/drawing/2014/main" val="20005"/>
                    </a:ext>
                  </a:extLst>
                </a:gridCol>
              </a:tblGrid>
              <a:tr h="283505">
                <a:tc gridSpan="3">
                  <a:txBody>
                    <a:bodyPr/>
                    <a:lstStyle/>
                    <a:p>
                      <a:pPr marL="0" marR="0" algn="ctr">
                        <a:spcBef>
                          <a:spcPts val="0"/>
                        </a:spcBef>
                        <a:spcAft>
                          <a:spcPts val="0"/>
                        </a:spcAft>
                      </a:pPr>
                      <a:r>
                        <a:rPr lang="en-US" sz="1200" b="1" dirty="0">
                          <a:effectLst/>
                        </a:rPr>
                        <a:t>Present State</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3">
                  <a:txBody>
                    <a:bodyPr/>
                    <a:lstStyle/>
                    <a:p>
                      <a:pPr marL="0" marR="0" algn="ctr">
                        <a:spcBef>
                          <a:spcPts val="0"/>
                        </a:spcBef>
                        <a:spcAft>
                          <a:spcPts val="0"/>
                        </a:spcAft>
                      </a:pPr>
                      <a:r>
                        <a:rPr lang="en-US" sz="1200" b="1" dirty="0">
                          <a:effectLst/>
                        </a:rPr>
                        <a:t>Next State</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268945">
                <a:tc>
                  <a:txBody>
                    <a:bodyPr/>
                    <a:lstStyle/>
                    <a:p>
                      <a:pPr marL="0" marR="0" algn="ctr">
                        <a:spcBef>
                          <a:spcPts val="0"/>
                        </a:spcBef>
                        <a:spcAft>
                          <a:spcPts val="0"/>
                        </a:spcAft>
                      </a:pPr>
                      <a:r>
                        <a:rPr lang="en-US" sz="1200" b="1" dirty="0">
                          <a:effectLst/>
                        </a:rPr>
                        <a:t>C</a:t>
                      </a:r>
                      <a:r>
                        <a:rPr lang="en-US" sz="1200" b="1" baseline="-25000" dirty="0">
                          <a:effectLst/>
                        </a:rPr>
                        <a:t>n</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B</a:t>
                      </a:r>
                      <a:r>
                        <a:rPr lang="en-US" sz="1200" b="1" baseline="-25000">
                          <a:effectLst/>
                        </a:rPr>
                        <a:t>n</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A</a:t>
                      </a:r>
                      <a:r>
                        <a:rPr lang="en-US" sz="1200" b="1" baseline="-25000" dirty="0">
                          <a:effectLst/>
                        </a:rPr>
                        <a:t>n</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C</a:t>
                      </a:r>
                      <a:r>
                        <a:rPr lang="en-US" sz="1200" b="1" baseline="-25000" dirty="0">
                          <a:effectLst/>
                        </a:rPr>
                        <a:t>n+1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B</a:t>
                      </a:r>
                      <a:r>
                        <a:rPr lang="en-US" sz="1200" b="1" baseline="-25000">
                          <a:effectLst/>
                        </a:rPr>
                        <a:t>n+1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A</a:t>
                      </a:r>
                      <a:r>
                        <a:rPr lang="en-US" sz="1200" b="1" baseline="-25000" dirty="0">
                          <a:effectLst/>
                        </a:rPr>
                        <a:t>n+1</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8350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283505">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283505">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5313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a:xfrm>
            <a:off x="457200" y="1371600"/>
            <a:ext cx="8229600" cy="1981200"/>
          </a:xfrm>
        </p:spPr>
        <p:txBody>
          <a:bodyPr>
            <a:normAutofit fontScale="77500" lnSpcReduction="20000"/>
          </a:bodyPr>
          <a:lstStyle/>
          <a:p>
            <a:pPr algn="just"/>
            <a:r>
              <a:rPr lang="en-IN" b="1" dirty="0"/>
              <a:t>Step 3: State (synthesis) Table</a:t>
            </a:r>
          </a:p>
          <a:p>
            <a:pPr algn="just"/>
            <a:r>
              <a:rPr lang="en-IN" dirty="0"/>
              <a:t>State table written from Excitation table of the flip-flop.</a:t>
            </a:r>
          </a:p>
          <a:p>
            <a:pPr algn="just"/>
            <a:r>
              <a:rPr lang="en-IN" dirty="0"/>
              <a:t>Excitation table gives inputs need to be present when clock triggers a certain </a:t>
            </a:r>
            <a:r>
              <a:rPr lang="en-IN" i="1" dirty="0" err="1"/>
              <a:t>Qn</a:t>
            </a:r>
            <a:r>
              <a:rPr lang="en-IN" i="1" dirty="0" err="1">
                <a:latin typeface="Century Schoolbook"/>
              </a:rPr>
              <a:t>→</a:t>
            </a:r>
            <a:r>
              <a:rPr lang="en-IN" i="1" dirty="0" err="1"/>
              <a:t>Qn</a:t>
            </a:r>
            <a:r>
              <a:rPr lang="en-IN" i="1" dirty="0"/>
              <a:t>+ </a:t>
            </a:r>
            <a:r>
              <a:rPr lang="en-IN" dirty="0"/>
              <a:t>1 transition of the flip-flop.</a:t>
            </a:r>
          </a:p>
          <a:p>
            <a:pPr algn="just"/>
            <a:r>
              <a:rPr lang="en-IN" dirty="0"/>
              <a:t>State table shows the present state, next state and input state of the each flip-flop.</a:t>
            </a:r>
          </a:p>
          <a:p>
            <a:pPr algn="just"/>
            <a:r>
              <a:rPr lang="en-IN" dirty="0"/>
              <a:t>Combine the Step 2 and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38616291"/>
              </p:ext>
            </p:extLst>
          </p:nvPr>
        </p:nvGraphicFramePr>
        <p:xfrm>
          <a:off x="609600" y="4419600"/>
          <a:ext cx="7967348" cy="2209800"/>
        </p:xfrm>
        <a:graphic>
          <a:graphicData uri="http://schemas.openxmlformats.org/drawingml/2006/table">
            <a:tbl>
              <a:tblPr firstRow="1" firstCol="1" lastRow="1" lastCol="1" bandRow="1" bandCol="1">
                <a:tableStyleId>{5940675A-B579-460E-94D1-54222C63F5DA}</a:tableStyleId>
              </a:tblPr>
              <a:tblGrid>
                <a:gridCol w="663174">
                  <a:extLst>
                    <a:ext uri="{9D8B030D-6E8A-4147-A177-3AD203B41FA5}">
                      <a16:colId xmlns:a16="http://schemas.microsoft.com/office/drawing/2014/main" val="20000"/>
                    </a:ext>
                  </a:extLst>
                </a:gridCol>
                <a:gridCol w="663174">
                  <a:extLst>
                    <a:ext uri="{9D8B030D-6E8A-4147-A177-3AD203B41FA5}">
                      <a16:colId xmlns:a16="http://schemas.microsoft.com/office/drawing/2014/main" val="20001"/>
                    </a:ext>
                  </a:extLst>
                </a:gridCol>
                <a:gridCol w="664100">
                  <a:extLst>
                    <a:ext uri="{9D8B030D-6E8A-4147-A177-3AD203B41FA5}">
                      <a16:colId xmlns:a16="http://schemas.microsoft.com/office/drawing/2014/main" val="20002"/>
                    </a:ext>
                  </a:extLst>
                </a:gridCol>
                <a:gridCol w="663174">
                  <a:extLst>
                    <a:ext uri="{9D8B030D-6E8A-4147-A177-3AD203B41FA5}">
                      <a16:colId xmlns:a16="http://schemas.microsoft.com/office/drawing/2014/main" val="20003"/>
                    </a:ext>
                  </a:extLst>
                </a:gridCol>
                <a:gridCol w="663174">
                  <a:extLst>
                    <a:ext uri="{9D8B030D-6E8A-4147-A177-3AD203B41FA5}">
                      <a16:colId xmlns:a16="http://schemas.microsoft.com/office/drawing/2014/main" val="20004"/>
                    </a:ext>
                  </a:extLst>
                </a:gridCol>
                <a:gridCol w="664100">
                  <a:extLst>
                    <a:ext uri="{9D8B030D-6E8A-4147-A177-3AD203B41FA5}">
                      <a16:colId xmlns:a16="http://schemas.microsoft.com/office/drawing/2014/main" val="20005"/>
                    </a:ext>
                  </a:extLst>
                </a:gridCol>
                <a:gridCol w="663174">
                  <a:extLst>
                    <a:ext uri="{9D8B030D-6E8A-4147-A177-3AD203B41FA5}">
                      <a16:colId xmlns:a16="http://schemas.microsoft.com/office/drawing/2014/main" val="20006"/>
                    </a:ext>
                  </a:extLst>
                </a:gridCol>
                <a:gridCol w="664100">
                  <a:extLst>
                    <a:ext uri="{9D8B030D-6E8A-4147-A177-3AD203B41FA5}">
                      <a16:colId xmlns:a16="http://schemas.microsoft.com/office/drawing/2014/main" val="20007"/>
                    </a:ext>
                  </a:extLst>
                </a:gridCol>
                <a:gridCol w="664100">
                  <a:extLst>
                    <a:ext uri="{9D8B030D-6E8A-4147-A177-3AD203B41FA5}">
                      <a16:colId xmlns:a16="http://schemas.microsoft.com/office/drawing/2014/main" val="20008"/>
                    </a:ext>
                  </a:extLst>
                </a:gridCol>
                <a:gridCol w="664100">
                  <a:extLst>
                    <a:ext uri="{9D8B030D-6E8A-4147-A177-3AD203B41FA5}">
                      <a16:colId xmlns:a16="http://schemas.microsoft.com/office/drawing/2014/main" val="20009"/>
                    </a:ext>
                  </a:extLst>
                </a:gridCol>
                <a:gridCol w="664100">
                  <a:extLst>
                    <a:ext uri="{9D8B030D-6E8A-4147-A177-3AD203B41FA5}">
                      <a16:colId xmlns:a16="http://schemas.microsoft.com/office/drawing/2014/main" val="20010"/>
                    </a:ext>
                  </a:extLst>
                </a:gridCol>
                <a:gridCol w="666878">
                  <a:extLst>
                    <a:ext uri="{9D8B030D-6E8A-4147-A177-3AD203B41FA5}">
                      <a16:colId xmlns:a16="http://schemas.microsoft.com/office/drawing/2014/main" val="20011"/>
                    </a:ext>
                  </a:extLst>
                </a:gridCol>
              </a:tblGrid>
              <a:tr h="283505">
                <a:tc gridSpan="3">
                  <a:txBody>
                    <a:bodyPr/>
                    <a:lstStyle/>
                    <a:p>
                      <a:pPr marL="0" marR="0" algn="ctr">
                        <a:spcBef>
                          <a:spcPts val="0"/>
                        </a:spcBef>
                        <a:spcAft>
                          <a:spcPts val="0"/>
                        </a:spcAft>
                      </a:pPr>
                      <a:r>
                        <a:rPr lang="en-US" sz="1200" b="1" dirty="0">
                          <a:effectLst/>
                        </a:rPr>
                        <a:t>Present State</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3">
                  <a:txBody>
                    <a:bodyPr/>
                    <a:lstStyle/>
                    <a:p>
                      <a:pPr marL="0" marR="0" algn="ctr">
                        <a:spcBef>
                          <a:spcPts val="0"/>
                        </a:spcBef>
                        <a:spcAft>
                          <a:spcPts val="0"/>
                        </a:spcAft>
                      </a:pPr>
                      <a:r>
                        <a:rPr lang="en-US" sz="1200" b="1" dirty="0">
                          <a:effectLst/>
                        </a:rPr>
                        <a:t>Next State</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gridSpan="6">
                  <a:txBody>
                    <a:bodyPr/>
                    <a:lstStyle/>
                    <a:p>
                      <a:pPr marL="0" marR="0" algn="ctr">
                        <a:spcBef>
                          <a:spcPts val="0"/>
                        </a:spcBef>
                        <a:spcAft>
                          <a:spcPts val="0"/>
                        </a:spcAft>
                      </a:pPr>
                      <a:r>
                        <a:rPr lang="en-US" sz="1200" b="1" dirty="0">
                          <a:effectLst/>
                        </a:rPr>
                        <a:t>Inputs</a:t>
                      </a:r>
                      <a:endParaRPr lang="en-IN" sz="1200" b="1" dirty="0">
                        <a:effectLst/>
                        <a:latin typeface="Times New Roman"/>
                        <a:ea typeface="Times New Roman"/>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268945">
                <a:tc>
                  <a:txBody>
                    <a:bodyPr/>
                    <a:lstStyle/>
                    <a:p>
                      <a:pPr marL="0" marR="0" algn="ctr">
                        <a:spcBef>
                          <a:spcPts val="0"/>
                        </a:spcBef>
                        <a:spcAft>
                          <a:spcPts val="0"/>
                        </a:spcAft>
                      </a:pPr>
                      <a:r>
                        <a:rPr lang="en-US" sz="1200" b="1">
                          <a:effectLst/>
                        </a:rPr>
                        <a:t>C</a:t>
                      </a:r>
                      <a:r>
                        <a:rPr lang="en-US" sz="1200" b="1" baseline="-25000">
                          <a:effectLst/>
                        </a:rPr>
                        <a:t>n</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B</a:t>
                      </a:r>
                      <a:r>
                        <a:rPr lang="en-US" sz="1200" b="1" baseline="-25000">
                          <a:effectLst/>
                        </a:rPr>
                        <a:t>n</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A</a:t>
                      </a:r>
                      <a:r>
                        <a:rPr lang="en-US" sz="1200" b="1" baseline="-25000">
                          <a:effectLst/>
                        </a:rPr>
                        <a:t>n</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C</a:t>
                      </a:r>
                      <a:r>
                        <a:rPr lang="en-US" sz="1200" b="1" baseline="-25000">
                          <a:effectLst/>
                        </a:rPr>
                        <a:t>n+1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B</a:t>
                      </a:r>
                      <a:r>
                        <a:rPr lang="en-US" sz="1200" b="1" baseline="-25000">
                          <a:effectLst/>
                        </a:rPr>
                        <a:t>n+1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A</a:t>
                      </a:r>
                      <a:r>
                        <a:rPr lang="en-US" sz="1200" b="1" baseline="-25000">
                          <a:effectLst/>
                        </a:rPr>
                        <a:t>n+1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r>
                        <a:rPr lang="en-US" sz="1200" b="1" baseline="-25000">
                          <a:effectLst/>
                        </a:rPr>
                        <a:t>C</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K</a:t>
                      </a:r>
                      <a:r>
                        <a:rPr lang="en-US" sz="1200" b="1" baseline="-25000">
                          <a:effectLst/>
                        </a:rPr>
                        <a:t>C</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r>
                        <a:rPr lang="en-US" sz="1200" b="1" baseline="-25000">
                          <a:effectLst/>
                        </a:rPr>
                        <a:t>B</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K</a:t>
                      </a:r>
                      <a:r>
                        <a:rPr lang="en-US" sz="1200" b="1" baseline="-25000">
                          <a:effectLst/>
                        </a:rPr>
                        <a:t>B</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r>
                        <a:rPr lang="en-US" sz="1200" b="1" baseline="-25000">
                          <a:effectLst/>
                        </a:rPr>
                        <a:t>A</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K</a:t>
                      </a:r>
                      <a:r>
                        <a:rPr lang="en-US" sz="1200" b="1" baseline="-25000" dirty="0">
                          <a:effectLst/>
                        </a:rPr>
                        <a:t>A</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8350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68945">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283505">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X</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283505">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1</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8439682"/>
              </p:ext>
            </p:extLst>
          </p:nvPr>
        </p:nvGraphicFramePr>
        <p:xfrm>
          <a:off x="3837296" y="2895600"/>
          <a:ext cx="4724400" cy="1295400"/>
        </p:xfrm>
        <a:graphic>
          <a:graphicData uri="http://schemas.openxmlformats.org/drawingml/2006/table">
            <a:tbl>
              <a:tblPr firstRow="1" firstCol="1" lastRow="1" lastCol="1" bandRow="1" bandCol="1">
                <a:tableStyleId>{5940675A-B579-460E-94D1-54222C63F5DA}</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08914">
                <a:tc gridSpan="2">
                  <a:txBody>
                    <a:bodyPr/>
                    <a:lstStyle/>
                    <a:p>
                      <a:pPr marL="0" marR="0" algn="ctr">
                        <a:spcBef>
                          <a:spcPts val="0"/>
                        </a:spcBef>
                        <a:spcAft>
                          <a:spcPts val="0"/>
                        </a:spcAft>
                      </a:pPr>
                      <a:r>
                        <a:rPr lang="en-US" sz="1200" b="1" dirty="0">
                          <a:effectLst/>
                        </a:rPr>
                        <a:t>Output</a:t>
                      </a:r>
                      <a:endParaRPr lang="en-IN" sz="1200" b="1" dirty="0">
                        <a:effectLst/>
                        <a:latin typeface="Times New Roman"/>
                        <a:ea typeface="Times New Roman"/>
                      </a:endParaRPr>
                    </a:p>
                  </a:txBody>
                  <a:tcPr marL="68580" marR="68580" marT="0" marB="0" anchor="ctr"/>
                </a:tc>
                <a:tc hMerge="1">
                  <a:txBody>
                    <a:bodyPr/>
                    <a:lstStyle/>
                    <a:p>
                      <a:endParaRPr lang="en-IN"/>
                    </a:p>
                  </a:txBody>
                  <a:tcPr/>
                </a:tc>
                <a:tc gridSpan="2">
                  <a:txBody>
                    <a:bodyPr/>
                    <a:lstStyle/>
                    <a:p>
                      <a:pPr marL="0" marR="0" algn="ctr">
                        <a:spcBef>
                          <a:spcPts val="0"/>
                        </a:spcBef>
                        <a:spcAft>
                          <a:spcPts val="0"/>
                        </a:spcAft>
                      </a:pPr>
                      <a:r>
                        <a:rPr lang="en-US" sz="1200" b="1" dirty="0">
                          <a:effectLst/>
                        </a:rPr>
                        <a:t>Input</a:t>
                      </a:r>
                      <a:endParaRPr lang="en-IN" sz="1200" b="1" dirty="0">
                        <a:effectLst/>
                        <a:latin typeface="Times New Roman"/>
                        <a:ea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222886">
                <a:tc>
                  <a:txBody>
                    <a:bodyPr/>
                    <a:lstStyle/>
                    <a:p>
                      <a:pPr marL="0" marR="0" algn="ctr">
                        <a:spcBef>
                          <a:spcPts val="0"/>
                        </a:spcBef>
                        <a:spcAft>
                          <a:spcPts val="0"/>
                        </a:spcAft>
                      </a:pPr>
                      <a:r>
                        <a:rPr lang="en-US" sz="1200" b="1">
                          <a:effectLst/>
                        </a:rPr>
                        <a:t>Qn</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Qn+1</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a:effectLst/>
                        </a:rPr>
                        <a:t>J</a:t>
                      </a:r>
                      <a:endParaRPr lang="en-IN" sz="1200" b="1">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b="1" dirty="0">
                          <a:effectLst/>
                        </a:rPr>
                        <a:t>K</a:t>
                      </a:r>
                      <a:endParaRPr lang="en-IN" sz="12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08914">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22886">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08914">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0</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22886">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1</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X</a:t>
                      </a:r>
                      <a:endParaRPr lang="en-IN" sz="12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0</a:t>
                      </a:r>
                      <a:endParaRPr lang="en-IN" sz="12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362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a:xfrm>
            <a:off x="457200" y="1600200"/>
            <a:ext cx="8229600" cy="1524000"/>
          </a:xfrm>
        </p:spPr>
        <p:txBody>
          <a:bodyPr>
            <a:normAutofit fontScale="70000" lnSpcReduction="20000"/>
          </a:bodyPr>
          <a:lstStyle/>
          <a:p>
            <a:pPr algn="just"/>
            <a:r>
              <a:rPr lang="en-IN" b="1" dirty="0"/>
              <a:t>Step 4&amp;5: </a:t>
            </a:r>
            <a:r>
              <a:rPr lang="en-IN" b="1" dirty="0" err="1"/>
              <a:t>Karnaugh</a:t>
            </a:r>
            <a:r>
              <a:rPr lang="en-IN" b="1" dirty="0"/>
              <a:t> Maps</a:t>
            </a:r>
          </a:p>
          <a:p>
            <a:pPr algn="just"/>
            <a:r>
              <a:rPr lang="en-IN" dirty="0" err="1"/>
              <a:t>Karnaugh</a:t>
            </a:r>
            <a:r>
              <a:rPr lang="en-IN" dirty="0"/>
              <a:t> maps can be used to determine the logic required for the J and K inputs of each flip-flop in the counter. There is a </a:t>
            </a:r>
            <a:r>
              <a:rPr lang="en-IN" dirty="0" err="1"/>
              <a:t>Karnaugh</a:t>
            </a:r>
            <a:r>
              <a:rPr lang="en-IN" dirty="0"/>
              <a:t> map for the J input and a </a:t>
            </a:r>
            <a:r>
              <a:rPr lang="en-IN" dirty="0" err="1"/>
              <a:t>Karnaugh</a:t>
            </a:r>
            <a:r>
              <a:rPr lang="en-IN" dirty="0"/>
              <a:t> map for the K input of each flip-flop. In this design procedure, each cell in a </a:t>
            </a:r>
            <a:r>
              <a:rPr lang="en-IN" dirty="0" err="1"/>
              <a:t>Karnaugh</a:t>
            </a:r>
            <a:r>
              <a:rPr lang="en-IN" dirty="0"/>
              <a:t> map represents one of the present states in the counter sequence.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
        <p:nvSpPr>
          <p:cNvPr id="11" name="Rectangle 47"/>
          <p:cNvSpPr>
            <a:spLocks noChangeArrowheads="1"/>
          </p:cNvSpPr>
          <p:nvPr/>
        </p:nvSpPr>
        <p:spPr bwMode="auto">
          <a:xfrm>
            <a:off x="457200" y="3763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3153"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773987"/>
            <a:ext cx="2160000" cy="138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57" name="Picture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40" y="5535304"/>
            <a:ext cx="2160000" cy="133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192" y="2797479"/>
            <a:ext cx="2154312" cy="128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157702"/>
            <a:ext cx="2320450" cy="140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5191" y="4123494"/>
            <a:ext cx="2154313" cy="128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5191" y="5495094"/>
            <a:ext cx="2154313" cy="128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31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53"/>
                                        </p:tgtEl>
                                        <p:attrNameLst>
                                          <p:attrName>style.visibility</p:attrName>
                                        </p:attrNameLst>
                                      </p:cBhvr>
                                      <p:to>
                                        <p:strVal val="visible"/>
                                      </p:to>
                                    </p:set>
                                    <p:animEffect transition="in" filter="wipe(left)">
                                      <p:cBhvr>
                                        <p:cTn id="7" dur="500"/>
                                        <p:tgtEl>
                                          <p:spTgt spid="31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wipe(down)">
                                      <p:cBhvr>
                                        <p:cTn id="22" dur="5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57"/>
                                        </p:tgtEl>
                                        <p:attrNameLst>
                                          <p:attrName>style.visibility</p:attrName>
                                        </p:attrNameLst>
                                      </p:cBhvr>
                                      <p:to>
                                        <p:strVal val="visible"/>
                                      </p:to>
                                    </p:set>
                                    <p:animEffect transition="in" filter="wipe(down)">
                                      <p:cBhvr>
                                        <p:cTn id="27" dur="500"/>
                                        <p:tgtEl>
                                          <p:spTgt spid="3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wipe(down)">
                                      <p:cBhvr>
                                        <p:cTn id="3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Counter Design Using S-R and J-K Flip-Flops</a:t>
            </a:r>
          </a:p>
        </p:txBody>
      </p:sp>
      <p:sp>
        <p:nvSpPr>
          <p:cNvPr id="3" name="Content Placeholder 2"/>
          <p:cNvSpPr>
            <a:spLocks noGrp="1"/>
          </p:cNvSpPr>
          <p:nvPr>
            <p:ph idx="1"/>
          </p:nvPr>
        </p:nvSpPr>
        <p:spPr/>
        <p:txBody>
          <a:bodyPr>
            <a:normAutofit/>
          </a:bodyPr>
          <a:lstStyle/>
          <a:p>
            <a:pPr algn="just"/>
            <a:r>
              <a:rPr lang="en-IN" b="1" dirty="0"/>
              <a:t>Step 6: Counter Implementation (Circuit Diagram)</a:t>
            </a:r>
          </a:p>
          <a:p>
            <a:pPr algn="just"/>
            <a:r>
              <a:rPr lang="en-IN" dirty="0"/>
              <a:t>From the </a:t>
            </a:r>
            <a:r>
              <a:rPr lang="en-IN" dirty="0" err="1"/>
              <a:t>Karnaugh</a:t>
            </a:r>
            <a:r>
              <a:rPr lang="en-IN" dirty="0"/>
              <a:t> maps obtained the expressions for the J and K inputs of each flip-flop.</a:t>
            </a:r>
          </a:p>
          <a:p>
            <a:pPr algn="just"/>
            <a:r>
              <a:rPr lang="en-IN" dirty="0"/>
              <a:t>The final step is to implement the combinational logic from the expressions for the J and K inputs and connect the flip-flops to form the complete Mod-6 counter.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
        <p:nvSpPr>
          <p:cNvPr id="11" name="Rectangle 47"/>
          <p:cNvSpPr>
            <a:spLocks noChangeArrowheads="1"/>
          </p:cNvSpPr>
          <p:nvPr/>
        </p:nvSpPr>
        <p:spPr bwMode="auto">
          <a:xfrm>
            <a:off x="457200" y="37639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8" name="Rectangle 78"/>
          <p:cNvSpPr>
            <a:spLocks noChangeArrowheads="1"/>
          </p:cNvSpPr>
          <p:nvPr/>
        </p:nvSpPr>
        <p:spPr bwMode="auto">
          <a:xfrm>
            <a:off x="457200" y="779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45" name="Rectangle 6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146" name="Rectangle 75"/>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sp>
        <p:nvSpPr>
          <p:cNvPr id="3147" name="Rectangle 79"/>
          <p:cNvSpPr>
            <a:spLocks noChangeArrowheads="1"/>
          </p:cNvSpPr>
          <p:nvPr/>
        </p:nvSpPr>
        <p:spPr bwMode="auto">
          <a:xfrm>
            <a:off x="4572000" y="638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IN"/>
          </a:p>
        </p:txBody>
      </p:sp>
      <p:pic>
        <p:nvPicPr>
          <p:cNvPr id="4944" name="Picture 8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3962400"/>
            <a:ext cx="8162924" cy="282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3959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IN" b="1" dirty="0"/>
              <a:t>Difference between Asynchronous and Synchronous Counter</a:t>
            </a:r>
            <a:endParaRPr lang="en-IN" dirty="0"/>
          </a:p>
        </p:txBody>
      </p:sp>
      <p:sp>
        <p:nvSpPr>
          <p:cNvPr id="5" name="Text Placeholder 4"/>
          <p:cNvSpPr>
            <a:spLocks noGrp="1"/>
          </p:cNvSpPr>
          <p:nvPr>
            <p:ph type="body" idx="1"/>
          </p:nvPr>
        </p:nvSpPr>
        <p:spPr/>
        <p:txBody>
          <a:bodyPr/>
          <a:lstStyle/>
          <a:p>
            <a:r>
              <a:rPr lang="en-IN" b="1" dirty="0"/>
              <a:t>Asynchronous Counter</a:t>
            </a:r>
            <a:endParaRPr lang="en-IN" dirty="0"/>
          </a:p>
        </p:txBody>
      </p:sp>
      <p:sp>
        <p:nvSpPr>
          <p:cNvPr id="6" name="Content Placeholder 5"/>
          <p:cNvSpPr>
            <a:spLocks noGrp="1"/>
          </p:cNvSpPr>
          <p:nvPr>
            <p:ph sz="half" idx="2"/>
          </p:nvPr>
        </p:nvSpPr>
        <p:spPr/>
        <p:txBody>
          <a:bodyPr>
            <a:noAutofit/>
          </a:bodyPr>
          <a:lstStyle/>
          <a:p>
            <a:pPr marL="261938" indent="-261938" algn="just">
              <a:buFont typeface="+mj-lt"/>
              <a:buAutoNum type="arabicParenR"/>
            </a:pPr>
            <a:r>
              <a:rPr lang="en-IN" sz="1800" dirty="0"/>
              <a:t>Different flip flops are triggered with different clock, not simultaneously.</a:t>
            </a:r>
          </a:p>
          <a:p>
            <a:pPr marL="261938" indent="-261938" algn="just">
              <a:buFont typeface="+mj-lt"/>
              <a:buAutoNum type="arabicParenR"/>
            </a:pPr>
            <a:r>
              <a:rPr lang="en-IN" sz="1800" dirty="0"/>
              <a:t>Slower than synchronous counter in operation.</a:t>
            </a:r>
          </a:p>
          <a:p>
            <a:pPr marL="261938" indent="-261938" algn="just">
              <a:buFont typeface="+mj-lt"/>
              <a:buAutoNum type="arabicParenR"/>
            </a:pPr>
            <a:r>
              <a:rPr lang="en-IN" sz="1800" dirty="0"/>
              <a:t>Produces decoding error.</a:t>
            </a:r>
          </a:p>
          <a:p>
            <a:pPr marL="261938" indent="-261938" algn="just">
              <a:buFont typeface="+mj-lt"/>
              <a:buAutoNum type="arabicParenR"/>
            </a:pPr>
            <a:r>
              <a:rPr lang="en-IN" sz="1800" dirty="0"/>
              <a:t>Also called Parallel Counter.</a:t>
            </a:r>
          </a:p>
          <a:p>
            <a:pPr marL="261938" indent="-261938" algn="just">
              <a:buFont typeface="+mj-lt"/>
              <a:buAutoNum type="arabicParenR"/>
            </a:pPr>
            <a:r>
              <a:rPr lang="en-IN" sz="1800" dirty="0"/>
              <a:t>Designing as well as implementation is very easy.</a:t>
            </a:r>
          </a:p>
          <a:p>
            <a:pPr marL="261938" indent="-261938" algn="just">
              <a:buFont typeface="+mj-lt"/>
              <a:buAutoNum type="arabicParenR"/>
            </a:pPr>
            <a:r>
              <a:rPr lang="en-IN" sz="1800" dirty="0"/>
              <a:t>Will operate only in fixed count sequence (UP/DOWN).</a:t>
            </a:r>
          </a:p>
          <a:p>
            <a:pPr marL="261938" indent="-261938" algn="just">
              <a:buFont typeface="+mj-lt"/>
              <a:buAutoNum type="arabicParenR"/>
            </a:pPr>
            <a:r>
              <a:rPr lang="en-IN" sz="1800" dirty="0"/>
              <a:t>Examples are: Ripple UP counter, Ripple DOWN counter.</a:t>
            </a:r>
          </a:p>
        </p:txBody>
      </p:sp>
      <p:sp>
        <p:nvSpPr>
          <p:cNvPr id="7" name="Text Placeholder 6"/>
          <p:cNvSpPr>
            <a:spLocks noGrp="1"/>
          </p:cNvSpPr>
          <p:nvPr>
            <p:ph type="body" sz="quarter" idx="3"/>
          </p:nvPr>
        </p:nvSpPr>
        <p:spPr/>
        <p:txBody>
          <a:bodyPr/>
          <a:lstStyle/>
          <a:p>
            <a:r>
              <a:rPr lang="en-IN" b="1" dirty="0"/>
              <a:t>Synchronous Counter</a:t>
            </a:r>
            <a:endParaRPr lang="en-IN" dirty="0"/>
          </a:p>
        </p:txBody>
      </p:sp>
      <p:sp>
        <p:nvSpPr>
          <p:cNvPr id="8" name="Content Placeholder 7"/>
          <p:cNvSpPr>
            <a:spLocks noGrp="1"/>
          </p:cNvSpPr>
          <p:nvPr>
            <p:ph sz="quarter" idx="4"/>
          </p:nvPr>
        </p:nvSpPr>
        <p:spPr/>
        <p:txBody>
          <a:bodyPr>
            <a:noAutofit/>
          </a:bodyPr>
          <a:lstStyle/>
          <a:p>
            <a:pPr marL="261938" indent="-261938" algn="just">
              <a:buFont typeface="+mj-lt"/>
              <a:buAutoNum type="arabicParenR"/>
            </a:pPr>
            <a:r>
              <a:rPr lang="en-IN" sz="1800" dirty="0"/>
              <a:t>All flip flops are triggered with same clock simultaneously.</a:t>
            </a:r>
          </a:p>
          <a:p>
            <a:pPr marL="261938" indent="-261938" algn="just">
              <a:buFont typeface="+mj-lt"/>
              <a:buAutoNum type="arabicParenR"/>
            </a:pPr>
            <a:r>
              <a:rPr lang="en-IN" sz="1800" dirty="0"/>
              <a:t>Faster than asynchronous counter in operation.</a:t>
            </a:r>
          </a:p>
          <a:p>
            <a:pPr marL="261938" indent="-261938" algn="just">
              <a:buFont typeface="+mj-lt"/>
              <a:buAutoNum type="arabicParenR"/>
            </a:pPr>
            <a:r>
              <a:rPr lang="en-IN" sz="1800" dirty="0"/>
              <a:t>Does not produce any decoding errors.</a:t>
            </a:r>
          </a:p>
          <a:p>
            <a:pPr marL="261938" indent="-261938" algn="just">
              <a:buFont typeface="+mj-lt"/>
              <a:buAutoNum type="arabicParenR"/>
            </a:pPr>
            <a:r>
              <a:rPr lang="en-IN" sz="1800" dirty="0"/>
              <a:t>Also called Serial Counter.</a:t>
            </a:r>
          </a:p>
          <a:p>
            <a:pPr marL="261938" indent="-261938" algn="just">
              <a:buFont typeface="+mj-lt"/>
              <a:buAutoNum type="arabicParenR"/>
            </a:pPr>
            <a:r>
              <a:rPr lang="en-IN" sz="1800" dirty="0"/>
              <a:t>Designing as well implementation are complex due to increasing the number of states.</a:t>
            </a:r>
          </a:p>
          <a:p>
            <a:pPr marL="261938" indent="-261938" algn="just">
              <a:buFont typeface="+mj-lt"/>
              <a:buAutoNum type="arabicParenR"/>
            </a:pPr>
            <a:r>
              <a:rPr lang="en-IN" sz="1800" dirty="0"/>
              <a:t>Will operate in any desired count sequence.</a:t>
            </a:r>
          </a:p>
          <a:p>
            <a:pPr marL="261938" indent="-261938" algn="just">
              <a:buFont typeface="+mj-lt"/>
              <a:buAutoNum type="arabicParenR"/>
            </a:pPr>
            <a:r>
              <a:rPr lang="en-IN" sz="1800" dirty="0"/>
              <a:t>Examples are: Ring counter, Johnson counter.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288727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Registers and Register Transfers</a:t>
            </a:r>
          </a:p>
        </p:txBody>
      </p:sp>
      <p:sp>
        <p:nvSpPr>
          <p:cNvPr id="3" name="Content Placeholder 2"/>
          <p:cNvSpPr>
            <a:spLocks noGrp="1"/>
          </p:cNvSpPr>
          <p:nvPr>
            <p:ph idx="1"/>
          </p:nvPr>
        </p:nvSpPr>
        <p:spPr/>
        <p:txBody>
          <a:bodyPr/>
          <a:lstStyle/>
          <a:p>
            <a:pPr algn="just"/>
            <a:r>
              <a:rPr lang="en-IN" b="1" dirty="0"/>
              <a:t>A symbol for the </a:t>
            </a:r>
            <a:r>
              <a:rPr lang="en-IN" b="1" u="sng" dirty="0">
                <a:solidFill>
                  <a:srgbClr val="FF0000"/>
                </a:solidFill>
              </a:rPr>
              <a:t>4-bit register </a:t>
            </a:r>
            <a:r>
              <a:rPr lang="en-IN" b="1" dirty="0"/>
              <a:t>using bus notation for the </a:t>
            </a:r>
            <a:r>
              <a:rPr lang="en-IN" b="1" u="sng" dirty="0"/>
              <a:t>D inputs </a:t>
            </a:r>
            <a:r>
              <a:rPr lang="en-IN" b="1" dirty="0"/>
              <a:t>and </a:t>
            </a:r>
            <a:r>
              <a:rPr lang="en-IN" b="1" u="sng" dirty="0"/>
              <a:t>Q outputs</a:t>
            </a:r>
            <a:r>
              <a:rPr lang="en-IN" b="1"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95600"/>
            <a:ext cx="3352800"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6339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sz="3200" b="1" dirty="0"/>
              <a:t>PROBLEM SOLVING WITH MULTIPLE METHODS</a:t>
            </a:r>
          </a:p>
        </p:txBody>
      </p:sp>
      <p:sp>
        <p:nvSpPr>
          <p:cNvPr id="9" name="Content Placeholder 8"/>
          <p:cNvSpPr>
            <a:spLocks noGrp="1"/>
          </p:cNvSpPr>
          <p:nvPr>
            <p:ph idx="1"/>
          </p:nvPr>
        </p:nvSpPr>
        <p:spPr/>
        <p:txBody>
          <a:bodyPr>
            <a:normAutofit/>
          </a:bodyPr>
          <a:lstStyle/>
          <a:p>
            <a:pPr algn="just"/>
            <a:r>
              <a:rPr lang="en-IN" dirty="0"/>
              <a:t>Design a self correcting modulo-3 down counter.</a:t>
            </a:r>
          </a:p>
          <a:p>
            <a:pPr algn="just"/>
            <a:r>
              <a:rPr lang="en-IN" dirty="0"/>
              <a:t>We need 2 flip-flop, say B and </a:t>
            </a:r>
            <a:r>
              <a:rPr lang="en-IN" i="1" dirty="0"/>
              <a:t>A </a:t>
            </a:r>
            <a:r>
              <a:rPr lang="en-IN" dirty="0"/>
              <a:t>for this purpose which has 4 states. Let the down counter count like 10</a:t>
            </a:r>
            <a:r>
              <a:rPr lang="en-IN" dirty="0">
                <a:latin typeface="Century Schoolbook"/>
              </a:rPr>
              <a:t>→</a:t>
            </a:r>
            <a:r>
              <a:rPr lang="en-IN" dirty="0"/>
              <a:t>01</a:t>
            </a:r>
            <a:r>
              <a:rPr lang="en-IN" dirty="0">
                <a:latin typeface="Century Schoolbook"/>
              </a:rPr>
              <a:t>→</a:t>
            </a:r>
            <a:r>
              <a:rPr lang="en-IN" dirty="0"/>
              <a:t>00</a:t>
            </a:r>
            <a:r>
              <a:rPr lang="en-IN" dirty="0">
                <a:latin typeface="Century Schoolbook"/>
              </a:rPr>
              <a:t>→</a:t>
            </a:r>
            <a:r>
              <a:rPr lang="en-IN" dirty="0"/>
              <a:t>10 and undesired state 11 corrects itself to 10. The excitation table shown below is used for the design purpose.</a:t>
            </a:r>
          </a:p>
          <a:p>
            <a:pPr algn="just"/>
            <a:r>
              <a:rPr lang="en-IN" dirty="0"/>
              <a:t>State table for the self correcting modulo 3 down counter and required inputs using</a:t>
            </a:r>
          </a:p>
          <a:p>
            <a:pPr lvl="1" algn="just"/>
            <a:r>
              <a:rPr lang="en-IN" dirty="0"/>
              <a:t>Design with SR flip-flops</a:t>
            </a:r>
          </a:p>
          <a:p>
            <a:pPr lvl="1" algn="just"/>
            <a:r>
              <a:rPr lang="en-IN" dirty="0"/>
              <a:t>Design with </a:t>
            </a:r>
            <a:r>
              <a:rPr lang="en-IN" i="1" dirty="0"/>
              <a:t>JK </a:t>
            </a:r>
            <a:r>
              <a:rPr lang="en-IN" dirty="0"/>
              <a:t>flip-flops</a:t>
            </a:r>
          </a:p>
          <a:p>
            <a:pPr lvl="1" algn="just"/>
            <a:r>
              <a:rPr lang="en-IN" dirty="0"/>
              <a:t>Design with </a:t>
            </a:r>
            <a:r>
              <a:rPr lang="en-IN" i="1" dirty="0"/>
              <a:t>D </a:t>
            </a:r>
            <a:r>
              <a:rPr lang="en-IN" dirty="0"/>
              <a:t>flip-flops</a:t>
            </a:r>
          </a:p>
          <a:p>
            <a:pPr lvl="1" algn="just"/>
            <a:r>
              <a:rPr lang="en-IN" dirty="0"/>
              <a:t>Design with </a:t>
            </a:r>
            <a:r>
              <a:rPr lang="en-IN" i="1" dirty="0"/>
              <a:t>T </a:t>
            </a:r>
            <a:r>
              <a:rPr lang="en-IN" dirty="0"/>
              <a:t>flip-flops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5521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1000"/>
                                        <p:tgtEl>
                                          <p:spTgt spid="9">
                                            <p:txEl>
                                              <p:pRg st="5" end="5"/>
                                            </p:txEl>
                                          </p:spTgt>
                                        </p:tgtEl>
                                      </p:cBhvr>
                                    </p:animEffect>
                                    <p:anim calcmode="lin" valueType="num">
                                      <p:cBhvr>
                                        <p:cTn id="37"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1000"/>
                                        <p:tgtEl>
                                          <p:spTgt spid="9">
                                            <p:txEl>
                                              <p:pRg st="6" end="6"/>
                                            </p:txEl>
                                          </p:spTgt>
                                        </p:tgtEl>
                                      </p:cBhvr>
                                    </p:animEffect>
                                    <p:anim calcmode="lin" valueType="num">
                                      <p:cBhvr>
                                        <p:cTn id="4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sz="3200" b="1" dirty="0"/>
              <a:t>PROBLEM SOLVING WITH MULTIPLE METHODS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91</a:t>
            </a:fld>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3019" y="1451627"/>
            <a:ext cx="6557963" cy="182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1845"/>
            <a:ext cx="5262561" cy="1231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768795"/>
            <a:ext cx="5262561" cy="117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443658"/>
            <a:ext cx="2566023" cy="120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1" y="4837581"/>
            <a:ext cx="2566022" cy="1106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37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Effect transition="in" filter="fade">
                                      <p:cBhvr>
                                        <p:cTn id="14" dur="1000"/>
                                        <p:tgtEl>
                                          <p:spTgt spid="12291"/>
                                        </p:tgtEl>
                                      </p:cBhvr>
                                    </p:animEffect>
                                    <p:anim calcmode="lin" valueType="num">
                                      <p:cBhvr>
                                        <p:cTn id="15" dur="1000" fill="hold"/>
                                        <p:tgtEl>
                                          <p:spTgt spid="12291"/>
                                        </p:tgtEl>
                                        <p:attrNameLst>
                                          <p:attrName>ppt_x</p:attrName>
                                        </p:attrNameLst>
                                      </p:cBhvr>
                                      <p:tavLst>
                                        <p:tav tm="0">
                                          <p:val>
                                            <p:strVal val="#ppt_x"/>
                                          </p:val>
                                        </p:tav>
                                        <p:tav tm="100000">
                                          <p:val>
                                            <p:strVal val="#ppt_x"/>
                                          </p:val>
                                        </p:tav>
                                      </p:tavLst>
                                    </p:anim>
                                    <p:anim calcmode="lin" valueType="num">
                                      <p:cBhvr>
                                        <p:cTn id="16"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3"/>
                                        </p:tgtEl>
                                        <p:attrNameLst>
                                          <p:attrName>style.visibility</p:attrName>
                                        </p:attrNameLst>
                                      </p:cBhvr>
                                      <p:to>
                                        <p:strVal val="visible"/>
                                      </p:to>
                                    </p:set>
                                    <p:animEffect transition="in" filter="fade">
                                      <p:cBhvr>
                                        <p:cTn id="21" dur="1000"/>
                                        <p:tgtEl>
                                          <p:spTgt spid="12293"/>
                                        </p:tgtEl>
                                      </p:cBhvr>
                                    </p:animEffect>
                                    <p:anim calcmode="lin" valueType="num">
                                      <p:cBhvr>
                                        <p:cTn id="22" dur="1000" fill="hold"/>
                                        <p:tgtEl>
                                          <p:spTgt spid="12293"/>
                                        </p:tgtEl>
                                        <p:attrNameLst>
                                          <p:attrName>ppt_x</p:attrName>
                                        </p:attrNameLst>
                                      </p:cBhvr>
                                      <p:tavLst>
                                        <p:tav tm="0">
                                          <p:val>
                                            <p:strVal val="#ppt_x"/>
                                          </p:val>
                                        </p:tav>
                                        <p:tav tm="100000">
                                          <p:val>
                                            <p:strVal val="#ppt_x"/>
                                          </p:val>
                                        </p:tav>
                                      </p:tavLst>
                                    </p:anim>
                                    <p:anim calcmode="lin" valueType="num">
                                      <p:cBhvr>
                                        <p:cTn id="23"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2"/>
                                        </p:tgtEl>
                                        <p:attrNameLst>
                                          <p:attrName>style.visibility</p:attrName>
                                        </p:attrNameLst>
                                      </p:cBhvr>
                                      <p:to>
                                        <p:strVal val="visible"/>
                                      </p:to>
                                    </p:set>
                                    <p:animEffect transition="in" filter="fade">
                                      <p:cBhvr>
                                        <p:cTn id="28" dur="1000"/>
                                        <p:tgtEl>
                                          <p:spTgt spid="12292"/>
                                        </p:tgtEl>
                                      </p:cBhvr>
                                    </p:animEffect>
                                    <p:anim calcmode="lin" valueType="num">
                                      <p:cBhvr>
                                        <p:cTn id="29" dur="1000" fill="hold"/>
                                        <p:tgtEl>
                                          <p:spTgt spid="12292"/>
                                        </p:tgtEl>
                                        <p:attrNameLst>
                                          <p:attrName>ppt_x</p:attrName>
                                        </p:attrNameLst>
                                      </p:cBhvr>
                                      <p:tavLst>
                                        <p:tav tm="0">
                                          <p:val>
                                            <p:strVal val="#ppt_x"/>
                                          </p:val>
                                        </p:tav>
                                        <p:tav tm="100000">
                                          <p:val>
                                            <p:strVal val="#ppt_x"/>
                                          </p:val>
                                        </p:tav>
                                      </p:tavLst>
                                    </p:anim>
                                    <p:anim calcmode="lin" valueType="num">
                                      <p:cBhvr>
                                        <p:cTn id="30"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294"/>
                                        </p:tgtEl>
                                        <p:attrNameLst>
                                          <p:attrName>style.visibility</p:attrName>
                                        </p:attrNameLst>
                                      </p:cBhvr>
                                      <p:to>
                                        <p:strVal val="visible"/>
                                      </p:to>
                                    </p:set>
                                    <p:animEffect transition="in" filter="fade">
                                      <p:cBhvr>
                                        <p:cTn id="35" dur="1000"/>
                                        <p:tgtEl>
                                          <p:spTgt spid="12294"/>
                                        </p:tgtEl>
                                      </p:cBhvr>
                                    </p:animEffect>
                                    <p:anim calcmode="lin" valueType="num">
                                      <p:cBhvr>
                                        <p:cTn id="36" dur="1000" fill="hold"/>
                                        <p:tgtEl>
                                          <p:spTgt spid="12294"/>
                                        </p:tgtEl>
                                        <p:attrNameLst>
                                          <p:attrName>ppt_x</p:attrName>
                                        </p:attrNameLst>
                                      </p:cBhvr>
                                      <p:tavLst>
                                        <p:tav tm="0">
                                          <p:val>
                                            <p:strVal val="#ppt_x"/>
                                          </p:val>
                                        </p:tav>
                                        <p:tav tm="100000">
                                          <p:val>
                                            <p:strVal val="#ppt_x"/>
                                          </p:val>
                                        </p:tav>
                                      </p:tavLst>
                                    </p:anim>
                                    <p:anim calcmode="lin" valueType="num">
                                      <p:cBhvr>
                                        <p:cTn id="37"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b="1" dirty="0"/>
              <a:t>Difference between Combinational and Sequential Circuits</a:t>
            </a:r>
            <a:endParaRPr lang="en-IN" dirty="0"/>
          </a:p>
        </p:txBody>
      </p:sp>
      <p:sp>
        <p:nvSpPr>
          <p:cNvPr id="6" name="Text Placeholder 5"/>
          <p:cNvSpPr>
            <a:spLocks noGrp="1"/>
          </p:cNvSpPr>
          <p:nvPr>
            <p:ph type="body" idx="1"/>
          </p:nvPr>
        </p:nvSpPr>
        <p:spPr/>
        <p:txBody>
          <a:bodyPr/>
          <a:lstStyle/>
          <a:p>
            <a:r>
              <a:rPr lang="en-IN" b="1" dirty="0"/>
              <a:t>Combinational Circuits</a:t>
            </a:r>
            <a:endParaRPr lang="en-IN" dirty="0"/>
          </a:p>
        </p:txBody>
      </p:sp>
      <p:sp>
        <p:nvSpPr>
          <p:cNvPr id="8" name="Text Placeholder 7"/>
          <p:cNvSpPr>
            <a:spLocks noGrp="1"/>
          </p:cNvSpPr>
          <p:nvPr>
            <p:ph type="body" sz="quarter" idx="3"/>
          </p:nvPr>
        </p:nvSpPr>
        <p:spPr/>
        <p:txBody>
          <a:bodyPr/>
          <a:lstStyle/>
          <a:p>
            <a:r>
              <a:rPr lang="en-IN" b="1" dirty="0"/>
              <a:t>Sequential Circuits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pic>
        <p:nvPicPr>
          <p:cNvPr id="11" name="Picture 2" descr="https://media.geeksforgeeks.org/wp-content/uploads/11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9281" y="3429000"/>
            <a:ext cx="3648075" cy="16771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media.geeksforgeeks.org/wp-content/uploads/1111-1.p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72831" y="2743200"/>
            <a:ext cx="3695700" cy="282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2028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b="1" dirty="0"/>
              <a:t>Difference between Combinational and Sequential Circuits</a:t>
            </a:r>
            <a:endParaRPr lang="en-IN" dirty="0"/>
          </a:p>
        </p:txBody>
      </p:sp>
      <p:sp>
        <p:nvSpPr>
          <p:cNvPr id="6" name="Text Placeholder 5"/>
          <p:cNvSpPr>
            <a:spLocks noGrp="1"/>
          </p:cNvSpPr>
          <p:nvPr>
            <p:ph type="body" idx="1"/>
          </p:nvPr>
        </p:nvSpPr>
        <p:spPr/>
        <p:txBody>
          <a:bodyPr/>
          <a:lstStyle/>
          <a:p>
            <a:r>
              <a:rPr lang="en-IN" b="1" dirty="0"/>
              <a:t>Combinational Circuits</a:t>
            </a:r>
            <a:endParaRPr lang="en-IN" dirty="0"/>
          </a:p>
        </p:txBody>
      </p:sp>
      <p:sp>
        <p:nvSpPr>
          <p:cNvPr id="8" name="Text Placeholder 7"/>
          <p:cNvSpPr>
            <a:spLocks noGrp="1"/>
          </p:cNvSpPr>
          <p:nvPr>
            <p:ph type="body" sz="quarter" idx="3"/>
          </p:nvPr>
        </p:nvSpPr>
        <p:spPr/>
        <p:txBody>
          <a:bodyPr/>
          <a:lstStyle/>
          <a:p>
            <a:r>
              <a:rPr lang="en-IN" b="1" dirty="0"/>
              <a:t>Sequential Circuits</a:t>
            </a:r>
            <a:endParaRPr lang="en-IN"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sp>
        <p:nvSpPr>
          <p:cNvPr id="2" name="Content Placeholder 1"/>
          <p:cNvSpPr>
            <a:spLocks noGrp="1"/>
          </p:cNvSpPr>
          <p:nvPr>
            <p:ph sz="half" idx="2"/>
          </p:nvPr>
        </p:nvSpPr>
        <p:spPr/>
        <p:txBody>
          <a:bodyPr>
            <a:normAutofit fontScale="92500"/>
          </a:bodyPr>
          <a:lstStyle/>
          <a:p>
            <a:pPr marL="174625" indent="-174625" algn="just" fontAlgn="base">
              <a:buFont typeface="+mj-lt"/>
              <a:buAutoNum type="arabicPeriod"/>
            </a:pPr>
            <a:r>
              <a:rPr lang="en-IN" sz="1400" dirty="0"/>
              <a:t>In this, output depends only upon present input.</a:t>
            </a:r>
          </a:p>
          <a:p>
            <a:pPr marL="174625" indent="-174625" algn="just" fontAlgn="base">
              <a:buFont typeface="+mj-lt"/>
              <a:buAutoNum type="arabicPeriod"/>
            </a:pPr>
            <a:r>
              <a:rPr lang="en-IN" sz="1400" dirty="0"/>
              <a:t>Speed is fast.</a:t>
            </a:r>
          </a:p>
          <a:p>
            <a:pPr marL="174625" indent="-174625" algn="just" fontAlgn="base">
              <a:buFont typeface="+mj-lt"/>
              <a:buAutoNum type="arabicPeriod"/>
            </a:pPr>
            <a:r>
              <a:rPr lang="en-IN" sz="1400" dirty="0"/>
              <a:t>It is designed easy.</a:t>
            </a:r>
          </a:p>
          <a:p>
            <a:pPr marL="174625" indent="-174625" algn="just" fontAlgn="base">
              <a:buFont typeface="+mj-lt"/>
              <a:buAutoNum type="arabicPeriod"/>
            </a:pPr>
            <a:r>
              <a:rPr lang="en-IN" sz="1400" dirty="0"/>
              <a:t>There is no feedback between input and output.</a:t>
            </a:r>
          </a:p>
          <a:p>
            <a:pPr marL="174625" indent="-174625" algn="just" fontAlgn="base">
              <a:buFont typeface="+mj-lt"/>
              <a:buAutoNum type="arabicPeriod"/>
            </a:pPr>
            <a:r>
              <a:rPr lang="en-IN" sz="1400" dirty="0"/>
              <a:t>This is time independent.</a:t>
            </a:r>
          </a:p>
          <a:p>
            <a:pPr marL="174625" indent="-174625" algn="just" fontAlgn="base">
              <a:buFont typeface="+mj-lt"/>
              <a:buAutoNum type="arabicPeriod"/>
            </a:pPr>
            <a:r>
              <a:rPr lang="en-IN" sz="1400" dirty="0"/>
              <a:t>Elementary building blocks: Logic gates</a:t>
            </a:r>
          </a:p>
          <a:p>
            <a:pPr marL="174625" indent="-174625" algn="just" fontAlgn="base">
              <a:buFont typeface="+mj-lt"/>
              <a:buAutoNum type="arabicPeriod"/>
            </a:pPr>
            <a:r>
              <a:rPr lang="en-IN" sz="1400" dirty="0"/>
              <a:t>Used for arithmetic as well as </a:t>
            </a:r>
            <a:r>
              <a:rPr lang="en-IN" sz="1400" dirty="0" err="1"/>
              <a:t>boolean</a:t>
            </a:r>
            <a:r>
              <a:rPr lang="en-IN" sz="1400" dirty="0"/>
              <a:t> operations.</a:t>
            </a:r>
          </a:p>
          <a:p>
            <a:pPr marL="174625" indent="-174625" algn="just" fontAlgn="base">
              <a:buFont typeface="+mj-lt"/>
              <a:buAutoNum type="arabicPeriod"/>
            </a:pPr>
            <a:r>
              <a:rPr lang="en-IN" sz="1400" dirty="0"/>
              <a:t>Combinational circuits don’t have capability to store any state.</a:t>
            </a:r>
          </a:p>
          <a:p>
            <a:pPr marL="174625" indent="-174625" algn="just" fontAlgn="base">
              <a:buFont typeface="+mj-lt"/>
              <a:buAutoNum type="arabicPeriod"/>
            </a:pPr>
            <a:r>
              <a:rPr lang="en-IN" sz="1400" dirty="0"/>
              <a:t>As combinational circuits don’t have clock, they don’t require triggering.</a:t>
            </a:r>
          </a:p>
          <a:p>
            <a:pPr marL="174625" indent="-174625" algn="just" fontAlgn="base">
              <a:buFont typeface="+mj-lt"/>
              <a:buAutoNum type="arabicPeriod"/>
            </a:pPr>
            <a:r>
              <a:rPr lang="en-IN" sz="1400" dirty="0"/>
              <a:t>These circuits do not have any memory element.</a:t>
            </a:r>
          </a:p>
          <a:p>
            <a:pPr marL="174625" indent="-174625" algn="just" fontAlgn="base">
              <a:buFont typeface="+mj-lt"/>
              <a:buAutoNum type="arabicPeriod"/>
            </a:pPr>
            <a:r>
              <a:rPr lang="en-IN" sz="1400" dirty="0"/>
              <a:t>It is easy to use and handle.</a:t>
            </a:r>
          </a:p>
          <a:p>
            <a:pPr marL="174625" indent="-174625" algn="just" fontAlgn="base">
              <a:buFont typeface="+mj-lt"/>
              <a:buAutoNum type="arabicPeriod"/>
            </a:pPr>
            <a:r>
              <a:rPr lang="fr-FR" sz="1400" b="1" dirty="0" err="1"/>
              <a:t>Examples</a:t>
            </a:r>
            <a:r>
              <a:rPr lang="fr-FR" sz="1400" b="1" dirty="0"/>
              <a:t> –</a:t>
            </a:r>
            <a:r>
              <a:rPr lang="fr-FR" sz="1400" dirty="0"/>
              <a:t> Encoder, </a:t>
            </a:r>
            <a:r>
              <a:rPr lang="fr-FR" sz="1400" dirty="0" err="1"/>
              <a:t>Decoder</a:t>
            </a:r>
            <a:r>
              <a:rPr lang="fr-FR" sz="1400" dirty="0"/>
              <a:t>, Multiplexer, </a:t>
            </a:r>
            <a:r>
              <a:rPr lang="fr-FR" sz="1400" dirty="0" err="1"/>
              <a:t>Demultiplexer</a:t>
            </a:r>
            <a:endParaRPr lang="en-IN" sz="1400" dirty="0"/>
          </a:p>
        </p:txBody>
      </p:sp>
      <p:sp>
        <p:nvSpPr>
          <p:cNvPr id="3" name="Content Placeholder 2"/>
          <p:cNvSpPr>
            <a:spLocks noGrp="1"/>
          </p:cNvSpPr>
          <p:nvPr>
            <p:ph sz="quarter" idx="4"/>
          </p:nvPr>
        </p:nvSpPr>
        <p:spPr/>
        <p:txBody>
          <a:bodyPr>
            <a:normAutofit fontScale="92500" lnSpcReduction="20000"/>
          </a:bodyPr>
          <a:lstStyle/>
          <a:p>
            <a:pPr marL="174625" indent="-174625" algn="just" fontAlgn="base">
              <a:buFont typeface="+mj-lt"/>
              <a:buAutoNum type="arabicPeriod"/>
            </a:pPr>
            <a:r>
              <a:rPr lang="en-IN" sz="1600" dirty="0"/>
              <a:t>In this output depends upon present as well as past input.</a:t>
            </a:r>
          </a:p>
          <a:p>
            <a:pPr marL="174625" indent="-174625" algn="just" fontAlgn="base">
              <a:buFont typeface="+mj-lt"/>
              <a:buAutoNum type="arabicPeriod"/>
            </a:pPr>
            <a:r>
              <a:rPr lang="en-IN" sz="1600" dirty="0"/>
              <a:t>Speed is slow.</a:t>
            </a:r>
          </a:p>
          <a:p>
            <a:pPr marL="174625" indent="-174625" algn="just" fontAlgn="base">
              <a:buFont typeface="+mj-lt"/>
              <a:buAutoNum type="arabicPeriod"/>
            </a:pPr>
            <a:r>
              <a:rPr lang="en-IN" sz="1600" dirty="0"/>
              <a:t>It is designed tough as compared to combinational circuits.</a:t>
            </a:r>
          </a:p>
          <a:p>
            <a:pPr marL="174625" indent="-174625" algn="just" fontAlgn="base">
              <a:buFont typeface="+mj-lt"/>
              <a:buAutoNum type="arabicPeriod"/>
            </a:pPr>
            <a:r>
              <a:rPr lang="en-IN" sz="1600" dirty="0"/>
              <a:t>There exists a feedback path between input and output.</a:t>
            </a:r>
          </a:p>
          <a:p>
            <a:pPr marL="174625" indent="-174625" algn="just" fontAlgn="base">
              <a:buFont typeface="+mj-lt"/>
              <a:buAutoNum type="arabicPeriod"/>
            </a:pPr>
            <a:r>
              <a:rPr lang="en-IN" sz="1600" dirty="0"/>
              <a:t>This is time dependent.</a:t>
            </a:r>
          </a:p>
          <a:p>
            <a:pPr marL="174625" indent="-174625" algn="just" fontAlgn="base">
              <a:buFont typeface="+mj-lt"/>
              <a:buAutoNum type="arabicPeriod"/>
            </a:pPr>
            <a:r>
              <a:rPr lang="en-IN" sz="1600" dirty="0"/>
              <a:t>Elementary building blocks: Flip-flops</a:t>
            </a:r>
          </a:p>
          <a:p>
            <a:pPr marL="174625" indent="-174625" algn="just" fontAlgn="base">
              <a:buFont typeface="+mj-lt"/>
              <a:buAutoNum type="arabicPeriod"/>
            </a:pPr>
            <a:r>
              <a:rPr lang="en-IN" sz="1600" dirty="0"/>
              <a:t>Mainly used for storing data.</a:t>
            </a:r>
          </a:p>
          <a:p>
            <a:pPr marL="174625" indent="-174625" algn="just" fontAlgn="base">
              <a:buFont typeface="+mj-lt"/>
              <a:buAutoNum type="arabicPeriod"/>
            </a:pPr>
            <a:r>
              <a:rPr lang="en-IN" sz="1600" dirty="0"/>
              <a:t>Sequential circuits have capability to store any state or to retain earlier state.</a:t>
            </a:r>
          </a:p>
          <a:p>
            <a:pPr marL="174625" indent="-174625" algn="just" fontAlgn="base">
              <a:buFont typeface="+mj-lt"/>
              <a:buAutoNum type="arabicPeriod"/>
            </a:pPr>
            <a:r>
              <a:rPr lang="en-IN" sz="1600" dirty="0"/>
              <a:t>As sequential circuits are clock dependent they need triggering.</a:t>
            </a:r>
          </a:p>
          <a:p>
            <a:pPr marL="174625" indent="-174625" algn="just" fontAlgn="base">
              <a:buFont typeface="+mj-lt"/>
              <a:buAutoNum type="arabicPeriod"/>
            </a:pPr>
            <a:r>
              <a:rPr lang="en-IN" sz="1600" dirty="0"/>
              <a:t>These circuits have memory element.</a:t>
            </a:r>
          </a:p>
          <a:p>
            <a:pPr marL="174625" indent="-174625" algn="just" fontAlgn="base">
              <a:buFont typeface="+mj-lt"/>
              <a:buAutoNum type="arabicPeriod"/>
            </a:pPr>
            <a:r>
              <a:rPr lang="en-IN" sz="1600" dirty="0"/>
              <a:t>It is not easy to use and handle.</a:t>
            </a:r>
          </a:p>
          <a:p>
            <a:pPr marL="174625" indent="-174625" algn="just" fontAlgn="base">
              <a:buFont typeface="+mj-lt"/>
              <a:buAutoNum type="arabicPeriod"/>
            </a:pPr>
            <a:r>
              <a:rPr lang="en-IN" sz="1600" b="1" dirty="0"/>
              <a:t>Examples –</a:t>
            </a:r>
            <a:r>
              <a:rPr lang="en-IN" sz="1600" dirty="0"/>
              <a:t> Flip-flops, Counters</a:t>
            </a:r>
          </a:p>
        </p:txBody>
      </p:sp>
    </p:spTree>
    <p:extLst>
      <p:ext uri="{BB962C8B-B14F-4D97-AF65-F5344CB8AC3E}">
        <p14:creationId xmlns:p14="http://schemas.microsoft.com/office/powerpoint/2010/main" val="11905817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 State Tables and Graphs</a:t>
            </a:r>
          </a:p>
        </p:txBody>
      </p:sp>
      <p:sp>
        <p:nvSpPr>
          <p:cNvPr id="3" name="Content Placeholder 2"/>
          <p:cNvSpPr>
            <a:spLocks noGrp="1"/>
          </p:cNvSpPr>
          <p:nvPr>
            <p:ph idx="1"/>
          </p:nvPr>
        </p:nvSpPr>
        <p:spPr/>
        <p:txBody>
          <a:bodyPr>
            <a:normAutofit/>
          </a:bodyPr>
          <a:lstStyle/>
          <a:p>
            <a:pPr algn="just"/>
            <a:r>
              <a:rPr lang="en-IN" dirty="0"/>
              <a:t>Design problem normally starts with a word description of input-output relation and ends with a circuit diagram having sequential and combinatorial logic elements. </a:t>
            </a:r>
          </a:p>
          <a:p>
            <a:pPr algn="just"/>
            <a:r>
              <a:rPr lang="en-IN" dirty="0"/>
              <a:t>The word description is first converted to a state transition diagram or Algorithmic State Machine (ASM) chart followed by preparation of state synthesis table. </a:t>
            </a:r>
          </a:p>
          <a:p>
            <a:pPr algn="just"/>
            <a:r>
              <a:rPr lang="en-IN" dirty="0"/>
              <a:t>For flip-flop based implementation, </a:t>
            </a:r>
          </a:p>
          <a:p>
            <a:pPr lvl="1" algn="just"/>
            <a:r>
              <a:rPr lang="en-IN" dirty="0"/>
              <a:t>Excitation tables are used to generate design equations through </a:t>
            </a:r>
            <a:r>
              <a:rPr lang="en-IN" dirty="0" err="1"/>
              <a:t>Karnaugh</a:t>
            </a:r>
            <a:r>
              <a:rPr lang="en-IN" dirty="0"/>
              <a:t> Map. </a:t>
            </a:r>
          </a:p>
          <a:p>
            <a:pPr lvl="1" algn="just"/>
            <a:r>
              <a:rPr lang="en-IN" dirty="0"/>
              <a:t>The final circuit diagram is developed from these design equations. </a:t>
            </a:r>
          </a:p>
          <a:p>
            <a:pPr algn="just"/>
            <a:r>
              <a:rPr lang="en-IN" dirty="0"/>
              <a:t>There are two different approaches of state machine design called </a:t>
            </a:r>
            <a:r>
              <a:rPr lang="en-IN" b="1" dirty="0"/>
              <a:t>Moore model and Mealy model.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15729203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 State Tables and Graphs</a:t>
            </a:r>
          </a:p>
        </p:txBody>
      </p:sp>
      <p:sp>
        <p:nvSpPr>
          <p:cNvPr id="3" name="Content Placeholder 2"/>
          <p:cNvSpPr>
            <a:spLocks noGrp="1"/>
          </p:cNvSpPr>
          <p:nvPr>
            <p:ph idx="1"/>
          </p:nvPr>
        </p:nvSpPr>
        <p:spPr/>
        <p:txBody>
          <a:bodyPr>
            <a:normAutofit/>
          </a:bodyPr>
          <a:lstStyle/>
          <a:p>
            <a:pPr algn="just"/>
            <a:r>
              <a:rPr lang="en-IN" b="1" dirty="0"/>
              <a:t>Model Selection</a:t>
            </a:r>
          </a:p>
          <a:p>
            <a:pPr algn="just"/>
            <a:r>
              <a:rPr lang="en-IN" dirty="0"/>
              <a:t>There are two distinct models by which a synchronous sequential logic circuit can be designed. </a:t>
            </a:r>
          </a:p>
          <a:p>
            <a:pPr marL="987425" indent="-457200" algn="just">
              <a:buFont typeface="+mj-lt"/>
              <a:buAutoNum type="arabicPeriod"/>
            </a:pPr>
            <a:r>
              <a:rPr lang="en-IN" dirty="0"/>
              <a:t>In </a:t>
            </a:r>
            <a:r>
              <a:rPr lang="en-IN" b="1" u="sng" dirty="0">
                <a:solidFill>
                  <a:srgbClr val="FF0000"/>
                </a:solidFill>
              </a:rPr>
              <a:t>Moore model </a:t>
            </a:r>
            <a:r>
              <a:rPr lang="en-IN" dirty="0"/>
              <a:t>the output depends only on present state and not on input. </a:t>
            </a:r>
          </a:p>
          <a:p>
            <a:pPr marL="987425" indent="-457200" algn="just">
              <a:buFont typeface="+mj-lt"/>
              <a:buAutoNum type="arabicPeriod"/>
            </a:pPr>
            <a:r>
              <a:rPr lang="en-IN" dirty="0"/>
              <a:t>In </a:t>
            </a:r>
            <a:r>
              <a:rPr lang="en-IN" b="1" u="sng" dirty="0">
                <a:solidFill>
                  <a:srgbClr val="FF0000"/>
                </a:solidFill>
              </a:rPr>
              <a:t>Mealy model </a:t>
            </a:r>
            <a:r>
              <a:rPr lang="en-IN" dirty="0"/>
              <a:t>the output is derived from present state as well as input.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14531829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a:t> State Tables and Graphs</a:t>
            </a:r>
            <a:endParaRPr lang="en-IN" dirty="0"/>
          </a:p>
        </p:txBody>
      </p:sp>
      <p:sp>
        <p:nvSpPr>
          <p:cNvPr id="6" name="Text Placeholder 5"/>
          <p:cNvSpPr>
            <a:spLocks noGrp="1"/>
          </p:cNvSpPr>
          <p:nvPr>
            <p:ph type="body" idx="1"/>
          </p:nvPr>
        </p:nvSpPr>
        <p:spPr/>
        <p:txBody>
          <a:bodyPr/>
          <a:lstStyle/>
          <a:p>
            <a:r>
              <a:rPr lang="en-IN" dirty="0"/>
              <a:t>Moore model</a:t>
            </a:r>
          </a:p>
        </p:txBody>
      </p:sp>
      <p:sp>
        <p:nvSpPr>
          <p:cNvPr id="8" name="Text Placeholder 7"/>
          <p:cNvSpPr>
            <a:spLocks noGrp="1"/>
          </p:cNvSpPr>
          <p:nvPr>
            <p:ph type="body" sz="quarter" idx="3"/>
          </p:nvPr>
        </p:nvSpPr>
        <p:spPr/>
        <p:txBody>
          <a:bodyPr/>
          <a:lstStyle/>
          <a:p>
            <a:r>
              <a:rPr lang="en-IN" dirty="0"/>
              <a:t>Mealy model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39322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54563" y="2819400"/>
            <a:ext cx="393223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585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a:t> State Tables and Graphs</a:t>
            </a:r>
            <a:endParaRPr lang="en-IN" dirty="0"/>
          </a:p>
        </p:txBody>
      </p:sp>
      <p:sp>
        <p:nvSpPr>
          <p:cNvPr id="6" name="Text Placeholder 5"/>
          <p:cNvSpPr>
            <a:spLocks noGrp="1"/>
          </p:cNvSpPr>
          <p:nvPr>
            <p:ph type="body" idx="1"/>
          </p:nvPr>
        </p:nvSpPr>
        <p:spPr/>
        <p:txBody>
          <a:bodyPr/>
          <a:lstStyle/>
          <a:p>
            <a:r>
              <a:rPr lang="en-IN" dirty="0"/>
              <a:t>Moore model</a:t>
            </a:r>
          </a:p>
        </p:txBody>
      </p:sp>
      <p:sp>
        <p:nvSpPr>
          <p:cNvPr id="8" name="Text Placeholder 7"/>
          <p:cNvSpPr>
            <a:spLocks noGrp="1"/>
          </p:cNvSpPr>
          <p:nvPr>
            <p:ph type="body" sz="quarter" idx="3"/>
          </p:nvPr>
        </p:nvSpPr>
        <p:spPr/>
        <p:txBody>
          <a:bodyPr/>
          <a:lstStyle/>
          <a:p>
            <a:r>
              <a:rPr lang="en-IN" dirty="0"/>
              <a:t>Mealy model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
        <p:nvSpPr>
          <p:cNvPr id="2" name="Content Placeholder 1"/>
          <p:cNvSpPr>
            <a:spLocks noGrp="1"/>
          </p:cNvSpPr>
          <p:nvPr>
            <p:ph sz="half" idx="2"/>
          </p:nvPr>
        </p:nvSpPr>
        <p:spPr/>
        <p:txBody>
          <a:bodyPr>
            <a:normAutofit fontScale="85000" lnSpcReduction="20000"/>
          </a:bodyPr>
          <a:lstStyle/>
          <a:p>
            <a:pPr marL="174625" indent="-174625" algn="just" fontAlgn="base">
              <a:buFont typeface="+mj-lt"/>
              <a:buAutoNum type="arabicPeriod"/>
            </a:pPr>
            <a:r>
              <a:rPr lang="en-IN" dirty="0"/>
              <a:t>Output depends only upon present state/input.</a:t>
            </a:r>
          </a:p>
          <a:p>
            <a:pPr marL="174625" indent="-174625" algn="just" fontAlgn="base">
              <a:buFont typeface="+mj-lt"/>
              <a:buAutoNum type="arabicPeriod"/>
            </a:pPr>
            <a:r>
              <a:rPr lang="en-IN" dirty="0"/>
              <a:t>If input changes, output does not change.</a:t>
            </a:r>
          </a:p>
          <a:p>
            <a:pPr marL="174625" indent="-174625" algn="just" fontAlgn="base">
              <a:buFont typeface="+mj-lt"/>
              <a:buAutoNum type="arabicPeriod"/>
            </a:pPr>
            <a:r>
              <a:rPr lang="en-IN" dirty="0"/>
              <a:t>More number of states are required.</a:t>
            </a:r>
          </a:p>
          <a:p>
            <a:pPr marL="174625" indent="-174625" algn="just" fontAlgn="base">
              <a:buFont typeface="+mj-lt"/>
              <a:buAutoNum type="arabicPeriod"/>
            </a:pPr>
            <a:r>
              <a:rPr lang="en-IN" dirty="0"/>
              <a:t>There is more hardware requirement.</a:t>
            </a:r>
          </a:p>
          <a:p>
            <a:pPr marL="174625" indent="-174625" algn="just" fontAlgn="base">
              <a:buFont typeface="+mj-lt"/>
              <a:buAutoNum type="arabicPeriod"/>
            </a:pPr>
            <a:r>
              <a:rPr lang="en-IN" dirty="0"/>
              <a:t>They react slower to inputs (One clock cycle later)</a:t>
            </a:r>
          </a:p>
          <a:p>
            <a:pPr marL="174625" indent="-174625" algn="just" fontAlgn="base">
              <a:buFont typeface="+mj-lt"/>
              <a:buAutoNum type="arabicPeriod"/>
            </a:pPr>
            <a:r>
              <a:rPr lang="en-IN" dirty="0"/>
              <a:t>Synchronous output and state generation.</a:t>
            </a:r>
          </a:p>
          <a:p>
            <a:pPr marL="174625" indent="-174625" algn="just" fontAlgn="base">
              <a:buFont typeface="+mj-lt"/>
              <a:buAutoNum type="arabicPeriod"/>
            </a:pPr>
            <a:r>
              <a:rPr lang="en-IN" dirty="0"/>
              <a:t>Output is placed on states.</a:t>
            </a:r>
          </a:p>
          <a:p>
            <a:pPr marL="174625" indent="-174625" algn="just" fontAlgn="base">
              <a:buFont typeface="+mj-lt"/>
              <a:buAutoNum type="arabicPeriod"/>
            </a:pPr>
            <a:r>
              <a:rPr lang="en-IN" dirty="0"/>
              <a:t>Easy to design.</a:t>
            </a:r>
          </a:p>
        </p:txBody>
      </p:sp>
      <p:sp>
        <p:nvSpPr>
          <p:cNvPr id="3" name="Content Placeholder 2"/>
          <p:cNvSpPr>
            <a:spLocks noGrp="1"/>
          </p:cNvSpPr>
          <p:nvPr>
            <p:ph sz="quarter" idx="4"/>
          </p:nvPr>
        </p:nvSpPr>
        <p:spPr/>
        <p:txBody>
          <a:bodyPr>
            <a:normAutofit fontScale="85000" lnSpcReduction="20000"/>
          </a:bodyPr>
          <a:lstStyle/>
          <a:p>
            <a:pPr marL="174625" indent="-174625" algn="just" fontAlgn="base">
              <a:buFont typeface="+mj-lt"/>
              <a:buAutoNum type="arabicPeriod"/>
            </a:pPr>
            <a:r>
              <a:rPr lang="en-IN" dirty="0"/>
              <a:t>Output depends on present state as well as present input.</a:t>
            </a:r>
          </a:p>
          <a:p>
            <a:pPr marL="174625" indent="-174625" algn="just" fontAlgn="base">
              <a:buFont typeface="+mj-lt"/>
              <a:buAutoNum type="arabicPeriod"/>
            </a:pPr>
            <a:r>
              <a:rPr lang="en-IN" dirty="0"/>
              <a:t>If input changes, output also changes.</a:t>
            </a:r>
          </a:p>
          <a:p>
            <a:pPr marL="174625" indent="-174625" algn="just" fontAlgn="base">
              <a:buFont typeface="+mj-lt"/>
              <a:buAutoNum type="arabicPeriod"/>
            </a:pPr>
            <a:r>
              <a:rPr lang="en-IN" dirty="0"/>
              <a:t>Less number of states are required.</a:t>
            </a:r>
          </a:p>
          <a:p>
            <a:pPr marL="174625" indent="-174625" algn="just" fontAlgn="base">
              <a:buFont typeface="+mj-lt"/>
              <a:buAutoNum type="arabicPeriod"/>
            </a:pPr>
            <a:r>
              <a:rPr lang="en-IN" dirty="0"/>
              <a:t>There is less hardware requirement.</a:t>
            </a:r>
          </a:p>
          <a:p>
            <a:pPr marL="174625" indent="-174625" algn="just" fontAlgn="base">
              <a:buFont typeface="+mj-lt"/>
              <a:buAutoNum type="arabicPeriod"/>
            </a:pPr>
            <a:r>
              <a:rPr lang="en-IN" dirty="0"/>
              <a:t>They react faster to inputs.</a:t>
            </a:r>
          </a:p>
          <a:p>
            <a:pPr marL="174625" indent="-174625" algn="just" fontAlgn="base">
              <a:buFont typeface="+mj-lt"/>
              <a:buAutoNum type="arabicPeriod"/>
            </a:pPr>
            <a:r>
              <a:rPr lang="en-IN" dirty="0"/>
              <a:t>Asynchronous output generation.</a:t>
            </a:r>
          </a:p>
          <a:p>
            <a:pPr marL="174625" indent="-174625" algn="just" fontAlgn="base">
              <a:buFont typeface="+mj-lt"/>
              <a:buAutoNum type="arabicPeriod"/>
            </a:pPr>
            <a:r>
              <a:rPr lang="en-IN" dirty="0"/>
              <a:t>Output is placed on transitions.</a:t>
            </a:r>
          </a:p>
          <a:p>
            <a:pPr marL="174625" indent="-174625" algn="just" fontAlgn="base">
              <a:buFont typeface="+mj-lt"/>
              <a:buAutoNum type="arabicPeriod"/>
            </a:pPr>
            <a:r>
              <a:rPr lang="en-IN" dirty="0"/>
              <a:t>It is difficult to design.</a:t>
            </a:r>
          </a:p>
        </p:txBody>
      </p:sp>
    </p:spTree>
    <p:extLst>
      <p:ext uri="{BB962C8B-B14F-4D97-AF65-F5344CB8AC3E}">
        <p14:creationId xmlns:p14="http://schemas.microsoft.com/office/powerpoint/2010/main" val="32135345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N" b="1" dirty="0"/>
              <a:t> State Tables and Graphs</a:t>
            </a:r>
            <a:endParaRPr lang="en-IN" dirty="0"/>
          </a:p>
        </p:txBody>
      </p:sp>
      <p:sp>
        <p:nvSpPr>
          <p:cNvPr id="9" name="Content Placeholder 8"/>
          <p:cNvSpPr>
            <a:spLocks noGrp="1"/>
          </p:cNvSpPr>
          <p:nvPr>
            <p:ph idx="1"/>
          </p:nvPr>
        </p:nvSpPr>
        <p:spPr/>
        <p:txBody>
          <a:bodyPr/>
          <a:lstStyle/>
          <a:p>
            <a:pPr algn="just"/>
            <a:r>
              <a:rPr lang="en-IN" b="1" dirty="0"/>
              <a:t>Design with help of the Problem </a:t>
            </a:r>
          </a:p>
          <a:p>
            <a:pPr algn="just"/>
            <a:r>
              <a:rPr lang="en-IN" dirty="0"/>
              <a:t>Design a sequence detector that receives binary data stream at its input ‘X’ and signals when a combination ‘011' arrives at the input by making its output ‘Y’ high which otherwise remains low. Consider, data is coming from left, i.e. the first bit to be identified is 1, second 1 and third 0 from the input sequence. </a:t>
            </a:r>
          </a:p>
          <a:p>
            <a:pPr algn="just"/>
            <a:endParaRPr lang="en-IN" dirty="0"/>
          </a:p>
          <a:p>
            <a:pPr algn="just"/>
            <a:r>
              <a:rPr lang="en-IN" dirty="0"/>
              <a:t>First start with Moore Model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98</a:t>
            </a:fld>
            <a:endParaRPr lang="en-US"/>
          </a:p>
        </p:txBody>
      </p:sp>
    </p:spTree>
    <p:extLst>
      <p:ext uri="{BB962C8B-B14F-4D97-AF65-F5344CB8AC3E}">
        <p14:creationId xmlns:p14="http://schemas.microsoft.com/office/powerpoint/2010/main" val="1724424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IN" b="1" dirty="0"/>
              <a:t>State Tables and Graphs</a:t>
            </a:r>
            <a:br>
              <a:rPr lang="en-IN" b="1" dirty="0"/>
            </a:br>
            <a:r>
              <a:rPr lang="en-IN" b="1" dirty="0"/>
              <a:t>Moore Model</a:t>
            </a:r>
            <a:endParaRPr lang="en-IN" dirty="0"/>
          </a:p>
        </p:txBody>
      </p:sp>
      <p:sp>
        <p:nvSpPr>
          <p:cNvPr id="9" name="Content Placeholder 8"/>
          <p:cNvSpPr>
            <a:spLocks noGrp="1"/>
          </p:cNvSpPr>
          <p:nvPr>
            <p:ph idx="1"/>
          </p:nvPr>
        </p:nvSpPr>
        <p:spPr/>
        <p:txBody>
          <a:bodyPr>
            <a:normAutofit fontScale="85000" lnSpcReduction="10000"/>
          </a:bodyPr>
          <a:lstStyle/>
          <a:p>
            <a:pPr algn="just"/>
            <a:r>
              <a:rPr lang="en-IN" dirty="0"/>
              <a:t>The first step in a sequential logic synthesis problem is to convert this word description to State transition diagram or Algorithm State Machine (ASM) Chart. </a:t>
            </a:r>
          </a:p>
          <a:p>
            <a:pPr algn="just"/>
            <a:endParaRPr lang="en-IN" dirty="0"/>
          </a:p>
          <a:p>
            <a:pPr algn="just"/>
            <a:r>
              <a:rPr lang="en-IN" b="1" dirty="0"/>
              <a:t>State Definitions: Moore Model </a:t>
            </a:r>
          </a:p>
          <a:p>
            <a:pPr algn="just"/>
            <a:r>
              <a:rPr lang="en-IN" dirty="0"/>
              <a:t>The output is generated only from the state variables </a:t>
            </a:r>
          </a:p>
          <a:p>
            <a:pPr algn="just"/>
            <a:r>
              <a:rPr lang="en-IN" dirty="0"/>
              <a:t>Let the detector circuit be at state a when initialized. </a:t>
            </a:r>
          </a:p>
          <a:p>
            <a:pPr algn="just"/>
            <a:r>
              <a:rPr lang="en-IN" dirty="0"/>
              <a:t>State ‘a’ can also be considered as one where none of the bit in input sequence is properly detected or the starting point of detection. </a:t>
            </a:r>
          </a:p>
          <a:p>
            <a:pPr algn="just"/>
            <a:r>
              <a:rPr lang="en-IN" dirty="0"/>
              <a:t>Then if 1st bit is detected properly the circuit should be at ‘a’ different state say, ‘b’. Similarly, we need two more states say, ‘c’ and ‘d’ to represent detection of 2nd and 3rd bit in proper order. </a:t>
            </a:r>
          </a:p>
          <a:p>
            <a:pPr algn="just"/>
            <a:r>
              <a:rPr lang="en-IN" dirty="0"/>
              <a:t>When the detector circuit is at state ‘d’, output ‘Y’ is asserted and kept high as long as circuit remains in stated </a:t>
            </a:r>
            <a:r>
              <a:rPr lang="en-IN" dirty="0" err="1"/>
              <a:t>signaling</a:t>
            </a:r>
            <a:r>
              <a:rPr lang="en-IN" dirty="0"/>
              <a:t> sequence detection. For other states detector output, Y=0. </a:t>
            </a:r>
          </a:p>
          <a:p>
            <a:pPr algn="just"/>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99</a:t>
            </a:fld>
            <a:endParaRPr lang="en-US"/>
          </a:p>
        </p:txBody>
      </p:sp>
    </p:spTree>
    <p:extLst>
      <p:ext uri="{BB962C8B-B14F-4D97-AF65-F5344CB8AC3E}">
        <p14:creationId xmlns:p14="http://schemas.microsoft.com/office/powerpoint/2010/main" val="1845526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7369</TotalTime>
  <Words>6983</Words>
  <Application>Microsoft Office PowerPoint</Application>
  <PresentationFormat>On-screen Show (4:3)</PresentationFormat>
  <Paragraphs>1619</Paragraphs>
  <Slides>112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112</vt:i4>
      </vt:variant>
    </vt:vector>
  </HeadingPairs>
  <TitlesOfParts>
    <vt:vector size="122" baseType="lpstr">
      <vt:lpstr>Arial</vt:lpstr>
      <vt:lpstr>Calibri</vt:lpstr>
      <vt:lpstr>Cambria Math</vt:lpstr>
      <vt:lpstr>Century Gothic</vt:lpstr>
      <vt:lpstr>Century Schoolbook</vt:lpstr>
      <vt:lpstr>Courier New</vt:lpstr>
      <vt:lpstr>Palatino Linotype</vt:lpstr>
      <vt:lpstr>Times New Roman</vt:lpstr>
      <vt:lpstr>Wingdings</vt:lpstr>
      <vt:lpstr>Clarity</vt:lpstr>
      <vt:lpstr>Analog and digital electronics 21CS33 </vt:lpstr>
      <vt:lpstr>MODULE-5</vt:lpstr>
      <vt:lpstr>Books Referred/Source</vt:lpstr>
      <vt:lpstr>Objectives</vt:lpstr>
      <vt:lpstr>Introduction</vt:lpstr>
      <vt:lpstr>Registers and Register Transfers</vt:lpstr>
      <vt:lpstr>Registers and Register Transfers</vt:lpstr>
      <vt:lpstr>Registers and Register Transfers</vt:lpstr>
      <vt:lpstr>Registers and Register Transfers</vt:lpstr>
      <vt:lpstr>Registers and Register Transfers</vt:lpstr>
      <vt:lpstr>Registers and Register Transfers</vt:lpstr>
      <vt:lpstr>Registers and Register Transfers</vt:lpstr>
      <vt:lpstr>Registers and Register Transfers</vt:lpstr>
      <vt:lpstr>Registers and Register Transfers</vt:lpstr>
      <vt:lpstr>Parallel Adder with Accumulator</vt:lpstr>
      <vt:lpstr>Parallel Adder with Accumulator</vt:lpstr>
      <vt:lpstr>Parallel Adder with Accumulator</vt:lpstr>
      <vt:lpstr>Parallel Adder with Accumulator</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Shift Registers</vt:lpstr>
      <vt:lpstr> 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Design of Binary Counters</vt:lpstr>
      <vt:lpstr>Counters for Other Sequences</vt:lpstr>
      <vt:lpstr>Counters for Other Sequences</vt:lpstr>
      <vt:lpstr>Counters for Other Sequences</vt:lpstr>
      <vt:lpstr>Counters for Other Sequences</vt:lpstr>
      <vt:lpstr>Counters for Other Sequences</vt:lpstr>
      <vt:lpstr>Counters for Other Sequences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Counter Design Using SR and JK Flip Flops</vt:lpstr>
      <vt:lpstr>Counter Design Using S-R and J-K Flip-Flops</vt:lpstr>
      <vt:lpstr>Counter Design Using S-R and J-K Flip-Flops</vt:lpstr>
      <vt:lpstr>Counter Design Using S-R and J-K Flip-Flops</vt:lpstr>
      <vt:lpstr>Counter Design Using S-R and J-K Flip-Flops</vt:lpstr>
      <vt:lpstr>Counter Design Using S-R and J-K Flip-Flops</vt:lpstr>
      <vt:lpstr>Difference between Asynchronous and Synchronous Counter</vt:lpstr>
      <vt:lpstr>PROBLEM SOLVING WITH MULTIPLE METHODS</vt:lpstr>
      <vt:lpstr>PROBLEM SOLVING WITH MULTIPLE METHODS</vt:lpstr>
      <vt:lpstr>Difference between Combinational and Sequential Circuits</vt:lpstr>
      <vt:lpstr>Difference between Combinational and Sequential Circuits</vt:lpstr>
      <vt:lpstr> State Tables and Graphs</vt:lpstr>
      <vt:lpstr> State Tables and Graphs</vt:lpstr>
      <vt:lpstr> State Tables and Graphs</vt:lpstr>
      <vt:lpstr> State Tables and Graphs</vt:lpstr>
      <vt:lpstr> State Tables and Graphs</vt:lpstr>
      <vt:lpstr>State Tables and Graphs Moore Model</vt:lpstr>
      <vt:lpstr>State Tables and Graphs Moore Model</vt:lpstr>
      <vt:lpstr>State Tables and Graphs Moore Model</vt:lpstr>
      <vt:lpstr>State Tables and Graphs Moore Model</vt:lpstr>
      <vt:lpstr>State Tables and Graphs Moore Model</vt:lpstr>
      <vt:lpstr>State Tables and Graphs Moore Model</vt:lpstr>
      <vt:lpstr>State Tables and Graphs Moore Model</vt:lpstr>
      <vt:lpstr>State Tables and Graphs Moore Model</vt:lpstr>
      <vt:lpstr>State Tables and Graphs Mealy Model</vt:lpstr>
      <vt:lpstr>State Tables and Graphs Mealy Model</vt:lpstr>
      <vt:lpstr>State Tables and Graphs Mealy Model</vt:lpstr>
      <vt:lpstr>State Tables and Graphs Mealy Model</vt:lpstr>
      <vt:lpstr>State Tables and Graphs Mealy Model</vt:lpstr>
      <vt:lpstr>State Tables and Graphs Mealy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Santosh</dc:creator>
  <cp:lastModifiedBy>Umashankar N</cp:lastModifiedBy>
  <cp:revision>702</cp:revision>
  <dcterms:created xsi:type="dcterms:W3CDTF">2006-08-16T00:00:00Z</dcterms:created>
  <dcterms:modified xsi:type="dcterms:W3CDTF">2023-02-13T05:41:31Z</dcterms:modified>
</cp:coreProperties>
</file>