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3"/>
  </p:notesMasterIdLst>
  <p:sldIdLst>
    <p:sldId id="441" r:id="rId2"/>
    <p:sldId id="370" r:id="rId3"/>
    <p:sldId id="256"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410" r:id="rId18"/>
    <p:sldId id="411" r:id="rId19"/>
    <p:sldId id="413" r:id="rId20"/>
    <p:sldId id="412" r:id="rId21"/>
    <p:sldId id="414" r:id="rId22"/>
    <p:sldId id="259" r:id="rId23"/>
    <p:sldId id="260" r:id="rId24"/>
    <p:sldId id="261" r:id="rId25"/>
    <p:sldId id="262" r:id="rId26"/>
    <p:sldId id="263" r:id="rId27"/>
    <p:sldId id="264" r:id="rId28"/>
    <p:sldId id="265" r:id="rId29"/>
    <p:sldId id="266" r:id="rId30"/>
    <p:sldId id="267" r:id="rId31"/>
    <p:sldId id="372" r:id="rId32"/>
    <p:sldId id="415" r:id="rId33"/>
    <p:sldId id="416" r:id="rId34"/>
    <p:sldId id="417" r:id="rId35"/>
    <p:sldId id="418" r:id="rId36"/>
    <p:sldId id="419" r:id="rId37"/>
    <p:sldId id="436" r:id="rId38"/>
    <p:sldId id="437" r:id="rId39"/>
    <p:sldId id="438" r:id="rId40"/>
    <p:sldId id="423" r:id="rId41"/>
    <p:sldId id="409" r:id="rId42"/>
    <p:sldId id="268" r:id="rId43"/>
    <p:sldId id="420" r:id="rId44"/>
    <p:sldId id="421" r:id="rId45"/>
    <p:sldId id="422" r:id="rId46"/>
    <p:sldId id="424" r:id="rId47"/>
    <p:sldId id="425" r:id="rId48"/>
    <p:sldId id="426" r:id="rId49"/>
    <p:sldId id="427" r:id="rId50"/>
    <p:sldId id="269" r:id="rId51"/>
    <p:sldId id="428" r:id="rId52"/>
    <p:sldId id="429" r:id="rId53"/>
    <p:sldId id="270" r:id="rId54"/>
    <p:sldId id="430" r:id="rId55"/>
    <p:sldId id="431" r:id="rId56"/>
    <p:sldId id="432" r:id="rId57"/>
    <p:sldId id="433" r:id="rId58"/>
    <p:sldId id="434" r:id="rId59"/>
    <p:sldId id="435" r:id="rId60"/>
    <p:sldId id="457" r:id="rId61"/>
    <p:sldId id="439" r:id="rId62"/>
    <p:sldId id="440" r:id="rId63"/>
    <p:sldId id="455" r:id="rId64"/>
    <p:sldId id="272" r:id="rId65"/>
    <p:sldId id="456" r:id="rId66"/>
    <p:sldId id="458" r:id="rId67"/>
    <p:sldId id="459" r:id="rId68"/>
    <p:sldId id="282" r:id="rId69"/>
    <p:sldId id="284" r:id="rId70"/>
    <p:sldId id="285" r:id="rId71"/>
    <p:sldId id="286" r:id="rId72"/>
    <p:sldId id="287" r:id="rId73"/>
    <p:sldId id="291" r:id="rId74"/>
    <p:sldId id="283" r:id="rId75"/>
    <p:sldId id="288" r:id="rId76"/>
    <p:sldId id="289" r:id="rId77"/>
    <p:sldId id="290" r:id="rId78"/>
    <p:sldId id="292" r:id="rId79"/>
    <p:sldId id="293" r:id="rId80"/>
    <p:sldId id="382" r:id="rId81"/>
    <p:sldId id="383" r:id="rId82"/>
    <p:sldId id="384" r:id="rId83"/>
    <p:sldId id="294" r:id="rId84"/>
    <p:sldId id="390" r:id="rId85"/>
    <p:sldId id="391" r:id="rId86"/>
    <p:sldId id="392" r:id="rId87"/>
    <p:sldId id="393" r:id="rId88"/>
    <p:sldId id="394" r:id="rId89"/>
    <p:sldId id="395" r:id="rId90"/>
    <p:sldId id="398" r:id="rId91"/>
    <p:sldId id="399" r:id="rId92"/>
    <p:sldId id="400" r:id="rId93"/>
    <p:sldId id="401" r:id="rId94"/>
    <p:sldId id="460" r:id="rId95"/>
    <p:sldId id="474" r:id="rId96"/>
    <p:sldId id="475" r:id="rId97"/>
    <p:sldId id="476" r:id="rId98"/>
    <p:sldId id="477" r:id="rId99"/>
    <p:sldId id="478" r:id="rId100"/>
    <p:sldId id="479" r:id="rId101"/>
    <p:sldId id="480" r:id="rId102"/>
    <p:sldId id="481" r:id="rId103"/>
    <p:sldId id="482" r:id="rId104"/>
    <p:sldId id="483" r:id="rId105"/>
    <p:sldId id="484" r:id="rId106"/>
    <p:sldId id="487" r:id="rId107"/>
    <p:sldId id="488" r:id="rId108"/>
    <p:sldId id="489" r:id="rId109"/>
    <p:sldId id="486" r:id="rId110"/>
    <p:sldId id="490" r:id="rId111"/>
    <p:sldId id="491" r:id="rId112"/>
    <p:sldId id="493" r:id="rId113"/>
    <p:sldId id="494" r:id="rId114"/>
    <p:sldId id="492" r:id="rId115"/>
    <p:sldId id="495" r:id="rId116"/>
    <p:sldId id="496" r:id="rId117"/>
    <p:sldId id="374" r:id="rId118"/>
    <p:sldId id="375" r:id="rId119"/>
    <p:sldId id="376" r:id="rId120"/>
    <p:sldId id="377" r:id="rId121"/>
    <p:sldId id="295" r:id="rId122"/>
    <p:sldId id="296" r:id="rId123"/>
    <p:sldId id="520" r:id="rId124"/>
    <p:sldId id="521" r:id="rId125"/>
    <p:sldId id="313" r:id="rId126"/>
    <p:sldId id="314" r:id="rId127"/>
    <p:sldId id="318" r:id="rId128"/>
    <p:sldId id="317" r:id="rId129"/>
    <p:sldId id="315" r:id="rId130"/>
    <p:sldId id="497" r:id="rId131"/>
    <p:sldId id="319" r:id="rId132"/>
    <p:sldId id="320" r:id="rId133"/>
    <p:sldId id="321" r:id="rId134"/>
    <p:sldId id="322" r:id="rId135"/>
    <p:sldId id="498" r:id="rId136"/>
    <p:sldId id="499" r:id="rId137"/>
    <p:sldId id="323" r:id="rId138"/>
    <p:sldId id="324" r:id="rId139"/>
    <p:sldId id="325" r:id="rId140"/>
    <p:sldId id="326" r:id="rId141"/>
    <p:sldId id="500" r:id="rId142"/>
    <p:sldId id="327" r:id="rId143"/>
    <p:sldId id="329" r:id="rId144"/>
    <p:sldId id="501" r:id="rId145"/>
    <p:sldId id="502" r:id="rId146"/>
    <p:sldId id="503" r:id="rId147"/>
    <p:sldId id="504" r:id="rId148"/>
    <p:sldId id="331" r:id="rId149"/>
    <p:sldId id="405" r:id="rId150"/>
    <p:sldId id="404" r:id="rId151"/>
    <p:sldId id="330" r:id="rId152"/>
    <p:sldId id="506" r:id="rId153"/>
    <p:sldId id="507" r:id="rId154"/>
    <p:sldId id="505" r:id="rId155"/>
    <p:sldId id="514" r:id="rId156"/>
    <p:sldId id="515" r:id="rId157"/>
    <p:sldId id="516" r:id="rId158"/>
    <p:sldId id="517" r:id="rId159"/>
    <p:sldId id="518" r:id="rId160"/>
    <p:sldId id="508" r:id="rId161"/>
    <p:sldId id="513" r:id="rId162"/>
    <p:sldId id="509" r:id="rId163"/>
    <p:sldId id="510" r:id="rId164"/>
    <p:sldId id="511" r:id="rId165"/>
    <p:sldId id="526" r:id="rId166"/>
    <p:sldId id="512" r:id="rId167"/>
    <p:sldId id="519" r:id="rId168"/>
    <p:sldId id="522" r:id="rId169"/>
    <p:sldId id="523" r:id="rId170"/>
    <p:sldId id="524" r:id="rId171"/>
    <p:sldId id="525"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80" d="100"/>
          <a:sy n="80" d="100"/>
        </p:scale>
        <p:origin x="11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3246C-1B88-41E7-91AF-8545CEA5B940}" type="datetimeFigureOut">
              <a:rPr lang="en-IN" smtClean="0"/>
              <a:t>13-02-2023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4F939-1133-4D91-8296-3E800EFB78B5}" type="slidenum">
              <a:rPr lang="en-IN" smtClean="0"/>
              <a:t>‹#›</a:t>
            </a:fld>
            <a:endParaRPr lang="en-IN"/>
          </a:p>
        </p:txBody>
      </p:sp>
    </p:spTree>
    <p:extLst>
      <p:ext uri="{BB962C8B-B14F-4D97-AF65-F5344CB8AC3E}">
        <p14:creationId xmlns:p14="http://schemas.microsoft.com/office/powerpoint/2010/main" val="167570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23</a:t>
            </a:fld>
            <a:endParaRPr lang="en-IN"/>
          </a:p>
        </p:txBody>
      </p:sp>
    </p:spTree>
    <p:extLst>
      <p:ext uri="{BB962C8B-B14F-4D97-AF65-F5344CB8AC3E}">
        <p14:creationId xmlns:p14="http://schemas.microsoft.com/office/powerpoint/2010/main" val="404006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143</a:t>
            </a:fld>
            <a:endParaRPr lang="en-IN"/>
          </a:p>
        </p:txBody>
      </p:sp>
    </p:spTree>
    <p:extLst>
      <p:ext uri="{BB962C8B-B14F-4D97-AF65-F5344CB8AC3E}">
        <p14:creationId xmlns:p14="http://schemas.microsoft.com/office/powerpoint/2010/main" val="136037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144</a:t>
            </a:fld>
            <a:endParaRPr lang="en-IN"/>
          </a:p>
        </p:txBody>
      </p:sp>
    </p:spTree>
    <p:extLst>
      <p:ext uri="{BB962C8B-B14F-4D97-AF65-F5344CB8AC3E}">
        <p14:creationId xmlns:p14="http://schemas.microsoft.com/office/powerpoint/2010/main" val="136037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145</a:t>
            </a:fld>
            <a:endParaRPr lang="en-IN"/>
          </a:p>
        </p:txBody>
      </p:sp>
    </p:spTree>
    <p:extLst>
      <p:ext uri="{BB962C8B-B14F-4D97-AF65-F5344CB8AC3E}">
        <p14:creationId xmlns:p14="http://schemas.microsoft.com/office/powerpoint/2010/main" val="136037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146</a:t>
            </a:fld>
            <a:endParaRPr lang="en-IN"/>
          </a:p>
        </p:txBody>
      </p:sp>
    </p:spTree>
    <p:extLst>
      <p:ext uri="{BB962C8B-B14F-4D97-AF65-F5344CB8AC3E}">
        <p14:creationId xmlns:p14="http://schemas.microsoft.com/office/powerpoint/2010/main" val="136037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24F939-1133-4D91-8296-3E800EFB78B5}" type="slidenum">
              <a:rPr lang="en-IN" smtClean="0"/>
              <a:t>147</a:t>
            </a:fld>
            <a:endParaRPr lang="en-IN"/>
          </a:p>
        </p:txBody>
      </p:sp>
    </p:spTree>
    <p:extLst>
      <p:ext uri="{BB962C8B-B14F-4D97-AF65-F5344CB8AC3E}">
        <p14:creationId xmlns:p14="http://schemas.microsoft.com/office/powerpoint/2010/main" val="136037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924F939-1133-4D91-8296-3E800EFB78B5}" type="slidenum">
              <a:rPr lang="en-IN" smtClean="0"/>
              <a:t>154</a:t>
            </a:fld>
            <a:endParaRPr lang="en-IN"/>
          </a:p>
        </p:txBody>
      </p:sp>
    </p:spTree>
    <p:extLst>
      <p:ext uri="{BB962C8B-B14F-4D97-AF65-F5344CB8AC3E}">
        <p14:creationId xmlns:p14="http://schemas.microsoft.com/office/powerpoint/2010/main" val="296268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6BC1FE1-4B31-4270-A541-4537238AFE90}" type="datetime12">
              <a:rPr lang="en-US" smtClean="0"/>
              <a:t>11:15 AM</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80520-2535-451E-98D3-84AA4A57C89D}" type="datetime12">
              <a:rPr lang="en-US" smtClean="0"/>
              <a:t>11:15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4BFCDE-BB86-49B9-9EA5-5AD426E1E9A9}" type="datetime12">
              <a:rPr lang="en-US" smtClean="0"/>
              <a:t>11:15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259FCAF-2A3D-44DA-8896-E833D8252593}" type="datetime12">
              <a:rPr lang="en-US" smtClean="0"/>
              <a:t>11:15 AM</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BE97ED4-075C-4A24-A8A0-8BB5FE373027}" type="datetime12">
              <a:rPr lang="en-US" smtClean="0"/>
              <a:t>11:15 AM</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391366F-8AF9-4F09-B7D7-8148E0D977ED}" type="datetime12">
              <a:rPr lang="en-US" smtClean="0"/>
              <a:t>11:15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6743B18-25A6-4806-BBD1-A604B736EA40}" type="datetime12">
              <a:rPr lang="en-US" smtClean="0"/>
              <a:t>11:15 AM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CA7D0F3-5DB1-43F4-9DAE-FBF65E28B692}" type="datetime12">
              <a:rPr lang="en-US" smtClean="0"/>
              <a:t>11:15 AM</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320ED-C4AC-4B5C-9E4A-E2ECD1D706EA}" type="datetime12">
              <a:rPr lang="en-US" smtClean="0"/>
              <a:t>11:15 AM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73EEECF-BE4E-4F5C-A277-283E092D4FD3}" type="datetime12">
              <a:rPr lang="en-US" smtClean="0"/>
              <a:t>11:15 AM</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24A560D-B1D6-4B3E-8072-292A454BFCC2}" type="datetime12">
              <a:rPr lang="en-US" smtClean="0"/>
              <a:t>11:15 AM</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0EE8E10-9B05-4F2A-95D2-53E12A4D2522}" type="datetime12">
              <a:rPr lang="en-US" smtClean="0"/>
              <a:t>11:15 AM</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20.png"/><Relationship Id="rId7" Type="http://schemas.openxmlformats.org/officeDocument/2006/relationships/image" Target="../media/image660.png"/><Relationship Id="rId2" Type="http://schemas.openxmlformats.org/officeDocument/2006/relationships/image" Target="../media/image1080.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5.png"/><Relationship Id="rId4" Type="http://schemas.openxmlformats.org/officeDocument/2006/relationships/image" Target="../media/image910.png"/></Relationships>
</file>

<file path=ppt/slides/_rels/slide12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 Id="rId5" Type="http://schemas.openxmlformats.org/officeDocument/2006/relationships/image" Target="../media/image1130.png"/><Relationship Id="rId4" Type="http://schemas.openxmlformats.org/officeDocument/2006/relationships/image" Target="../media/image1120.png"/></Relationships>
</file>

<file path=ppt/slides/_rels/slide12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12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9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145.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14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4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5" Type="http://schemas.openxmlformats.org/officeDocument/2006/relationships/image" Target="../media/image158.png"/><Relationship Id="rId4" Type="http://schemas.openxmlformats.org/officeDocument/2006/relationships/image" Target="../media/image15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158.png"/></Relationships>
</file>

<file path=ppt/slides/_rels/slide15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7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8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8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image" Target="../media/image107.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IN" sz="3200" b="1" dirty="0"/>
              <a:t>Analog and digital electronics</a:t>
            </a:r>
            <a:br>
              <a:rPr lang="en-IN" sz="3200" b="1"/>
            </a:br>
            <a:r>
              <a:rPr lang="en-IN" sz="3200"/>
              <a:t>21</a:t>
            </a:r>
            <a:r>
              <a:rPr lang="en-IN" altLang="en-US" sz="3200" b="1"/>
              <a:t>CS33</a:t>
            </a:r>
            <a:br>
              <a:rPr lang="en-IN" altLang="en-US" sz="3200" b="1" dirty="0"/>
            </a:br>
            <a:endParaRPr lang="en-IN" sz="2400" b="1" dirty="0"/>
          </a:p>
        </p:txBody>
      </p:sp>
      <p:sp>
        <p:nvSpPr>
          <p:cNvPr id="6" name="Subtitle 5"/>
          <p:cNvSpPr>
            <a:spLocks noGrp="1"/>
          </p:cNvSpPr>
          <p:nvPr>
            <p:ph type="subTitle" idx="1"/>
          </p:nvPr>
        </p:nvSpPr>
        <p:spPr/>
        <p:txBody>
          <a:bodyPr/>
          <a:lstStyle/>
          <a:p>
            <a:endParaRPr lang="en-IN" dirty="0"/>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0576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Gates-9</a:t>
            </a:r>
          </a:p>
        </p:txBody>
      </p:sp>
      <p:sp>
        <p:nvSpPr>
          <p:cNvPr id="3" name="Content Placeholder 2"/>
          <p:cNvSpPr>
            <a:spLocks noGrp="1"/>
          </p:cNvSpPr>
          <p:nvPr>
            <p:ph sz="quarter" idx="1"/>
          </p:nvPr>
        </p:nvSpPr>
        <p:spPr/>
        <p:txBody>
          <a:bodyPr/>
          <a:lstStyle/>
          <a:p>
            <a:pPr algn="just"/>
            <a:r>
              <a:rPr lang="en-IN" b="1" dirty="0"/>
              <a:t>NOR GATE</a:t>
            </a:r>
          </a:p>
          <a:p>
            <a:pPr algn="just"/>
            <a:r>
              <a:rPr lang="en-IN" dirty="0"/>
              <a:t>This represents an OR gate followed by an inverter.</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5029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2971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2401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a:bodyPr>
          <a:lstStyle/>
          <a:p>
            <a:pPr algn="just"/>
            <a:r>
              <a:rPr lang="en-IN" sz="2000" dirty="0"/>
              <a:t>For example, in Figure (a), if CD is chosen first, then BD, B′C, and AC are needed to cover the remaining 1’s, and the solution contains four terms. </a:t>
            </a:r>
          </a:p>
          <a:p>
            <a:pPr algn="just"/>
            <a:r>
              <a:rPr lang="en-IN" sz="2000" dirty="0"/>
              <a:t>If the prime </a:t>
            </a:r>
            <a:r>
              <a:rPr lang="en-IN" sz="2000" dirty="0" err="1"/>
              <a:t>implicants</a:t>
            </a:r>
            <a:r>
              <a:rPr lang="en-IN" sz="2000" dirty="0"/>
              <a:t> indicated in Figure (b) are chosen first, all 1’s are covered and CD is not needed.</a:t>
            </a:r>
          </a:p>
          <a:p>
            <a:pPr algn="just"/>
            <a:endParaRPr lang="en-IN" sz="2000"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100</a:t>
            </a:fld>
            <a:endParaRPr lang="en-US"/>
          </a:p>
        </p:txBody>
      </p:sp>
      <p:pic>
        <p:nvPicPr>
          <p:cNvPr id="102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402556" y="3338220"/>
            <a:ext cx="6338888" cy="331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00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a:bodyPr>
          <a:lstStyle/>
          <a:p>
            <a:pPr algn="just"/>
            <a:r>
              <a:rPr lang="en-IN" sz="2000" dirty="0"/>
              <a:t>Note that some of the </a:t>
            </a:r>
            <a:r>
              <a:rPr lang="en-IN" sz="2000" dirty="0" err="1"/>
              <a:t>minterms</a:t>
            </a:r>
            <a:r>
              <a:rPr lang="en-IN" sz="2000" dirty="0"/>
              <a:t> on the map of Figure (a) can be covered by only a single prime </a:t>
            </a:r>
            <a:r>
              <a:rPr lang="en-IN" sz="2000" dirty="0" err="1"/>
              <a:t>implicant</a:t>
            </a:r>
            <a:r>
              <a:rPr lang="en-IN" sz="2000" dirty="0"/>
              <a:t>, but other </a:t>
            </a:r>
            <a:r>
              <a:rPr lang="en-IN" sz="2000" dirty="0" err="1"/>
              <a:t>minterms</a:t>
            </a:r>
            <a:r>
              <a:rPr lang="en-IN" sz="2000" dirty="0"/>
              <a:t> can be covered by two different prime </a:t>
            </a:r>
            <a:r>
              <a:rPr lang="en-IN" sz="2000" dirty="0" err="1"/>
              <a:t>implicants</a:t>
            </a:r>
            <a:r>
              <a:rPr lang="en-IN" sz="2000" dirty="0"/>
              <a:t>. </a:t>
            </a:r>
          </a:p>
          <a:p>
            <a:pPr algn="just"/>
            <a:r>
              <a:rPr lang="en-IN" sz="2000" dirty="0"/>
              <a:t>For example, m2 is covered only by B′C, but m5 is covered by both B′C and CD.</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101</a:t>
            </a:fld>
            <a:endParaRPr lang="en-US"/>
          </a:p>
        </p:txBody>
      </p:sp>
      <p:pic>
        <p:nvPicPr>
          <p:cNvPr id="102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402556" y="3471571"/>
            <a:ext cx="6338888" cy="331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2084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a:bodyPr>
          <a:lstStyle/>
          <a:p>
            <a:pPr algn="just"/>
            <a:r>
              <a:rPr lang="en-IN" sz="2000" dirty="0"/>
              <a:t>If a </a:t>
            </a:r>
            <a:r>
              <a:rPr lang="en-IN" sz="2000" dirty="0" err="1"/>
              <a:t>minterm</a:t>
            </a:r>
            <a:r>
              <a:rPr lang="en-IN" sz="2000" dirty="0"/>
              <a:t> is covered by only one prime </a:t>
            </a:r>
            <a:r>
              <a:rPr lang="en-IN" sz="2000" dirty="0" err="1"/>
              <a:t>implicant</a:t>
            </a:r>
            <a:r>
              <a:rPr lang="en-IN" sz="2000" dirty="0"/>
              <a:t>, that prime </a:t>
            </a:r>
            <a:r>
              <a:rPr lang="en-IN" sz="2000" dirty="0" err="1"/>
              <a:t>implicant</a:t>
            </a:r>
            <a:r>
              <a:rPr lang="en-IN" sz="2000" dirty="0"/>
              <a:t> is said to be </a:t>
            </a:r>
            <a:r>
              <a:rPr lang="en-IN" sz="2000" b="1" dirty="0"/>
              <a:t>essential prime </a:t>
            </a:r>
            <a:r>
              <a:rPr lang="en-IN" sz="2000" b="1" dirty="0" err="1"/>
              <a:t>imlicant</a:t>
            </a:r>
            <a:r>
              <a:rPr lang="en-IN" sz="2000" dirty="0"/>
              <a:t>, and </a:t>
            </a:r>
            <a:r>
              <a:rPr lang="en-IN" sz="2000" b="1" dirty="0"/>
              <a:t>it must be included in the minimum sum of products</a:t>
            </a:r>
            <a:r>
              <a:rPr lang="en-IN" sz="2000" dirty="0"/>
              <a:t>. </a:t>
            </a:r>
          </a:p>
          <a:p>
            <a:pPr lvl="1" algn="just"/>
            <a:r>
              <a:rPr lang="en-IN" sz="1700" dirty="0"/>
              <a:t>B′C is an </a:t>
            </a:r>
            <a:r>
              <a:rPr lang="en-IN" sz="1700" b="1" dirty="0"/>
              <a:t>essential prime </a:t>
            </a:r>
            <a:r>
              <a:rPr lang="en-IN" sz="1700" b="1" dirty="0" err="1"/>
              <a:t>implicant</a:t>
            </a:r>
            <a:r>
              <a:rPr lang="en-IN" sz="1700" dirty="0"/>
              <a:t> because m2 is not covered by any other prime </a:t>
            </a:r>
            <a:r>
              <a:rPr lang="en-IN" sz="1700" dirty="0" err="1"/>
              <a:t>implicant</a:t>
            </a:r>
            <a:r>
              <a:rPr lang="en-IN" sz="1700" dirty="0"/>
              <a:t>. </a:t>
            </a:r>
          </a:p>
          <a:p>
            <a:pPr lvl="1" algn="just"/>
            <a:r>
              <a:rPr lang="en-IN" sz="1700" dirty="0"/>
              <a:t>CD is </a:t>
            </a:r>
            <a:r>
              <a:rPr lang="en-IN" sz="1700" b="1" dirty="0"/>
              <a:t>not essential</a:t>
            </a:r>
            <a:r>
              <a:rPr lang="en-IN" sz="1700" dirty="0"/>
              <a:t> </a:t>
            </a:r>
            <a:r>
              <a:rPr lang="en-IN" sz="1700" b="1" dirty="0"/>
              <a:t>prime </a:t>
            </a:r>
            <a:r>
              <a:rPr lang="en-IN" sz="1700" b="1" dirty="0" err="1"/>
              <a:t>implicant</a:t>
            </a:r>
            <a:r>
              <a:rPr lang="en-IN" sz="1700" b="1" dirty="0"/>
              <a:t> </a:t>
            </a:r>
            <a:r>
              <a:rPr lang="en-IN" sz="1700" dirty="0"/>
              <a:t>because each of the 1’s in CD can be covered by another prime </a:t>
            </a:r>
            <a:r>
              <a:rPr lang="en-IN" sz="1700" dirty="0" err="1"/>
              <a:t>implicant</a:t>
            </a:r>
            <a:r>
              <a:rPr lang="en-IN" sz="1700" dirty="0"/>
              <a:t>. </a:t>
            </a:r>
          </a:p>
          <a:p>
            <a:pPr lvl="1" algn="just"/>
            <a:r>
              <a:rPr lang="en-IN" sz="1700" dirty="0"/>
              <a:t>The only prime </a:t>
            </a:r>
            <a:r>
              <a:rPr lang="en-IN" sz="1700" dirty="0" err="1"/>
              <a:t>implicant</a:t>
            </a:r>
            <a:r>
              <a:rPr lang="en-IN" sz="1700" dirty="0"/>
              <a:t> which covers m5 is BD, so BD is essential. </a:t>
            </a:r>
          </a:p>
          <a:p>
            <a:pPr lvl="1" algn="just"/>
            <a:r>
              <a:rPr lang="en-IN" sz="1700" dirty="0"/>
              <a:t>AC is essential because no other prime </a:t>
            </a:r>
            <a:r>
              <a:rPr lang="en-IN" sz="1700" dirty="0" err="1"/>
              <a:t>implicant</a:t>
            </a:r>
            <a:r>
              <a:rPr lang="en-IN" sz="1700" dirty="0"/>
              <a:t> covers m14. </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33260991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lnSpcReduction="10000"/>
          </a:bodyPr>
          <a:lstStyle/>
          <a:p>
            <a:r>
              <a:rPr lang="en-IN" dirty="0"/>
              <a:t>In general, in order to find a minimum sum of products from a map, we should first loop all of the essential prime </a:t>
            </a:r>
            <a:r>
              <a:rPr lang="en-IN" dirty="0" err="1"/>
              <a:t>implicants</a:t>
            </a:r>
            <a:r>
              <a:rPr lang="en-IN" dirty="0"/>
              <a:t>. </a:t>
            </a:r>
          </a:p>
          <a:p>
            <a:r>
              <a:rPr lang="en-IN" dirty="0"/>
              <a:t>One way of finding essential prime </a:t>
            </a:r>
            <a:r>
              <a:rPr lang="en-IN" dirty="0" err="1"/>
              <a:t>implicants</a:t>
            </a:r>
            <a:r>
              <a:rPr lang="en-IN" dirty="0"/>
              <a:t> on a map is simply to look at each 1 on the map that has not already been covered, and check to see how many prime </a:t>
            </a:r>
            <a:r>
              <a:rPr lang="en-IN" dirty="0" err="1"/>
              <a:t>implicants</a:t>
            </a:r>
            <a:r>
              <a:rPr lang="en-IN" dirty="0"/>
              <a:t> cover that 1. </a:t>
            </a:r>
          </a:p>
          <a:p>
            <a:r>
              <a:rPr lang="en-IN" dirty="0"/>
              <a:t>If there is only one prime </a:t>
            </a:r>
            <a:r>
              <a:rPr lang="en-IN" dirty="0" err="1"/>
              <a:t>implicant</a:t>
            </a:r>
            <a:r>
              <a:rPr lang="en-IN" dirty="0"/>
              <a:t> which covers the 1, that prime </a:t>
            </a:r>
            <a:r>
              <a:rPr lang="en-IN" dirty="0" err="1"/>
              <a:t>implicant</a:t>
            </a:r>
            <a:r>
              <a:rPr lang="en-IN" dirty="0"/>
              <a:t> is essential. </a:t>
            </a:r>
          </a:p>
          <a:p>
            <a:r>
              <a:rPr lang="en-IN" dirty="0"/>
              <a:t>If there are two or more prime </a:t>
            </a:r>
            <a:r>
              <a:rPr lang="en-IN" dirty="0" err="1"/>
              <a:t>implicants</a:t>
            </a:r>
            <a:r>
              <a:rPr lang="en-IN" dirty="0"/>
              <a:t> which cover the 1, we cannot say whether these prime </a:t>
            </a:r>
            <a:r>
              <a:rPr lang="en-IN" dirty="0" err="1"/>
              <a:t>implicants</a:t>
            </a:r>
            <a:r>
              <a:rPr lang="en-IN" dirty="0"/>
              <a:t> are essential or not without checking the other </a:t>
            </a:r>
            <a:r>
              <a:rPr lang="en-IN" dirty="0" err="1"/>
              <a:t>minterms</a:t>
            </a:r>
            <a:r>
              <a:rPr lang="en-IN" dirty="0"/>
              <a:t>. </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416854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3" name="Content Placeholder 2"/>
          <p:cNvSpPr>
            <a:spLocks noGrp="1"/>
          </p:cNvSpPr>
          <p:nvPr>
            <p:ph sz="quarter" idx="1"/>
          </p:nvPr>
        </p:nvSpPr>
        <p:spPr/>
        <p:txBody>
          <a:bodyPr>
            <a:normAutofit/>
          </a:bodyPr>
          <a:lstStyle/>
          <a:p>
            <a:pPr algn="just"/>
            <a:r>
              <a:rPr lang="en-IN" dirty="0"/>
              <a:t>For example, in Figure, m4 is covered only by the prime </a:t>
            </a:r>
            <a:r>
              <a:rPr lang="en-IN" dirty="0" err="1"/>
              <a:t>implicant</a:t>
            </a:r>
            <a:r>
              <a:rPr lang="en-IN" dirty="0"/>
              <a:t> </a:t>
            </a:r>
            <a:r>
              <a:rPr lang="en-IN" dirty="0" err="1"/>
              <a:t>bc</a:t>
            </a:r>
            <a:r>
              <a:rPr lang="en-IN" dirty="0"/>
              <a:t>′, and m10 is covered only by the prime </a:t>
            </a:r>
            <a:r>
              <a:rPr lang="en-IN" dirty="0" err="1"/>
              <a:t>implicant</a:t>
            </a:r>
            <a:r>
              <a:rPr lang="en-IN" dirty="0"/>
              <a:t> ac. </a:t>
            </a:r>
          </a:p>
          <a:p>
            <a:pPr algn="just"/>
            <a:r>
              <a:rPr lang="en-IN" dirty="0"/>
              <a:t>All other 1’s on the map are covered by two prime </a:t>
            </a:r>
            <a:r>
              <a:rPr lang="en-IN" dirty="0" err="1"/>
              <a:t>implicants</a:t>
            </a:r>
            <a:r>
              <a:rPr lang="en-IN" dirty="0"/>
              <a:t>; therefore, the only essential prime </a:t>
            </a:r>
            <a:r>
              <a:rPr lang="en-IN" dirty="0" err="1"/>
              <a:t>implicants</a:t>
            </a:r>
            <a:r>
              <a:rPr lang="en-IN" dirty="0"/>
              <a:t> are </a:t>
            </a:r>
            <a:r>
              <a:rPr lang="en-IN" dirty="0" err="1"/>
              <a:t>bc</a:t>
            </a:r>
            <a:r>
              <a:rPr lang="en-IN" dirty="0"/>
              <a:t>′ and ac.</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104</a:t>
            </a:fld>
            <a:endParaRPr lang="en-US"/>
          </a:p>
        </p:txBody>
      </p:sp>
      <p:pic>
        <p:nvPicPr>
          <p:cNvPr id="10"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879476" y="4038600"/>
            <a:ext cx="694914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488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3" name="Content Placeholder 2"/>
          <p:cNvSpPr>
            <a:spLocks noGrp="1"/>
          </p:cNvSpPr>
          <p:nvPr>
            <p:ph sz="quarter" idx="1"/>
          </p:nvPr>
        </p:nvSpPr>
        <p:spPr/>
        <p:txBody>
          <a:bodyPr>
            <a:normAutofit/>
          </a:bodyPr>
          <a:lstStyle/>
          <a:p>
            <a:pPr algn="just"/>
            <a:r>
              <a:rPr lang="en-IN" dirty="0"/>
              <a:t>If the given </a:t>
            </a:r>
            <a:r>
              <a:rPr lang="en-IN" dirty="0" err="1"/>
              <a:t>minterm</a:t>
            </a:r>
            <a:r>
              <a:rPr lang="en-IN" dirty="0"/>
              <a:t> and all of the 1’s adjacent to it are covered by a single term, then that term is an essential prime </a:t>
            </a:r>
            <a:r>
              <a:rPr lang="en-IN" dirty="0" err="1"/>
              <a:t>implicant</a:t>
            </a:r>
            <a:r>
              <a:rPr lang="en-IN" dirty="0"/>
              <a:t>. </a:t>
            </a:r>
          </a:p>
          <a:p>
            <a:pPr algn="just"/>
            <a:r>
              <a:rPr lang="en-IN" dirty="0"/>
              <a:t>If all of the 1’s adjacent to a given </a:t>
            </a:r>
            <a:r>
              <a:rPr lang="en-IN" dirty="0" err="1"/>
              <a:t>minterm</a:t>
            </a:r>
            <a:r>
              <a:rPr lang="en-IN" dirty="0"/>
              <a:t> are not covered by a single term, then there are two or more prime </a:t>
            </a:r>
            <a:r>
              <a:rPr lang="en-IN" dirty="0" err="1"/>
              <a:t>implicants</a:t>
            </a:r>
            <a:r>
              <a:rPr lang="en-IN" dirty="0"/>
              <a:t> which cover that </a:t>
            </a:r>
            <a:r>
              <a:rPr lang="en-IN" dirty="0" err="1"/>
              <a:t>minterm</a:t>
            </a:r>
            <a:r>
              <a:rPr lang="en-IN" dirty="0"/>
              <a:t>, and we cannot say whether these prime </a:t>
            </a:r>
            <a:r>
              <a:rPr lang="en-IN" dirty="0" err="1"/>
              <a:t>implicants</a:t>
            </a:r>
            <a:r>
              <a:rPr lang="en-IN" dirty="0"/>
              <a:t> are essential or not without checking the other </a:t>
            </a:r>
            <a:r>
              <a:rPr lang="en-IN" dirty="0" err="1"/>
              <a:t>minterms</a:t>
            </a:r>
            <a:r>
              <a:rPr lang="en-IN" dirty="0"/>
              <a:t>.</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1536602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4" name="Date Placeholder 3"/>
          <p:cNvSpPr>
            <a:spLocks noGrp="1"/>
          </p:cNvSpPr>
          <p:nvPr>
            <p:ph type="dt" sz="half" idx="10"/>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106</a:t>
            </a:fld>
            <a:endParaRPr lang="en-US"/>
          </a:p>
        </p:txBody>
      </p:sp>
      <p:sp>
        <p:nvSpPr>
          <p:cNvPr id="7" name="Content Placeholder 6"/>
          <p:cNvSpPr>
            <a:spLocks noGrp="1"/>
          </p:cNvSpPr>
          <p:nvPr>
            <p:ph sz="quarter" idx="2"/>
          </p:nvPr>
        </p:nvSpPr>
        <p:spPr/>
        <p:txBody>
          <a:bodyPr>
            <a:normAutofit fontScale="92500" lnSpcReduction="10000"/>
          </a:bodyPr>
          <a:lstStyle/>
          <a:p>
            <a:pPr algn="just"/>
            <a:r>
              <a:rPr lang="en-IN" dirty="0"/>
              <a:t>The adjacent 1’s for </a:t>
            </a:r>
            <a:r>
              <a:rPr lang="en-IN" dirty="0" err="1"/>
              <a:t>minterm</a:t>
            </a:r>
            <a:r>
              <a:rPr lang="en-IN" dirty="0"/>
              <a:t> m0 (1</a:t>
            </a:r>
            <a:r>
              <a:rPr lang="en-IN" baseline="-25000" dirty="0"/>
              <a:t>0</a:t>
            </a:r>
            <a:r>
              <a:rPr lang="en-IN" dirty="0"/>
              <a:t>) are 1</a:t>
            </a:r>
            <a:r>
              <a:rPr lang="en-IN" baseline="-25000" dirty="0"/>
              <a:t>1</a:t>
            </a:r>
            <a:r>
              <a:rPr lang="en-IN" dirty="0"/>
              <a:t>, 1</a:t>
            </a:r>
            <a:r>
              <a:rPr lang="en-IN" baseline="-25000" dirty="0"/>
              <a:t>2</a:t>
            </a:r>
            <a:r>
              <a:rPr lang="en-IN" dirty="0"/>
              <a:t>, and l</a:t>
            </a:r>
            <a:r>
              <a:rPr lang="en-IN" baseline="-25000" dirty="0"/>
              <a:t>4</a:t>
            </a:r>
            <a:r>
              <a:rPr lang="en-IN" dirty="0"/>
              <a:t>. </a:t>
            </a:r>
          </a:p>
          <a:p>
            <a:pPr algn="just"/>
            <a:r>
              <a:rPr lang="en-IN" dirty="0"/>
              <a:t>Because no single term covers these four 1’s, no essential prime </a:t>
            </a:r>
            <a:r>
              <a:rPr lang="en-IN" dirty="0" err="1"/>
              <a:t>implicant</a:t>
            </a:r>
            <a:r>
              <a:rPr lang="en-IN" dirty="0"/>
              <a:t> is yet apparent. </a:t>
            </a:r>
          </a:p>
          <a:p>
            <a:pPr algn="just"/>
            <a:r>
              <a:rPr lang="en-IN" dirty="0"/>
              <a:t>The adjacent 1’s for 1</a:t>
            </a:r>
            <a:r>
              <a:rPr lang="en-IN" baseline="-25000" dirty="0"/>
              <a:t>1</a:t>
            </a:r>
            <a:r>
              <a:rPr lang="en-IN" dirty="0"/>
              <a:t> are 1</a:t>
            </a:r>
            <a:r>
              <a:rPr lang="en-IN" baseline="-25000" dirty="0"/>
              <a:t>0</a:t>
            </a:r>
            <a:r>
              <a:rPr lang="en-IN" dirty="0"/>
              <a:t> and 1</a:t>
            </a:r>
            <a:r>
              <a:rPr lang="en-IN" baseline="-25000" dirty="0"/>
              <a:t>5</a:t>
            </a:r>
            <a:r>
              <a:rPr lang="en-IN" dirty="0"/>
              <a:t>, so the term which covers these three 1’s </a:t>
            </a:r>
            <a:r>
              <a:rPr lang="en-IN" b="1" dirty="0"/>
              <a:t>(A′C′) </a:t>
            </a:r>
            <a:r>
              <a:rPr lang="en-IN" dirty="0"/>
              <a:t>is an essential prime </a:t>
            </a:r>
            <a:r>
              <a:rPr lang="en-IN" dirty="0" err="1"/>
              <a:t>implicant</a:t>
            </a:r>
            <a:r>
              <a:rPr lang="en-IN" dirty="0"/>
              <a:t>. </a:t>
            </a:r>
          </a:p>
        </p:txBody>
      </p:sp>
      <p:pic>
        <p:nvPicPr>
          <p:cNvPr id="10" name="Picture 2"/>
          <p:cNvPicPr>
            <a:picLocks noGrp="1" noChangeAspect="1" noChangeArrowheads="1"/>
          </p:cNvPicPr>
          <p:nvPr>
            <p:ph sz="quarter"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57200" y="2229652"/>
            <a:ext cx="3657600" cy="331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426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4" name="Date Placeholder 3"/>
          <p:cNvSpPr>
            <a:spLocks noGrp="1"/>
          </p:cNvSpPr>
          <p:nvPr>
            <p:ph type="dt" sz="half" idx="10"/>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107</a:t>
            </a:fld>
            <a:endParaRPr lang="en-US"/>
          </a:p>
        </p:txBody>
      </p:sp>
      <p:sp>
        <p:nvSpPr>
          <p:cNvPr id="7" name="Content Placeholder 6"/>
          <p:cNvSpPr>
            <a:spLocks noGrp="1"/>
          </p:cNvSpPr>
          <p:nvPr>
            <p:ph sz="quarter" idx="2"/>
          </p:nvPr>
        </p:nvSpPr>
        <p:spPr/>
        <p:txBody>
          <a:bodyPr>
            <a:normAutofit/>
          </a:bodyPr>
          <a:lstStyle/>
          <a:p>
            <a:pPr algn="just"/>
            <a:r>
              <a:rPr lang="en-IN" dirty="0"/>
              <a:t>The only 1 adjacent to 1</a:t>
            </a:r>
            <a:r>
              <a:rPr lang="en-IN" baseline="-25000" dirty="0"/>
              <a:t>2</a:t>
            </a:r>
            <a:r>
              <a:rPr lang="en-IN" dirty="0"/>
              <a:t> is 1</a:t>
            </a:r>
            <a:r>
              <a:rPr lang="en-IN" baseline="-25000" dirty="0"/>
              <a:t>0</a:t>
            </a:r>
            <a:r>
              <a:rPr lang="en-IN" dirty="0"/>
              <a:t>, </a:t>
            </a:r>
            <a:r>
              <a:rPr lang="en-IN" b="1" dirty="0"/>
              <a:t>A′B′D′</a:t>
            </a:r>
            <a:r>
              <a:rPr lang="en-IN" dirty="0"/>
              <a:t> is also essential. </a:t>
            </a:r>
          </a:p>
          <a:p>
            <a:pPr algn="just"/>
            <a:endParaRPr lang="en-IN" dirty="0"/>
          </a:p>
          <a:p>
            <a:pPr algn="just"/>
            <a:r>
              <a:rPr lang="en-IN" dirty="0"/>
              <a:t>The only 1 adjacent to 1</a:t>
            </a:r>
            <a:r>
              <a:rPr lang="en-IN" baseline="-25000" dirty="0"/>
              <a:t>11</a:t>
            </a:r>
            <a:r>
              <a:rPr lang="en-IN" dirty="0"/>
              <a:t> is 1</a:t>
            </a:r>
            <a:r>
              <a:rPr lang="en-IN" baseline="-25000" dirty="0"/>
              <a:t>15</a:t>
            </a:r>
            <a:r>
              <a:rPr lang="en-IN" dirty="0"/>
              <a:t>, ACD is essential.</a:t>
            </a:r>
          </a:p>
          <a:p>
            <a:pPr algn="just"/>
            <a:endParaRPr lang="en-IN" dirty="0"/>
          </a:p>
        </p:txBody>
      </p:sp>
      <p:pic>
        <p:nvPicPr>
          <p:cNvPr id="10" name="Picture 2"/>
          <p:cNvPicPr>
            <a:picLocks noGrp="1" noChangeAspect="1" noChangeArrowheads="1"/>
          </p:cNvPicPr>
          <p:nvPr>
            <p:ph sz="quarter"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57200" y="2229652"/>
            <a:ext cx="3657600" cy="331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028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4" name="Date Placeholder 3"/>
          <p:cNvSpPr>
            <a:spLocks noGrp="1"/>
          </p:cNvSpPr>
          <p:nvPr>
            <p:ph type="dt" sz="half" idx="10"/>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108</a:t>
            </a:fld>
            <a:endParaRPr lang="en-US"/>
          </a:p>
        </p:txBody>
      </p:sp>
      <p:sp>
        <p:nvSpPr>
          <p:cNvPr id="7" name="Content Placeholder 6"/>
          <p:cNvSpPr>
            <a:spLocks noGrp="1"/>
          </p:cNvSpPr>
          <p:nvPr>
            <p:ph sz="quarter" idx="2"/>
          </p:nvPr>
        </p:nvSpPr>
        <p:spPr/>
        <p:txBody>
          <a:bodyPr>
            <a:normAutofit/>
          </a:bodyPr>
          <a:lstStyle/>
          <a:p>
            <a:pPr algn="just"/>
            <a:r>
              <a:rPr lang="en-IN" sz="2000" dirty="0"/>
              <a:t>The 1’s adjacent to 1</a:t>
            </a:r>
            <a:r>
              <a:rPr lang="en-IN" sz="2000" baseline="-25000" dirty="0"/>
              <a:t>7</a:t>
            </a:r>
            <a:r>
              <a:rPr lang="en-IN" sz="2000" dirty="0"/>
              <a:t> (1</a:t>
            </a:r>
            <a:r>
              <a:rPr lang="en-IN" sz="2000" baseline="-25000" dirty="0"/>
              <a:t>5</a:t>
            </a:r>
            <a:r>
              <a:rPr lang="en-IN" sz="2000" dirty="0"/>
              <a:t> and 1</a:t>
            </a:r>
            <a:r>
              <a:rPr lang="en-IN" sz="2000" baseline="-25000" dirty="0"/>
              <a:t>15</a:t>
            </a:r>
            <a:r>
              <a:rPr lang="en-IN" sz="2000" dirty="0"/>
              <a:t>) are not covered by a single term, neither A′BD nor BCD is essential.</a:t>
            </a:r>
          </a:p>
          <a:p>
            <a:pPr algn="just"/>
            <a:r>
              <a:rPr lang="en-IN" sz="2000" dirty="0"/>
              <a:t> To complete the minimum solution, one of the nonessential prime </a:t>
            </a:r>
            <a:r>
              <a:rPr lang="en-IN" sz="2000" dirty="0" err="1"/>
              <a:t>implicants</a:t>
            </a:r>
            <a:r>
              <a:rPr lang="en-IN" sz="2000" dirty="0"/>
              <a:t> is needed. So either A′BD or BCD may be selected</a:t>
            </a:r>
          </a:p>
          <a:p>
            <a:pPr algn="just"/>
            <a:r>
              <a:rPr lang="en-IN" sz="2000" dirty="0"/>
              <a:t>The final  solution is </a:t>
            </a:r>
          </a:p>
          <a:p>
            <a:pPr algn="just"/>
            <a:endParaRPr lang="en-IN" sz="2000" dirty="0"/>
          </a:p>
        </p:txBody>
      </p:sp>
      <p:pic>
        <p:nvPicPr>
          <p:cNvPr id="10" name="Picture 2"/>
          <p:cNvPicPr>
            <a:picLocks noGrp="1" noChangeAspect="1" noChangeArrowheads="1"/>
          </p:cNvPicPr>
          <p:nvPr>
            <p:ph sz="quarter"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57200" y="2229652"/>
            <a:ext cx="3657600" cy="331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314950"/>
            <a:ext cx="3457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878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109</a:t>
            </a:fld>
            <a:endParaRPr lang="en-US"/>
          </a:p>
        </p:txBody>
      </p:sp>
      <p:sp>
        <p:nvSpPr>
          <p:cNvPr id="3" name="Content Placeholder 2"/>
          <p:cNvSpPr>
            <a:spLocks noGrp="1"/>
          </p:cNvSpPr>
          <p:nvPr>
            <p:ph sz="quarter" idx="1"/>
          </p:nvPr>
        </p:nvSpPr>
        <p:spPr/>
        <p:txBody>
          <a:bodyPr>
            <a:normAutofit fontScale="85000" lnSpcReduction="10000"/>
          </a:bodyPr>
          <a:lstStyle/>
          <a:p>
            <a:pPr algn="just"/>
            <a:r>
              <a:rPr lang="en-IN" dirty="0"/>
              <a:t>The following procedure can be used to obtain a minimum sum of products from a </a:t>
            </a:r>
            <a:r>
              <a:rPr lang="en-IN" dirty="0" err="1"/>
              <a:t>Karnaugh</a:t>
            </a:r>
            <a:r>
              <a:rPr lang="en-IN" dirty="0"/>
              <a:t> map: </a:t>
            </a:r>
          </a:p>
          <a:p>
            <a:pPr marL="457200" indent="-457200" algn="just">
              <a:buFont typeface="+mj-lt"/>
              <a:buAutoNum type="arabicPeriod"/>
            </a:pPr>
            <a:r>
              <a:rPr lang="en-IN" dirty="0"/>
              <a:t>Choose a </a:t>
            </a:r>
            <a:r>
              <a:rPr lang="en-IN" dirty="0" err="1"/>
              <a:t>minterm</a:t>
            </a:r>
            <a:r>
              <a:rPr lang="en-IN" dirty="0"/>
              <a:t> (a 1) which has not yet been covered. </a:t>
            </a:r>
          </a:p>
          <a:p>
            <a:pPr marL="457200" indent="-457200" algn="just">
              <a:buFont typeface="+mj-lt"/>
              <a:buAutoNum type="arabicPeriod"/>
            </a:pPr>
            <a:r>
              <a:rPr lang="en-IN" dirty="0"/>
              <a:t>Find all 1’s and X’s adjacent to that </a:t>
            </a:r>
            <a:r>
              <a:rPr lang="en-IN" dirty="0" err="1"/>
              <a:t>minterm</a:t>
            </a:r>
            <a:r>
              <a:rPr lang="en-IN" dirty="0"/>
              <a:t>. (Check the n adjacent squares on an n-variable map.) </a:t>
            </a:r>
          </a:p>
          <a:p>
            <a:pPr marL="457200" indent="-457200" algn="just">
              <a:buFont typeface="+mj-lt"/>
              <a:buAutoNum type="arabicPeriod"/>
            </a:pPr>
            <a:r>
              <a:rPr lang="en-IN" dirty="0"/>
              <a:t>If a single term covers the </a:t>
            </a:r>
            <a:r>
              <a:rPr lang="en-IN" dirty="0" err="1"/>
              <a:t>minterm</a:t>
            </a:r>
            <a:r>
              <a:rPr lang="en-IN" dirty="0"/>
              <a:t> and all of the adjacent 1’s and X’s, then that term is an essential prime </a:t>
            </a:r>
            <a:r>
              <a:rPr lang="en-IN" dirty="0" err="1"/>
              <a:t>implicant</a:t>
            </a:r>
            <a:r>
              <a:rPr lang="en-IN" dirty="0"/>
              <a:t>, so select that term. (Note that don’t-care terms are treated like 1’s in steps 2 and 3 but not in step 1.) </a:t>
            </a:r>
          </a:p>
          <a:p>
            <a:pPr marL="457200" indent="-457200" algn="just">
              <a:buFont typeface="+mj-lt"/>
              <a:buAutoNum type="arabicPeriod"/>
            </a:pPr>
            <a:r>
              <a:rPr lang="en-IN" dirty="0"/>
              <a:t>Repeat steps 1, 2, and 3 until all essential prime </a:t>
            </a:r>
            <a:r>
              <a:rPr lang="en-IN" dirty="0" err="1"/>
              <a:t>implicants</a:t>
            </a:r>
            <a:r>
              <a:rPr lang="en-IN" dirty="0"/>
              <a:t> have been chosen. </a:t>
            </a:r>
          </a:p>
          <a:p>
            <a:pPr marL="457200" indent="-457200" algn="just">
              <a:buFont typeface="+mj-lt"/>
              <a:buAutoNum type="arabicPeriod"/>
            </a:pPr>
            <a:r>
              <a:rPr lang="en-IN" dirty="0"/>
              <a:t>Find a minimum set of prime </a:t>
            </a:r>
            <a:r>
              <a:rPr lang="en-IN" dirty="0" err="1"/>
              <a:t>implicants</a:t>
            </a:r>
            <a:r>
              <a:rPr lang="en-IN" dirty="0"/>
              <a:t> which cover the remaining 1’s on the map. (If there is more than one such set, choose a set with a minimum number of literals.) </a:t>
            </a:r>
          </a:p>
        </p:txBody>
      </p:sp>
    </p:spTree>
    <p:extLst>
      <p:ext uri="{BB962C8B-B14F-4D97-AF65-F5344CB8AC3E}">
        <p14:creationId xmlns:p14="http://schemas.microsoft.com/office/powerpoint/2010/main" val="23643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Gates-10</a:t>
            </a:r>
          </a:p>
        </p:txBody>
      </p:sp>
      <p:sp>
        <p:nvSpPr>
          <p:cNvPr id="3" name="Content Placeholder 2"/>
          <p:cNvSpPr>
            <a:spLocks noGrp="1"/>
          </p:cNvSpPr>
          <p:nvPr>
            <p:ph sz="quarter" idx="1"/>
          </p:nvPr>
        </p:nvSpPr>
        <p:spPr/>
        <p:txBody>
          <a:bodyPr/>
          <a:lstStyle/>
          <a:p>
            <a:r>
              <a:rPr lang="en-IN" dirty="0"/>
              <a:t>Universality of NOR Gate</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05025"/>
            <a:ext cx="83058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3857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110</a:t>
            </a:fld>
            <a:endParaRPr lang="en-US"/>
          </a:p>
        </p:txBody>
      </p:sp>
      <p:pic>
        <p:nvPicPr>
          <p:cNvPr id="4098" name="Picture 2"/>
          <p:cNvPicPr>
            <a:picLocks noGrp="1" noChangeAspect="1" noChangeArrowheads="1"/>
          </p:cNvPicPr>
          <p:nvPr>
            <p:ph sz="quarter" idx="1"/>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847537" y="1600200"/>
            <a:ext cx="2791263" cy="506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800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Programmed Exercise</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111</a:t>
            </a:fld>
            <a:endParaRPr lang="en-US"/>
          </a:p>
        </p:txBody>
      </p:sp>
      <p:sp>
        <p:nvSpPr>
          <p:cNvPr id="3" name="Content Placeholder 2"/>
          <p:cNvSpPr>
            <a:spLocks noGrp="1"/>
          </p:cNvSpPr>
          <p:nvPr>
            <p:ph sz="quarter" idx="1"/>
          </p:nvPr>
        </p:nvSpPr>
        <p:spPr/>
        <p:txBody>
          <a:bodyPr/>
          <a:lstStyle/>
          <a:p>
            <a:pPr algn="just"/>
            <a:r>
              <a:rPr lang="en-IN" dirty="0"/>
              <a:t>Determine the minimum sum of products and minimum product of sums for</a:t>
            </a:r>
          </a:p>
          <a:p>
            <a:pPr algn="just"/>
            <a:r>
              <a:rPr lang="en-IN" dirty="0"/>
              <a:t>f = </a:t>
            </a:r>
            <a:r>
              <a:rPr lang="en-IN" dirty="0" err="1"/>
              <a:t>b′c′d</a:t>
            </a:r>
            <a:r>
              <a:rPr lang="en-IN" dirty="0"/>
              <a:t>′ + </a:t>
            </a:r>
            <a:r>
              <a:rPr lang="en-IN" dirty="0" err="1"/>
              <a:t>bcd</a:t>
            </a:r>
            <a:r>
              <a:rPr lang="en-IN" dirty="0"/>
              <a:t> + </a:t>
            </a:r>
            <a:r>
              <a:rPr lang="en-IN" dirty="0" err="1"/>
              <a:t>acd</a:t>
            </a:r>
            <a:r>
              <a:rPr lang="en-IN" dirty="0"/>
              <a:t>′ + </a:t>
            </a:r>
            <a:r>
              <a:rPr lang="en-IN" dirty="0" err="1"/>
              <a:t>a′b′c</a:t>
            </a:r>
            <a:r>
              <a:rPr lang="en-IN" dirty="0"/>
              <a:t> + </a:t>
            </a:r>
            <a:r>
              <a:rPr lang="en-IN" dirty="0" err="1"/>
              <a:t>a′bc′d</a:t>
            </a:r>
            <a:endParaRPr lang="en-IN" dirty="0"/>
          </a:p>
          <a:p>
            <a:pPr algn="just"/>
            <a:r>
              <a:rPr lang="en-IN" dirty="0"/>
              <a:t>First, plot the map for f.</a:t>
            </a:r>
          </a:p>
        </p:txBody>
      </p:sp>
      <p:pic>
        <p:nvPicPr>
          <p:cNvPr id="5122"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219450" y="3429000"/>
            <a:ext cx="27051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245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Programmed Exercise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112</a:t>
            </a:fld>
            <a:endParaRPr lang="en-US"/>
          </a:p>
        </p:txBody>
      </p:sp>
      <p:sp>
        <p:nvSpPr>
          <p:cNvPr id="3" name="Content Placeholder 2"/>
          <p:cNvSpPr>
            <a:spLocks noGrp="1"/>
          </p:cNvSpPr>
          <p:nvPr>
            <p:ph sz="quarter" idx="1"/>
          </p:nvPr>
        </p:nvSpPr>
        <p:spPr/>
        <p:txBody>
          <a:bodyPr>
            <a:normAutofit/>
          </a:bodyPr>
          <a:lstStyle/>
          <a:p>
            <a:r>
              <a:rPr lang="en-IN" dirty="0"/>
              <a:t>For problem on K-Map refer text book and VTU question papers.</a:t>
            </a:r>
          </a:p>
          <a:p>
            <a:pPr algn="just"/>
            <a:r>
              <a:rPr lang="en-IN" dirty="0"/>
              <a:t>What is the simplified Boolean equation for the following logic equation expressed by </a:t>
            </a:r>
            <a:r>
              <a:rPr lang="en-IN" dirty="0" err="1"/>
              <a:t>minterms</a:t>
            </a:r>
            <a:r>
              <a:rPr lang="en-IN" dirty="0"/>
              <a:t>? </a:t>
            </a:r>
          </a:p>
          <a:p>
            <a:pPr lvl="1" algn="just"/>
            <a:r>
              <a:rPr lang="es-ES" i="1" dirty="0"/>
              <a:t>Y=F(A,B,C,D)=∑m(7,9, </a:t>
            </a:r>
            <a:r>
              <a:rPr lang="es-ES" dirty="0"/>
              <a:t>10, 11, 12, 13, 14, 15)</a:t>
            </a:r>
          </a:p>
          <a:p>
            <a:pPr lvl="1" algn="just"/>
            <a:r>
              <a:rPr lang="en-IN" dirty="0"/>
              <a:t>F(w, x, y, z) = ∑m(0, 1, 2, 5, 8, 9, 10)</a:t>
            </a:r>
          </a:p>
          <a:p>
            <a:pPr lvl="1" algn="just"/>
            <a:r>
              <a:rPr lang="en-IN" dirty="0"/>
              <a:t>Y= ∑m(1, 2, 6, 7) </a:t>
            </a:r>
          </a:p>
          <a:p>
            <a:pPr lvl="1" algn="just"/>
            <a:r>
              <a:rPr lang="es-ES" i="1" dirty="0"/>
              <a:t>Y=F(</a:t>
            </a:r>
            <a:r>
              <a:rPr lang="es-ES" i="1" dirty="0" err="1"/>
              <a:t>p,q,r,s</a:t>
            </a:r>
            <a:r>
              <a:rPr lang="es-ES" i="1" dirty="0"/>
              <a:t>)=∑m(1, 3, 4, 10, 12, </a:t>
            </a:r>
            <a:r>
              <a:rPr lang="es-ES" dirty="0"/>
              <a:t>13, 15)</a:t>
            </a:r>
          </a:p>
          <a:p>
            <a:pPr lvl="1" algn="just"/>
            <a:r>
              <a:rPr lang="pl-PL" i="1" dirty="0"/>
              <a:t>F </a:t>
            </a:r>
            <a:r>
              <a:rPr lang="pl-PL" dirty="0"/>
              <a:t>(</a:t>
            </a:r>
            <a:r>
              <a:rPr lang="pl-PL" i="1" dirty="0"/>
              <a:t>w</a:t>
            </a:r>
            <a:r>
              <a:rPr lang="pl-PL" dirty="0"/>
              <a:t>, </a:t>
            </a:r>
            <a:r>
              <a:rPr lang="pl-PL" i="1" dirty="0"/>
              <a:t>x</a:t>
            </a:r>
            <a:r>
              <a:rPr lang="pl-PL" dirty="0"/>
              <a:t>, </a:t>
            </a:r>
            <a:r>
              <a:rPr lang="pl-PL" i="1" dirty="0"/>
              <a:t>y</a:t>
            </a:r>
            <a:r>
              <a:rPr lang="pl-PL" dirty="0"/>
              <a:t>, </a:t>
            </a:r>
            <a:r>
              <a:rPr lang="pl-PL" i="1" dirty="0"/>
              <a:t>z</a:t>
            </a:r>
            <a:r>
              <a:rPr lang="pl-PL" dirty="0"/>
              <a:t>) = </a:t>
            </a:r>
            <a:r>
              <a:rPr lang="es-ES" i="1" dirty="0"/>
              <a:t>∑m </a:t>
            </a:r>
            <a:r>
              <a:rPr lang="pl-PL" dirty="0"/>
              <a:t>(0, 1, 2, 4, 5, 6, 8, 9, 12, 13, 14)</a:t>
            </a:r>
            <a:endParaRPr lang="en-IN" dirty="0"/>
          </a:p>
          <a:p>
            <a:pPr lvl="1" algn="just"/>
            <a:endParaRPr lang="en-IN" dirty="0"/>
          </a:p>
          <a:p>
            <a:pPr lvl="1" algn="just"/>
            <a:r>
              <a:rPr lang="es-ES" dirty="0"/>
              <a:t>F (A, B, C, D) = </a:t>
            </a:r>
            <a:r>
              <a:rPr lang="es-ES" i="1" dirty="0"/>
              <a:t>∑m</a:t>
            </a:r>
            <a:r>
              <a:rPr lang="es-ES" dirty="0"/>
              <a:t>(0,1, 2, 5, 8, 9,10)</a:t>
            </a:r>
            <a:endParaRPr lang="en-IN" dirty="0"/>
          </a:p>
          <a:p>
            <a:pPr algn="just"/>
            <a:endParaRPr lang="es-ES" dirty="0"/>
          </a:p>
          <a:p>
            <a:pPr algn="just"/>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5181600"/>
            <a:ext cx="24098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443288" y="6000750"/>
            <a:ext cx="22574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4"/>
          </p:nvPr>
        </p:nvSpPr>
        <p:spPr/>
        <p:txBody>
          <a:bodyPr/>
          <a:lstStyle/>
          <a:p>
            <a:fld id="{BE7F376B-ADE9-46A8-BC6C-EC0C0B43E1C5}" type="datetime12">
              <a:rPr lang="en-US" smtClean="0"/>
              <a:t>11:15 AM</a:t>
            </a:fld>
            <a:endParaRPr lang="en-US"/>
          </a:p>
        </p:txBody>
      </p:sp>
    </p:spTree>
    <p:extLst>
      <p:ext uri="{BB962C8B-B14F-4D97-AF65-F5344CB8AC3E}">
        <p14:creationId xmlns:p14="http://schemas.microsoft.com/office/powerpoint/2010/main" val="177353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1000"/>
                                        <p:tgtEl>
                                          <p:spTgt spid="1026"/>
                                        </p:tgtEl>
                                      </p:cBhvr>
                                    </p:animEffect>
                                    <p:anim calcmode="lin" valueType="num">
                                      <p:cBhvr>
                                        <p:cTn id="57" dur="1000" fill="hold"/>
                                        <p:tgtEl>
                                          <p:spTgt spid="1026"/>
                                        </p:tgtEl>
                                        <p:attrNameLst>
                                          <p:attrName>ppt_x</p:attrName>
                                        </p:attrNameLst>
                                      </p:cBhvr>
                                      <p:tavLst>
                                        <p:tav tm="0">
                                          <p:val>
                                            <p:strVal val="#ppt_x"/>
                                          </p:val>
                                        </p:tav>
                                        <p:tav tm="100000">
                                          <p:val>
                                            <p:strVal val="#ppt_x"/>
                                          </p:val>
                                        </p:tav>
                                      </p:tavLst>
                                    </p:anim>
                                    <p:anim calcmode="lin" valueType="num">
                                      <p:cBhvr>
                                        <p:cTn id="5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anim calcmode="lin" valueType="num">
                                      <p:cBhvr>
                                        <p:cTn id="71" dur="1000" fill="hold"/>
                                        <p:tgtEl>
                                          <p:spTgt spid="5"/>
                                        </p:tgtEl>
                                        <p:attrNameLst>
                                          <p:attrName>ppt_x</p:attrName>
                                        </p:attrNameLst>
                                      </p:cBhvr>
                                      <p:tavLst>
                                        <p:tav tm="0">
                                          <p:val>
                                            <p:strVal val="#ppt_x"/>
                                          </p:val>
                                        </p:tav>
                                        <p:tav tm="100000">
                                          <p:val>
                                            <p:strVal val="#ppt_x"/>
                                          </p:val>
                                        </p:tav>
                                      </p:tavLst>
                                    </p:anim>
                                    <p:anim calcmode="lin" valueType="num">
                                      <p:cBhvr>
                                        <p:cTn id="7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Programmed Exercise – </a:t>
            </a:r>
            <a:br>
              <a:rPr lang="en-IN" dirty="0"/>
            </a:br>
            <a:r>
              <a:rPr lang="en-IN" dirty="0" err="1"/>
              <a:t>Vtu</a:t>
            </a:r>
            <a:r>
              <a:rPr lang="en-IN" dirty="0"/>
              <a:t> Questions</a:t>
            </a:r>
          </a:p>
        </p:txBody>
      </p:sp>
      <p:sp>
        <p:nvSpPr>
          <p:cNvPr id="3" name="Content Placeholder 2"/>
          <p:cNvSpPr>
            <a:spLocks noGrp="1"/>
          </p:cNvSpPr>
          <p:nvPr>
            <p:ph sz="quarter" idx="1"/>
          </p:nvPr>
        </p:nvSpPr>
        <p:spPr/>
        <p:txBody>
          <a:bodyPr/>
          <a:lstStyle/>
          <a:p>
            <a:pPr algn="just"/>
            <a:r>
              <a:rPr lang="en-IN" dirty="0"/>
              <a:t>Find the minimal SOP of the following Boolean functions using K-Map:</a:t>
            </a:r>
          </a:p>
          <a:p>
            <a:pPr lvl="1"/>
            <a:r>
              <a:rPr lang="en-IN" dirty="0"/>
              <a:t>F(</a:t>
            </a:r>
            <a:r>
              <a:rPr lang="en-IN" dirty="0" err="1"/>
              <a:t>a,b,c,d</a:t>
            </a:r>
            <a:r>
              <a:rPr lang="en-IN" dirty="0"/>
              <a:t>)=∑m(6,7,9,10,13)+d(1,4,5,11)</a:t>
            </a:r>
          </a:p>
          <a:p>
            <a:pPr lvl="1"/>
            <a:r>
              <a:rPr lang="en-IN" dirty="0"/>
              <a:t>F(</a:t>
            </a:r>
            <a:r>
              <a:rPr lang="en-IN" dirty="0" err="1"/>
              <a:t>p,q,r,s</a:t>
            </a:r>
            <a:r>
              <a:rPr lang="en-IN" dirty="0"/>
              <a:t>)=∑m(6,7,9,10,13)+d(0,1,8,12)</a:t>
            </a:r>
          </a:p>
          <a:p>
            <a:pPr lvl="1"/>
            <a:r>
              <a:rPr lang="en-IN" dirty="0"/>
              <a:t>F(A,B,C,D)= ∑m(6,8,9,10,11,12,13,14,15)</a:t>
            </a:r>
          </a:p>
          <a:p>
            <a:pPr lvl="1"/>
            <a:r>
              <a:rPr lang="en-IN" dirty="0"/>
              <a:t>F(A,B,C,D)=∑m(1,3,5,7,8,10,12,14)</a:t>
            </a:r>
          </a:p>
          <a:p>
            <a:pPr lvl="1"/>
            <a:r>
              <a:rPr lang="en-IN" dirty="0"/>
              <a:t>F(</a:t>
            </a:r>
            <a:r>
              <a:rPr lang="en-IN" dirty="0" err="1"/>
              <a:t>a,b,c,d</a:t>
            </a:r>
            <a:r>
              <a:rPr lang="en-IN" dirty="0"/>
              <a:t>)=∑m(5,6,7,12,13)+d(4,9,14,15)</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113</a:t>
            </a:fld>
            <a:endParaRPr lang="en-US"/>
          </a:p>
        </p:txBody>
      </p:sp>
      <p:sp>
        <p:nvSpPr>
          <p:cNvPr id="5" name="Date Placeholder 4"/>
          <p:cNvSpPr>
            <a:spLocks noGrp="1"/>
          </p:cNvSpPr>
          <p:nvPr>
            <p:ph type="dt" sz="half" idx="14"/>
          </p:nvPr>
        </p:nvSpPr>
        <p:spPr/>
        <p:txBody>
          <a:bodyPr/>
          <a:lstStyle/>
          <a:p>
            <a:fld id="{9350C209-4C6D-4033-81CB-EA8BA771D912}" type="datetime12">
              <a:rPr lang="en-US" smtClean="0"/>
              <a:t>11:15 AM</a:t>
            </a:fld>
            <a:endParaRPr lang="en-US"/>
          </a:p>
        </p:txBody>
      </p:sp>
    </p:spTree>
    <p:extLst>
      <p:ext uri="{BB962C8B-B14F-4D97-AF65-F5344CB8AC3E}">
        <p14:creationId xmlns:p14="http://schemas.microsoft.com/office/powerpoint/2010/main" val="8421678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Programmed Exercise</a:t>
            </a:r>
            <a:endParaRPr lang="en-IN" dirty="0"/>
          </a:p>
        </p:txBody>
      </p:sp>
      <p:sp>
        <p:nvSpPr>
          <p:cNvPr id="9" name="Content Placeholder 8"/>
          <p:cNvSpPr>
            <a:spLocks noGrp="1"/>
          </p:cNvSpPr>
          <p:nvPr>
            <p:ph sz="quarter" idx="1"/>
          </p:nvPr>
        </p:nvSpPr>
        <p:spPr/>
        <p:txBody>
          <a:bodyPr/>
          <a:lstStyle/>
          <a:p>
            <a:pPr algn="just"/>
            <a:r>
              <a:rPr lang="en-IN" dirty="0"/>
              <a:t>Find the minimum sum of products for each function using a </a:t>
            </a:r>
            <a:r>
              <a:rPr lang="en-IN" dirty="0" err="1"/>
              <a:t>Karnaugh</a:t>
            </a:r>
            <a:r>
              <a:rPr lang="en-IN" dirty="0"/>
              <a:t> map. </a:t>
            </a:r>
          </a:p>
          <a:p>
            <a:pPr algn="just"/>
            <a:r>
              <a:rPr lang="en-IN" dirty="0"/>
              <a:t>(a) f1(a,  b,  c) = m0 + m2 + m5 + m6 </a:t>
            </a:r>
          </a:p>
          <a:p>
            <a:pPr algn="just"/>
            <a:r>
              <a:rPr lang="en-IN" dirty="0"/>
              <a:t>(b) f2(d,  e,  f  ) = Σ m(0, 1, 2, 4) </a:t>
            </a:r>
          </a:p>
          <a:p>
            <a:pPr algn="just"/>
            <a:r>
              <a:rPr lang="en-IN" dirty="0"/>
              <a:t>(c) f3(r,  s,  t) = </a:t>
            </a:r>
            <a:r>
              <a:rPr lang="en-IN" dirty="0" err="1"/>
              <a:t>rt</a:t>
            </a:r>
            <a:r>
              <a:rPr lang="en-IN" dirty="0"/>
              <a:t> ′ + r′s′ + r′s </a:t>
            </a:r>
          </a:p>
          <a:p>
            <a:pPr algn="just"/>
            <a:r>
              <a:rPr lang="en-IN" dirty="0"/>
              <a:t>(d) f4(x,  y,  z) = M0 · M5</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114</a:t>
            </a:fld>
            <a:endParaRPr lang="en-US"/>
          </a:p>
        </p:txBody>
      </p:sp>
    </p:spTree>
    <p:extLst>
      <p:ext uri="{BB962C8B-B14F-4D97-AF65-F5344CB8AC3E}">
        <p14:creationId xmlns:p14="http://schemas.microsoft.com/office/powerpoint/2010/main" val="17943375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Programmed Exercise</a:t>
            </a:r>
            <a:endParaRPr lang="en-IN" dirty="0"/>
          </a:p>
        </p:txBody>
      </p:sp>
      <p:sp>
        <p:nvSpPr>
          <p:cNvPr id="9" name="Content Placeholder 8"/>
          <p:cNvSpPr>
            <a:spLocks noGrp="1"/>
          </p:cNvSpPr>
          <p:nvPr>
            <p:ph sz="quarter" idx="1"/>
          </p:nvPr>
        </p:nvSpPr>
        <p:spPr/>
        <p:txBody>
          <a:bodyPr>
            <a:normAutofit lnSpcReduction="10000"/>
          </a:bodyPr>
          <a:lstStyle/>
          <a:p>
            <a:pPr algn="just"/>
            <a:r>
              <a:rPr lang="en-IN" dirty="0"/>
              <a:t>Find the minimum sum-of-products expression for each function. Underline the essential prime </a:t>
            </a:r>
            <a:r>
              <a:rPr lang="en-IN" dirty="0" err="1"/>
              <a:t>implicants</a:t>
            </a:r>
            <a:r>
              <a:rPr lang="en-IN" dirty="0"/>
              <a:t> in your answer and tell which </a:t>
            </a:r>
            <a:r>
              <a:rPr lang="en-IN" dirty="0" err="1"/>
              <a:t>minterm</a:t>
            </a:r>
            <a:r>
              <a:rPr lang="en-IN" dirty="0"/>
              <a:t> makes each one essential. </a:t>
            </a:r>
          </a:p>
          <a:p>
            <a:pPr marL="457200" indent="-457200" algn="just">
              <a:buFont typeface="+mj-lt"/>
              <a:buAutoNum type="arabicPeriod"/>
            </a:pPr>
            <a:r>
              <a:rPr lang="en-IN" dirty="0"/>
              <a:t>f(a,  b,  c,  d) =Σ m(0,  1,  3,  5,  6,  7,  11,  12,  14) </a:t>
            </a:r>
          </a:p>
          <a:p>
            <a:pPr marL="457200" indent="-457200" algn="just">
              <a:buFont typeface="+mj-lt"/>
              <a:buAutoNum type="arabicPeriod"/>
            </a:pPr>
            <a:r>
              <a:rPr lang="en-IN" dirty="0"/>
              <a:t>f(a,  b,  c,  d) =Π  M(1,  9,  11,  12,  14) </a:t>
            </a:r>
          </a:p>
          <a:p>
            <a:pPr marL="457200" indent="-457200" algn="just">
              <a:buFont typeface="+mj-lt"/>
              <a:buAutoNum type="arabicPeriod"/>
            </a:pPr>
            <a:r>
              <a:rPr lang="en-IN" dirty="0"/>
              <a:t>f(a,  b,  c,  d) =Π  M(5,  7,  13,  14,  15)· Π  D(1, 2, 3, 9)</a:t>
            </a:r>
          </a:p>
          <a:p>
            <a:pPr marL="457200" indent="-457200" algn="just">
              <a:buFont typeface="+mj-lt"/>
              <a:buAutoNum type="arabicPeriod"/>
            </a:pPr>
            <a:r>
              <a:rPr lang="en-IN" dirty="0"/>
              <a:t>f(a, b, c, d) =</a:t>
            </a:r>
            <a:r>
              <a:rPr lang="el-GR" dirty="0"/>
              <a:t>Σ </a:t>
            </a:r>
            <a:r>
              <a:rPr lang="en-IN" dirty="0"/>
              <a:t>m(0, 2, 3, 4, 7, 8, 14) </a:t>
            </a:r>
          </a:p>
          <a:p>
            <a:pPr marL="457200" indent="-457200" algn="just">
              <a:buFont typeface="+mj-lt"/>
              <a:buAutoNum type="arabicPeriod"/>
            </a:pPr>
            <a:r>
              <a:rPr lang="en-IN" dirty="0"/>
              <a:t>f(a, b, c, d) =</a:t>
            </a:r>
            <a:r>
              <a:rPr lang="el-GR" dirty="0"/>
              <a:t>Σ </a:t>
            </a:r>
            <a:r>
              <a:rPr lang="en-IN" dirty="0"/>
              <a:t>m(1, 2, 4, 15) +</a:t>
            </a:r>
            <a:r>
              <a:rPr lang="el-GR" dirty="0"/>
              <a:t>Σ </a:t>
            </a:r>
            <a:r>
              <a:rPr lang="en-IN" dirty="0"/>
              <a:t>d(0, 3, 14) </a:t>
            </a:r>
          </a:p>
          <a:p>
            <a:pPr marL="457200" indent="-457200" algn="just">
              <a:buFont typeface="+mj-lt"/>
              <a:buAutoNum type="arabicPeriod"/>
            </a:pPr>
            <a:r>
              <a:rPr lang="en-IN" dirty="0"/>
              <a:t>f(a, b, c, d) =</a:t>
            </a:r>
            <a:r>
              <a:rPr lang="el-GR" dirty="0"/>
              <a:t>Π  </a:t>
            </a:r>
            <a:r>
              <a:rPr lang="en-IN" dirty="0"/>
              <a:t>M(1, 2, 3, 4, 9, 15) </a:t>
            </a:r>
          </a:p>
          <a:p>
            <a:pPr marL="457200" indent="-457200" algn="just">
              <a:buFont typeface="+mj-lt"/>
              <a:buAutoNum type="arabicPeriod"/>
            </a:pPr>
            <a:r>
              <a:rPr lang="en-IN" dirty="0"/>
              <a:t>f(a, b, c, d) =</a:t>
            </a:r>
            <a:r>
              <a:rPr lang="el-GR" dirty="0"/>
              <a:t>Π  </a:t>
            </a:r>
            <a:r>
              <a:rPr lang="en-IN" dirty="0"/>
              <a:t>M(0, 2, 4, 6, 8) ·</a:t>
            </a:r>
            <a:r>
              <a:rPr lang="el-GR" dirty="0"/>
              <a:t>Π  </a:t>
            </a:r>
            <a:r>
              <a:rPr lang="en-IN" dirty="0"/>
              <a:t>D(1, 12, 9, 15)</a:t>
            </a:r>
          </a:p>
          <a:p>
            <a:pPr algn="just"/>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115</a:t>
            </a:fld>
            <a:endParaRPr lang="en-US"/>
          </a:p>
        </p:txBody>
      </p:sp>
    </p:spTree>
    <p:extLst>
      <p:ext uri="{BB962C8B-B14F-4D97-AF65-F5344CB8AC3E}">
        <p14:creationId xmlns:p14="http://schemas.microsoft.com/office/powerpoint/2010/main" val="23662841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Programmed Exercise</a:t>
            </a:r>
            <a:endParaRPr lang="en-IN" dirty="0"/>
          </a:p>
        </p:txBody>
      </p:sp>
      <p:sp>
        <p:nvSpPr>
          <p:cNvPr id="9" name="Content Placeholder 8"/>
          <p:cNvSpPr>
            <a:spLocks noGrp="1"/>
          </p:cNvSpPr>
          <p:nvPr>
            <p:ph sz="quarter" idx="1"/>
          </p:nvPr>
        </p:nvSpPr>
        <p:spPr/>
        <p:txBody>
          <a:bodyPr>
            <a:normAutofit/>
          </a:bodyPr>
          <a:lstStyle/>
          <a:p>
            <a:pPr algn="just"/>
            <a:r>
              <a:rPr lang="en-IN" dirty="0"/>
              <a:t>Find the minimum sum-of-products expression for each function. Underline the essential prime </a:t>
            </a:r>
            <a:r>
              <a:rPr lang="en-IN" dirty="0" err="1"/>
              <a:t>implicants</a:t>
            </a:r>
            <a:r>
              <a:rPr lang="en-IN" dirty="0"/>
              <a:t> in your answer and tell which </a:t>
            </a:r>
            <a:r>
              <a:rPr lang="en-IN" dirty="0" err="1"/>
              <a:t>minterm</a:t>
            </a:r>
            <a:r>
              <a:rPr lang="en-IN" dirty="0"/>
              <a:t> makes each one essential. </a:t>
            </a:r>
          </a:p>
          <a:p>
            <a:pPr marL="822960" lvl="1" indent="-457200" algn="just">
              <a:buFont typeface="+mj-lt"/>
              <a:buAutoNum type="arabicPeriod"/>
            </a:pPr>
            <a:r>
              <a:rPr lang="en-IN" dirty="0"/>
              <a:t>f(a,  b,  c,  d) =</a:t>
            </a:r>
            <a:r>
              <a:rPr lang="en-IN" dirty="0" err="1"/>
              <a:t>Σm</a:t>
            </a:r>
            <a:r>
              <a:rPr lang="en-IN" dirty="0"/>
              <a:t> (0,  1,  3,  5,  6,  7,  11,  12,  14) </a:t>
            </a:r>
          </a:p>
          <a:p>
            <a:pPr marL="822960" lvl="1" indent="-457200" algn="just">
              <a:buFont typeface="+mj-lt"/>
              <a:buAutoNum type="arabicPeriod"/>
            </a:pPr>
            <a:r>
              <a:rPr lang="en-IN" dirty="0"/>
              <a:t>f(a,  b,  c,  d) =ΠM (1,  9,  11,  12,  14) </a:t>
            </a:r>
          </a:p>
          <a:p>
            <a:pPr marL="822960" lvl="1" indent="-457200" algn="just">
              <a:buFont typeface="+mj-lt"/>
              <a:buAutoNum type="arabicPeriod"/>
            </a:pPr>
            <a:r>
              <a:rPr lang="en-IN" dirty="0"/>
              <a:t>f(a,  b,  c,  d) </a:t>
            </a:r>
            <a:r>
              <a:rPr lang="en-IN"/>
              <a:t>=ΠM (</a:t>
            </a:r>
            <a:r>
              <a:rPr lang="en-IN" dirty="0"/>
              <a:t>5,  7,  13,  14,  15)· ΠD (1, 2, 3, 9)</a:t>
            </a:r>
          </a:p>
          <a:p>
            <a:pPr lvl="1" algn="just"/>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32404078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Simplification Using Map-Entered Variables</a:t>
            </a:r>
          </a:p>
        </p:txBody>
      </p:sp>
      <p:sp>
        <p:nvSpPr>
          <p:cNvPr id="3" name="Content Placeholder 2"/>
          <p:cNvSpPr>
            <a:spLocks noGrp="1"/>
          </p:cNvSpPr>
          <p:nvPr>
            <p:ph sz="quarter" idx="1"/>
          </p:nvPr>
        </p:nvSpPr>
        <p:spPr/>
        <p:txBody>
          <a:bodyPr/>
          <a:lstStyle/>
          <a:p>
            <a:r>
              <a:rPr lang="en-IN"/>
              <a:t>One of the input variable is placed inside Karnaugh map</a:t>
            </a:r>
          </a:p>
          <a:p>
            <a:r>
              <a:rPr lang="en-IN"/>
              <a:t>This reduces the Karnaugh map size by one degree.</a:t>
            </a:r>
          </a:p>
          <a:p>
            <a:pPr lvl="1"/>
            <a:r>
              <a:rPr lang="en-IN"/>
              <a:t>i.e. a three variable problem that requires 23 = 8 locations in Karnaugh map will require 2(3-l) = 4 locations in entered variable map. </a:t>
            </a:r>
          </a:p>
          <a:p>
            <a:r>
              <a:rPr lang="en-IN"/>
              <a:t>This technique is particularly useful for mapping problems with  more than four input variables.</a:t>
            </a:r>
            <a:endParaRPr lang="en-IN" dirty="0"/>
          </a:p>
        </p:txBody>
      </p:sp>
      <p:sp>
        <p:nvSpPr>
          <p:cNvPr id="5" name="Date Placeholder 4"/>
          <p:cNvSpPr>
            <a:spLocks noGrp="1"/>
          </p:cNvSpPr>
          <p:nvPr>
            <p:ph type="dt" sz="half" idx="14"/>
          </p:nvPr>
        </p:nvSpPr>
        <p:spPr/>
        <p:txBody>
          <a:bodyPr/>
          <a:lstStyle/>
          <a:p>
            <a:fld id="{8EAE6471-E525-4E6F-BF03-367C60EBB18B}"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117</a:t>
            </a:fld>
            <a:endParaRPr lang="en-US"/>
          </a:p>
        </p:txBody>
      </p:sp>
    </p:spTree>
    <p:extLst>
      <p:ext uri="{BB962C8B-B14F-4D97-AF65-F5344CB8AC3E}">
        <p14:creationId xmlns:p14="http://schemas.microsoft.com/office/powerpoint/2010/main" val="33513200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Simplification Using Map-Entered Variables</a:t>
            </a:r>
            <a:endParaRPr lang="en-IN" dirty="0"/>
          </a:p>
        </p:txBody>
      </p:sp>
      <p:sp>
        <p:nvSpPr>
          <p:cNvPr id="3" name="Content Placeholder 2"/>
          <p:cNvSpPr>
            <a:spLocks noGrp="1"/>
          </p:cNvSpPr>
          <p:nvPr>
            <p:ph sz="quarter" idx="1"/>
          </p:nvPr>
        </p:nvSpPr>
        <p:spPr>
          <a:xfrm>
            <a:off x="457200" y="1600200"/>
            <a:ext cx="7467600" cy="1143000"/>
          </a:xfrm>
        </p:spPr>
        <p:txBody>
          <a:bodyPr>
            <a:normAutofit/>
          </a:bodyPr>
          <a:lstStyle/>
          <a:p>
            <a:pPr algn="just"/>
            <a:r>
              <a:rPr lang="en-IN" dirty="0"/>
              <a:t>Example</a:t>
            </a:r>
          </a:p>
          <a:p>
            <a:pPr algn="just"/>
            <a:r>
              <a:rPr lang="en-IN" dirty="0"/>
              <a:t>Example: Y = F(A, B, C) = ∑m(2,6,7)</a:t>
            </a:r>
          </a:p>
          <a:p>
            <a:pPr algn="just"/>
            <a:endParaRPr lang="en-IN" dirty="0"/>
          </a:p>
          <a:p>
            <a:pPr algn="just"/>
            <a:endParaRPr lang="en-IN"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08505204"/>
              </p:ext>
            </p:extLst>
          </p:nvPr>
        </p:nvGraphicFramePr>
        <p:xfrm>
          <a:off x="762000" y="2667000"/>
          <a:ext cx="2667000" cy="3337560"/>
        </p:xfrm>
        <a:graphic>
          <a:graphicData uri="http://schemas.openxmlformats.org/drawingml/2006/table">
            <a:tbl>
              <a:tblPr firstRow="1" bandRow="1">
                <a:tableStyleId>{5940675A-B579-460E-94D1-54222C63F5DA}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tblGrid>
              <a:tr h="370840">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C</a:t>
                      </a:r>
                    </a:p>
                  </a:txBody>
                  <a:tcPr anchor="ctr"/>
                </a:tc>
                <a:tc>
                  <a:txBody>
                    <a:bodyPr/>
                    <a:lstStyle/>
                    <a:p>
                      <a:pPr algn="ctr"/>
                      <a:r>
                        <a:rPr lang="en-IN" dirty="0"/>
                        <a:t>Y</a:t>
                      </a:r>
                    </a:p>
                  </a:txBody>
                  <a:tcPr anchor="ctr"/>
                </a:tc>
                <a:extLst>
                  <a:ext uri="{0D108BD9-81ED-4DB2-BD59-A6C34878D82A}">
                    <a16:rowId xmlns:a16="http://schemas.microsoft.com/office/drawing/2014/main" val="10000"/>
                  </a:ext>
                </a:extLst>
              </a:tr>
              <a:tr h="370840">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1"/>
                  </a:ext>
                </a:extLst>
              </a:tr>
              <a:tr h="370840">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370840">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3"/>
                  </a:ext>
                </a:extLst>
              </a:tr>
              <a:tr h="370840">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4"/>
                  </a:ext>
                </a:extLst>
              </a:tr>
              <a:tr h="370840">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5"/>
                  </a:ext>
                </a:extLst>
              </a:tr>
              <a:tr h="370840">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6"/>
                  </a:ext>
                </a:extLst>
              </a:tr>
              <a:tr h="370840">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7"/>
                  </a:ext>
                </a:extLst>
              </a:tr>
              <a:tr h="370840">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536710138"/>
                  </p:ext>
                </p:extLst>
              </p:nvPr>
            </p:nvGraphicFramePr>
            <p:xfrm>
              <a:off x="3810000" y="2667000"/>
              <a:ext cx="2000250" cy="3337560"/>
            </p:xfrm>
            <a:graphic>
              <a:graphicData uri="http://schemas.openxmlformats.org/drawingml/2006/table">
                <a:tbl>
                  <a:tblPr firstRow="1" bandRow="1">
                    <a:tableStyleId>{5940675A-B579-460E-94D1-54222C63F5DA}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370840">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Y</a:t>
                          </a:r>
                        </a:p>
                      </a:txBody>
                      <a:tcPr anchor="ctr"/>
                    </a:tc>
                    <a:extLst>
                      <a:ext uri="{0D108BD9-81ED-4DB2-BD59-A6C34878D82A}">
                        <a16:rowId xmlns:a16="http://schemas.microsoft.com/office/drawing/2014/main" val="10000"/>
                      </a:ext>
                    </a:extLst>
                  </a:tr>
                  <a:tr h="370840">
                    <a:tc>
                      <a:txBody>
                        <a:bodyPr/>
                        <a:lstStyle/>
                        <a:p>
                          <a:pPr algn="ctr"/>
                          <a:r>
                            <a:rPr lang="en-IN" dirty="0"/>
                            <a:t>0</a:t>
                          </a:r>
                        </a:p>
                      </a:txBody>
                      <a:tcPr anchor="ctr"/>
                    </a:tc>
                    <a:tc>
                      <a:txBody>
                        <a:bodyPr/>
                        <a:lstStyle/>
                        <a:p>
                          <a:pPr algn="ctr"/>
                          <a:r>
                            <a:rPr lang="en-IN" dirty="0"/>
                            <a:t>0</a:t>
                          </a:r>
                        </a:p>
                      </a:txBody>
                      <a:tcPr anchor="ctr"/>
                    </a:tc>
                    <a:tc rowSpan="2">
                      <a:txBody>
                        <a:bodyPr/>
                        <a:lstStyle/>
                        <a:p>
                          <a:pPr algn="ctr"/>
                          <a:r>
                            <a:rPr lang="en-IN" dirty="0"/>
                            <a:t>0</a:t>
                          </a:r>
                        </a:p>
                      </a:txBody>
                      <a:tcPr anchor="ctr"/>
                    </a:tc>
                    <a:extLst>
                      <a:ext uri="{0D108BD9-81ED-4DB2-BD59-A6C34878D82A}">
                        <a16:rowId xmlns:a16="http://schemas.microsoft.com/office/drawing/2014/main" val="10001"/>
                      </a:ext>
                    </a:extLst>
                  </a:tr>
                  <a:tr h="370840">
                    <a:tc>
                      <a:txBody>
                        <a:bodyPr/>
                        <a:lstStyle/>
                        <a:p>
                          <a:pPr algn="ctr"/>
                          <a:r>
                            <a:rPr lang="en-IN" dirty="0"/>
                            <a:t>0</a:t>
                          </a:r>
                        </a:p>
                      </a:txBody>
                      <a:tcPr anchor="ctr"/>
                    </a:tc>
                    <a:tc>
                      <a:txBody>
                        <a:bodyPr/>
                        <a:lstStyle/>
                        <a:p>
                          <a:pPr algn="ctr"/>
                          <a:r>
                            <a:rPr lang="en-IN" dirty="0"/>
                            <a:t>0</a:t>
                          </a:r>
                        </a:p>
                      </a:txBody>
                      <a:tcPr anchor="ctr"/>
                    </a:tc>
                    <a:tc vMerge="1">
                      <a:txBody>
                        <a:bodyPr/>
                        <a:lstStyle/>
                        <a:p>
                          <a:pPr algn="ctr"/>
                          <a:endParaRPr lang="en-IN" dirty="0"/>
                        </a:p>
                      </a:txBody>
                      <a:tcPr anchor="ctr"/>
                    </a:tc>
                    <a:extLst>
                      <a:ext uri="{0D108BD9-81ED-4DB2-BD59-A6C34878D82A}">
                        <a16:rowId xmlns:a16="http://schemas.microsoft.com/office/drawing/2014/main" val="10002"/>
                      </a:ext>
                    </a:extLst>
                  </a:tr>
                  <a:tr h="370840">
                    <a:tc>
                      <a:txBody>
                        <a:bodyPr/>
                        <a:lstStyle/>
                        <a:p>
                          <a:pPr algn="ctr"/>
                          <a:r>
                            <a:rPr lang="en-IN" dirty="0"/>
                            <a:t>0</a:t>
                          </a:r>
                        </a:p>
                      </a:txBody>
                      <a:tcPr anchor="ctr"/>
                    </a:tc>
                    <a:tc>
                      <a:txBody>
                        <a:bodyPr/>
                        <a:lstStyle/>
                        <a:p>
                          <a:pPr algn="ctr"/>
                          <a:r>
                            <a:rPr lang="en-IN" dirty="0"/>
                            <a:t>1</a:t>
                          </a:r>
                        </a:p>
                      </a:txBody>
                      <a:tcPr anchor="ctr"/>
                    </a:tc>
                    <a:tc rowSpan="2">
                      <a:txBody>
                        <a:bodyPr/>
                        <a:lstStyle/>
                        <a:p>
                          <a:pPr algn="ctr"/>
                          <a14:m>
                            <m:oMathPara xmlns:m="http://schemas.openxmlformats.org/officeDocument/2006/math">
                              <m:oMathParaPr>
                                <m:jc m:val="centerGroup"/>
                              </m:oMathParaPr>
                              <m:oMath xmlns:m="http://schemas.openxmlformats.org/officeDocument/2006/math">
                                <m:acc>
                                  <m:accPr>
                                    <m:chr m:val="̅"/>
                                    <m:ctrlPr>
                                      <a:rPr lang="en-IN" i="1" smtClean="0">
                                        <a:latin typeface="Cambria Math" panose="02040503050406030204" pitchFamily="18" charset="0"/>
                                      </a:rPr>
                                    </m:ctrlPr>
                                  </m:accPr>
                                  <m:e>
                                    <m:r>
                                      <m:rPr>
                                        <m:sty m:val="p"/>
                                      </m:rPr>
                                      <a:rPr lang="en-IN" b="0" i="0" smtClean="0">
                                        <a:latin typeface="Cambria Math"/>
                                      </a:rPr>
                                      <m:t>C</m:t>
                                    </m:r>
                                  </m:e>
                                </m:acc>
                              </m:oMath>
                            </m:oMathPara>
                          </a14:m>
                          <a:endParaRPr lang="en-IN" dirty="0"/>
                        </a:p>
                      </a:txBody>
                      <a:tcPr anchor="ctr"/>
                    </a:tc>
                    <a:extLst>
                      <a:ext uri="{0D108BD9-81ED-4DB2-BD59-A6C34878D82A}">
                        <a16:rowId xmlns:a16="http://schemas.microsoft.com/office/drawing/2014/main" val="10003"/>
                      </a:ext>
                    </a:extLst>
                  </a:tr>
                  <a:tr h="370840">
                    <a:tc>
                      <a:txBody>
                        <a:bodyPr/>
                        <a:lstStyle/>
                        <a:p>
                          <a:pPr algn="ctr"/>
                          <a:r>
                            <a:rPr lang="en-IN" dirty="0"/>
                            <a:t>0</a:t>
                          </a:r>
                        </a:p>
                      </a:txBody>
                      <a:tcPr anchor="ctr"/>
                    </a:tc>
                    <a:tc>
                      <a:txBody>
                        <a:bodyPr/>
                        <a:lstStyle/>
                        <a:p>
                          <a:pPr algn="ctr"/>
                          <a:r>
                            <a:rPr lang="en-IN" dirty="0"/>
                            <a:t>1</a:t>
                          </a:r>
                        </a:p>
                      </a:txBody>
                      <a:tcPr anchor="ctr"/>
                    </a:tc>
                    <a:tc vMerge="1">
                      <a:txBody>
                        <a:bodyPr/>
                        <a:lstStyle/>
                        <a:p>
                          <a:pPr algn="ctr"/>
                          <a:endParaRPr lang="en-IN" dirty="0"/>
                        </a:p>
                      </a:txBody>
                      <a:tcPr anchor="ctr"/>
                    </a:tc>
                    <a:extLst>
                      <a:ext uri="{0D108BD9-81ED-4DB2-BD59-A6C34878D82A}">
                        <a16:rowId xmlns:a16="http://schemas.microsoft.com/office/drawing/2014/main" val="10004"/>
                      </a:ext>
                    </a:extLst>
                  </a:tr>
                  <a:tr h="370840">
                    <a:tc>
                      <a:txBody>
                        <a:bodyPr/>
                        <a:lstStyle/>
                        <a:p>
                          <a:pPr algn="ctr"/>
                          <a:r>
                            <a:rPr lang="en-IN" dirty="0"/>
                            <a:t>1</a:t>
                          </a:r>
                        </a:p>
                      </a:txBody>
                      <a:tcPr anchor="ctr"/>
                    </a:tc>
                    <a:tc>
                      <a:txBody>
                        <a:bodyPr/>
                        <a:lstStyle/>
                        <a:p>
                          <a:pPr algn="ctr"/>
                          <a:r>
                            <a:rPr lang="en-IN" dirty="0"/>
                            <a:t>0</a:t>
                          </a:r>
                        </a:p>
                      </a:txBody>
                      <a:tcPr anchor="ctr"/>
                    </a:tc>
                    <a:tc rowSpan="2">
                      <a:txBody>
                        <a:bodyPr/>
                        <a:lstStyle/>
                        <a:p>
                          <a:pPr algn="ctr"/>
                          <a:r>
                            <a:rPr lang="en-IN" dirty="0"/>
                            <a:t>0</a:t>
                          </a:r>
                        </a:p>
                      </a:txBody>
                      <a:tcPr anchor="ctr"/>
                    </a:tc>
                    <a:extLst>
                      <a:ext uri="{0D108BD9-81ED-4DB2-BD59-A6C34878D82A}">
                        <a16:rowId xmlns:a16="http://schemas.microsoft.com/office/drawing/2014/main" val="10005"/>
                      </a:ext>
                    </a:extLst>
                  </a:tr>
                  <a:tr h="370840">
                    <a:tc>
                      <a:txBody>
                        <a:bodyPr/>
                        <a:lstStyle/>
                        <a:p>
                          <a:pPr algn="ctr"/>
                          <a:r>
                            <a:rPr lang="en-IN" dirty="0"/>
                            <a:t>1</a:t>
                          </a:r>
                        </a:p>
                      </a:txBody>
                      <a:tcPr anchor="ctr"/>
                    </a:tc>
                    <a:tc>
                      <a:txBody>
                        <a:bodyPr/>
                        <a:lstStyle/>
                        <a:p>
                          <a:pPr algn="ctr"/>
                          <a:r>
                            <a:rPr lang="en-IN" dirty="0"/>
                            <a:t>0</a:t>
                          </a:r>
                        </a:p>
                      </a:txBody>
                      <a:tcPr anchor="ctr"/>
                    </a:tc>
                    <a:tc vMerge="1">
                      <a:txBody>
                        <a:bodyPr/>
                        <a:lstStyle/>
                        <a:p>
                          <a:pPr algn="ctr"/>
                          <a:endParaRPr lang="en-IN" dirty="0"/>
                        </a:p>
                      </a:txBody>
                      <a:tcPr anchor="ctr"/>
                    </a:tc>
                    <a:extLst>
                      <a:ext uri="{0D108BD9-81ED-4DB2-BD59-A6C34878D82A}">
                        <a16:rowId xmlns:a16="http://schemas.microsoft.com/office/drawing/2014/main" val="10006"/>
                      </a:ext>
                    </a:extLst>
                  </a:tr>
                  <a:tr h="370840">
                    <a:tc>
                      <a:txBody>
                        <a:bodyPr/>
                        <a:lstStyle/>
                        <a:p>
                          <a:pPr algn="ctr"/>
                          <a:r>
                            <a:rPr lang="en-IN" dirty="0"/>
                            <a:t>1</a:t>
                          </a:r>
                        </a:p>
                      </a:txBody>
                      <a:tcPr anchor="ctr"/>
                    </a:tc>
                    <a:tc>
                      <a:txBody>
                        <a:bodyPr/>
                        <a:lstStyle/>
                        <a:p>
                          <a:pPr algn="ctr"/>
                          <a:r>
                            <a:rPr lang="en-IN" dirty="0"/>
                            <a:t>1</a:t>
                          </a:r>
                        </a:p>
                      </a:txBody>
                      <a:tcPr anchor="ctr"/>
                    </a:tc>
                    <a:tc rowSpan="2">
                      <a:txBody>
                        <a:bodyPr/>
                        <a:lstStyle/>
                        <a:p>
                          <a:pPr algn="ctr"/>
                          <a:r>
                            <a:rPr lang="en-IN" dirty="0"/>
                            <a:t>1</a:t>
                          </a:r>
                        </a:p>
                      </a:txBody>
                      <a:tcPr anchor="ctr"/>
                    </a:tc>
                    <a:extLst>
                      <a:ext uri="{0D108BD9-81ED-4DB2-BD59-A6C34878D82A}">
                        <a16:rowId xmlns:a16="http://schemas.microsoft.com/office/drawing/2014/main" val="10007"/>
                      </a:ext>
                    </a:extLst>
                  </a:tr>
                  <a:tr h="370840">
                    <a:tc>
                      <a:txBody>
                        <a:bodyPr/>
                        <a:lstStyle/>
                        <a:p>
                          <a:pPr algn="ctr"/>
                          <a:r>
                            <a:rPr lang="en-IN" dirty="0"/>
                            <a:t>1</a:t>
                          </a:r>
                        </a:p>
                      </a:txBody>
                      <a:tcPr anchor="ctr"/>
                    </a:tc>
                    <a:tc>
                      <a:txBody>
                        <a:bodyPr/>
                        <a:lstStyle/>
                        <a:p>
                          <a:pPr algn="ctr"/>
                          <a:r>
                            <a:rPr lang="en-IN" dirty="0"/>
                            <a:t>1</a:t>
                          </a:r>
                        </a:p>
                      </a:txBody>
                      <a:tcPr anchor="ctr"/>
                    </a:tc>
                    <a:tc vMerge="1">
                      <a:txBody>
                        <a:bodyPr/>
                        <a:lstStyle/>
                        <a:p>
                          <a:pPr algn="ctr"/>
                          <a:endParaRPr lang="en-IN"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36710138"/>
                  </p:ext>
                </p:extLst>
              </p:nvPr>
            </p:nvGraphicFramePr>
            <p:xfrm>
              <a:off x="3810000" y="2667000"/>
              <a:ext cx="2000250" cy="3337560"/>
            </p:xfrm>
            <a:graphic>
              <a:graphicData uri="http://schemas.openxmlformats.org/drawingml/2006/table">
                <a:tbl>
                  <a:tblPr firstRow="1" bandRow="1">
                    <a:tableStyleId>{5940675A-B579-460E-94D1-54222C63F5DA}</a:tableStyleId>
                  </a:tblPr>
                  <a:tblGrid>
                    <a:gridCol w="666750"/>
                    <a:gridCol w="666750"/>
                    <a:gridCol w="666750"/>
                  </a:tblGrid>
                  <a:tr h="370840">
                    <a:tc>
                      <a:txBody>
                        <a:bodyPr/>
                        <a:lstStyle/>
                        <a:p>
                          <a:pPr algn="ctr"/>
                          <a:r>
                            <a:rPr lang="en-IN" dirty="0" smtClean="0"/>
                            <a:t>A</a:t>
                          </a:r>
                          <a:endParaRPr lang="en-IN" dirty="0"/>
                        </a:p>
                      </a:txBody>
                      <a:tcPr anchor="ctr"/>
                    </a:tc>
                    <a:tc>
                      <a:txBody>
                        <a:bodyPr/>
                        <a:lstStyle/>
                        <a:p>
                          <a:pPr algn="ctr"/>
                          <a:r>
                            <a:rPr lang="en-IN" dirty="0" smtClean="0"/>
                            <a:t>B</a:t>
                          </a:r>
                          <a:endParaRPr lang="en-IN" dirty="0"/>
                        </a:p>
                      </a:txBody>
                      <a:tcPr anchor="ctr"/>
                    </a:tc>
                    <a:tc>
                      <a:txBody>
                        <a:bodyPr/>
                        <a:lstStyle/>
                        <a:p>
                          <a:pPr algn="ctr"/>
                          <a:r>
                            <a:rPr lang="en-IN" dirty="0" smtClean="0"/>
                            <a:t>Y</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c rowSpan="2">
                      <a:txBody>
                        <a:bodyPr/>
                        <a:lstStyle/>
                        <a:p>
                          <a:pPr algn="ctr"/>
                          <a:r>
                            <a:rPr lang="en-IN" dirty="0" smtClean="0"/>
                            <a:t>0</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c vMerge="1">
                      <a:txBody>
                        <a:bodyPr/>
                        <a:lstStyle/>
                        <a:p>
                          <a:pPr algn="ct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1</a:t>
                          </a:r>
                          <a:endParaRPr lang="en-IN" dirty="0"/>
                        </a:p>
                      </a:txBody>
                      <a:tcPr anchor="ctr"/>
                    </a:tc>
                    <a:tc rowSpan="2">
                      <a:txBody>
                        <a:bodyPr/>
                        <a:lstStyle/>
                        <a:p>
                          <a:endParaRPr lang="en-US"/>
                        </a:p>
                      </a:txBody>
                      <a:tcPr anchor="ctr">
                        <a:blipFill rotWithShape="1">
                          <a:blip r:embed="rId2"/>
                          <a:stretch>
                            <a:fillRect l="-200917" t="-153279" r="-917" b="-212295"/>
                          </a:stretch>
                        </a:blipFill>
                      </a:tcPr>
                    </a:tc>
                  </a:tr>
                  <a:tr h="370840">
                    <a:tc>
                      <a:txBody>
                        <a:bodyPr/>
                        <a:lstStyle/>
                        <a:p>
                          <a:pPr algn="ctr"/>
                          <a:r>
                            <a:rPr lang="en-IN" dirty="0" smtClean="0"/>
                            <a:t>0</a:t>
                          </a:r>
                          <a:endParaRPr lang="en-IN" dirty="0"/>
                        </a:p>
                      </a:txBody>
                      <a:tcPr anchor="ctr"/>
                    </a:tc>
                    <a:tc>
                      <a:txBody>
                        <a:bodyPr/>
                        <a:lstStyle/>
                        <a:p>
                          <a:pPr algn="ctr"/>
                          <a:r>
                            <a:rPr lang="en-IN" dirty="0" smtClean="0"/>
                            <a:t>1</a:t>
                          </a:r>
                          <a:endParaRPr lang="en-IN" dirty="0"/>
                        </a:p>
                      </a:txBody>
                      <a:tcPr anchor="ctr"/>
                    </a:tc>
                    <a:tc vMerge="1">
                      <a:txBody>
                        <a:bodyPr/>
                        <a:lstStyle/>
                        <a:p>
                          <a:pPr algn="ct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0</a:t>
                          </a:r>
                          <a:endParaRPr lang="en-IN" dirty="0"/>
                        </a:p>
                      </a:txBody>
                      <a:tcPr anchor="ctr"/>
                    </a:tc>
                    <a:tc rowSpan="2">
                      <a:txBody>
                        <a:bodyPr/>
                        <a:lstStyle/>
                        <a:p>
                          <a:pPr algn="ctr"/>
                          <a:r>
                            <a:rPr lang="en-IN" dirty="0" smtClean="0"/>
                            <a:t>0</a:t>
                          </a: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0</a:t>
                          </a:r>
                          <a:endParaRPr lang="en-IN" dirty="0"/>
                        </a:p>
                      </a:txBody>
                      <a:tcPr anchor="ctr"/>
                    </a:tc>
                    <a:tc vMerge="1">
                      <a:txBody>
                        <a:bodyPr/>
                        <a:lstStyle/>
                        <a:p>
                          <a:pPr algn="ct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c rowSpan="2">
                      <a:txBody>
                        <a:bodyPr/>
                        <a:lstStyle/>
                        <a:p>
                          <a:pPr algn="ctr"/>
                          <a:r>
                            <a:rPr lang="en-IN" dirty="0" smtClean="0"/>
                            <a:t>1</a:t>
                          </a: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c vMerge="1">
                      <a:txBody>
                        <a:bodyPr/>
                        <a:lstStyle/>
                        <a:p>
                          <a:pPr algn="ctr"/>
                          <a:endParaRPr lang="en-IN" dirty="0"/>
                        </a:p>
                      </a:txBody>
                      <a:tcPr anchor="ctr"/>
                    </a:tc>
                  </a:tr>
                </a:tbl>
              </a:graphicData>
            </a:graphic>
          </p:graphicFrame>
        </mc:Fallback>
      </mc:AlternateContent>
      <p:sp>
        <p:nvSpPr>
          <p:cNvPr id="8" name="TextBox 7"/>
          <p:cNvSpPr txBox="1"/>
          <p:nvPr/>
        </p:nvSpPr>
        <p:spPr>
          <a:xfrm>
            <a:off x="1295400" y="6110748"/>
            <a:ext cx="1524000" cy="369332"/>
          </a:xfrm>
          <a:prstGeom prst="rect">
            <a:avLst/>
          </a:prstGeom>
          <a:noFill/>
        </p:spPr>
        <p:txBody>
          <a:bodyPr wrap="square" rtlCol="0">
            <a:spAutoFit/>
          </a:bodyPr>
          <a:lstStyle/>
          <a:p>
            <a:r>
              <a:rPr lang="en-IN" dirty="0"/>
              <a:t>Truth Table</a:t>
            </a:r>
          </a:p>
        </p:txBody>
      </p:sp>
      <p:sp>
        <p:nvSpPr>
          <p:cNvPr id="9" name="TextBox 8"/>
          <p:cNvSpPr txBox="1"/>
          <p:nvPr/>
        </p:nvSpPr>
        <p:spPr>
          <a:xfrm>
            <a:off x="3962400" y="6096000"/>
            <a:ext cx="1524000" cy="369332"/>
          </a:xfrm>
          <a:prstGeom prst="rect">
            <a:avLst/>
          </a:prstGeom>
          <a:noFill/>
        </p:spPr>
        <p:txBody>
          <a:bodyPr wrap="square" rtlCol="0">
            <a:spAutoFit/>
          </a:bodyPr>
          <a:lstStyle/>
          <a:p>
            <a:r>
              <a:rPr lang="en-IN" dirty="0"/>
              <a:t>EVM Table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76600"/>
            <a:ext cx="1371600" cy="162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720348" y="3648996"/>
            <a:ext cx="1143000" cy="1149144"/>
            <a:chOff x="1858296" y="3947652"/>
            <a:chExt cx="597312" cy="668592"/>
          </a:xfrm>
        </p:grpSpPr>
        <p:cxnSp>
          <p:nvCxnSpPr>
            <p:cNvPr id="12" name="Straight Connector 11"/>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sp>
        <p:nvSpPr>
          <p:cNvPr id="18" name="TextBox 17"/>
          <p:cNvSpPr txBox="1"/>
          <p:nvPr/>
        </p:nvSpPr>
        <p:spPr>
          <a:xfrm>
            <a:off x="6629400" y="4876800"/>
            <a:ext cx="1524000" cy="646331"/>
          </a:xfrm>
          <a:prstGeom prst="rect">
            <a:avLst/>
          </a:prstGeom>
          <a:noFill/>
        </p:spPr>
        <p:txBody>
          <a:bodyPr wrap="square" rtlCol="0">
            <a:spAutoFit/>
          </a:bodyPr>
          <a:lstStyle/>
          <a:p>
            <a:r>
              <a:rPr lang="en-IN" dirty="0"/>
              <a:t>K-MAP for EVM Table</a:t>
            </a:r>
          </a:p>
        </p:txBody>
      </p:sp>
      <p:sp>
        <p:nvSpPr>
          <p:cNvPr id="5" name="Date Placeholder 4"/>
          <p:cNvSpPr>
            <a:spLocks noGrp="1"/>
          </p:cNvSpPr>
          <p:nvPr>
            <p:ph type="dt" sz="half" idx="14"/>
          </p:nvPr>
        </p:nvSpPr>
        <p:spPr/>
        <p:txBody>
          <a:bodyPr/>
          <a:lstStyle/>
          <a:p>
            <a:fld id="{39C67623-4FB9-497E-A733-43D9D666C192}" type="datetime12">
              <a:rPr lang="en-US" smtClean="0"/>
              <a:t>11:15 AM</a:t>
            </a:fld>
            <a:endParaRPr lang="en-US"/>
          </a:p>
        </p:txBody>
      </p:sp>
    </p:spTree>
    <p:extLst>
      <p:ext uri="{BB962C8B-B14F-4D97-AF65-F5344CB8AC3E}">
        <p14:creationId xmlns:p14="http://schemas.microsoft.com/office/powerpoint/2010/main" val="17521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fade">
                                      <p:cBhvr>
                                        <p:cTn id="45" dur="1000"/>
                                        <p:tgtEl>
                                          <p:spTgt spid="3074"/>
                                        </p:tgtEl>
                                      </p:cBhvr>
                                    </p:animEffect>
                                    <p:anim calcmode="lin" valueType="num">
                                      <p:cBhvr>
                                        <p:cTn id="46" dur="1000" fill="hold"/>
                                        <p:tgtEl>
                                          <p:spTgt spid="3074"/>
                                        </p:tgtEl>
                                        <p:attrNameLst>
                                          <p:attrName>ppt_x</p:attrName>
                                        </p:attrNameLst>
                                      </p:cBhvr>
                                      <p:tavLst>
                                        <p:tav tm="0">
                                          <p:val>
                                            <p:strVal val="#ppt_x"/>
                                          </p:val>
                                        </p:tav>
                                        <p:tav tm="100000">
                                          <p:val>
                                            <p:strVal val="#ppt_x"/>
                                          </p:val>
                                        </p:tav>
                                      </p:tavLst>
                                    </p:anim>
                                    <p:anim calcmode="lin" valueType="num">
                                      <p:cBhvr>
                                        <p:cTn id="47" dur="1000" fill="hold"/>
                                        <p:tgtEl>
                                          <p:spTgt spid="307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Simplification Using Map-Entered Variables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algn="just"/>
                <a:r>
                  <a:rPr lang="en-IN" dirty="0"/>
                  <a:t>Let's choose C as map entered variable and see how output Y varies with C for different combinations of other two variables A and B. </a:t>
                </a:r>
              </a:p>
              <a:p>
                <a:pPr algn="just"/>
                <a:r>
                  <a:rPr lang="en-IN" dirty="0"/>
                  <a:t>For AB= 00 we find Y = 0 and is not dependent on C. </a:t>
                </a:r>
              </a:p>
              <a:p>
                <a:pPr algn="just"/>
                <a:r>
                  <a:rPr lang="en-IN" dirty="0"/>
                  <a:t>For AB= 01 we find Y is complement of C thus we can write Y = </a:t>
                </a:r>
                <a14:m>
                  <m:oMath xmlns:m="http://schemas.openxmlformats.org/officeDocument/2006/math">
                    <m:acc>
                      <m:accPr>
                        <m:chr m:val="̅"/>
                        <m:ctrlPr>
                          <a:rPr lang="en-IN" i="1">
                            <a:latin typeface="Cambria Math" panose="02040503050406030204" pitchFamily="18" charset="0"/>
                          </a:rPr>
                        </m:ctrlPr>
                      </m:accPr>
                      <m:e>
                        <m:r>
                          <m:rPr>
                            <m:sty m:val="p"/>
                          </m:rPr>
                          <a:rPr lang="en-IN" i="0">
                            <a:latin typeface="Cambria Math"/>
                          </a:rPr>
                          <m:t>C</m:t>
                        </m:r>
                      </m:e>
                    </m:acc>
                  </m:oMath>
                </a14:m>
                <a:r>
                  <a:rPr lang="en-IN" dirty="0"/>
                  <a:t>. </a:t>
                </a:r>
              </a:p>
              <a:p>
                <a:pPr algn="just"/>
                <a:r>
                  <a:rPr lang="en-IN" dirty="0"/>
                  <a:t>Similarly, for AB= 10, Y = 0 and for AB= 11,Y= 1.</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224"/>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119</a:t>
            </a:fld>
            <a:endParaRPr lang="en-US"/>
          </a:p>
        </p:txBody>
      </p:sp>
      <p:sp>
        <p:nvSpPr>
          <p:cNvPr id="5" name="Date Placeholder 4"/>
          <p:cNvSpPr>
            <a:spLocks noGrp="1"/>
          </p:cNvSpPr>
          <p:nvPr>
            <p:ph type="dt" sz="half" idx="14"/>
          </p:nvPr>
        </p:nvSpPr>
        <p:spPr/>
        <p:txBody>
          <a:bodyPr/>
          <a:lstStyle/>
          <a:p>
            <a:fld id="{83391410-0F75-4EEB-9291-2032EA9F2AEA}" type="datetime12">
              <a:rPr lang="en-US" smtClean="0"/>
              <a:t>11:15 AM</a:t>
            </a:fld>
            <a:endParaRPr lang="en-US"/>
          </a:p>
        </p:txBody>
      </p:sp>
    </p:spTree>
    <p:extLst>
      <p:ext uri="{BB962C8B-B14F-4D97-AF65-F5344CB8AC3E}">
        <p14:creationId xmlns:p14="http://schemas.microsoft.com/office/powerpoint/2010/main" val="37479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Gates-11</a:t>
            </a:r>
          </a:p>
        </p:txBody>
      </p:sp>
      <p:sp>
        <p:nvSpPr>
          <p:cNvPr id="3" name="Content Placeholder 2"/>
          <p:cNvSpPr>
            <a:spLocks noGrp="1"/>
          </p:cNvSpPr>
          <p:nvPr>
            <p:ph sz="quarter" idx="1"/>
          </p:nvPr>
        </p:nvSpPr>
        <p:spPr/>
        <p:txBody>
          <a:bodyPr/>
          <a:lstStyle/>
          <a:p>
            <a:pPr algn="just"/>
            <a:r>
              <a:rPr lang="en-IN" b="1" dirty="0"/>
              <a:t>NAND GATE</a:t>
            </a:r>
          </a:p>
          <a:p>
            <a:pPr algn="just"/>
            <a:r>
              <a:rPr lang="en-IN" dirty="0"/>
              <a:t>This represents an AND gate followed by an inverter.</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48577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67000"/>
            <a:ext cx="2819400" cy="198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8976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Simplification Using Map-Entered Variables</a:t>
            </a:r>
            <a:endParaRPr lang="en-IN" dirty="0"/>
          </a:p>
        </p:txBody>
      </p:sp>
      <p:sp>
        <p:nvSpPr>
          <p:cNvPr id="3" name="Content Placeholder 2"/>
          <p:cNvSpPr>
            <a:spLocks noGrp="1"/>
          </p:cNvSpPr>
          <p:nvPr>
            <p:ph sz="quarter" idx="1"/>
          </p:nvPr>
        </p:nvSpPr>
        <p:spPr/>
        <p:txBody>
          <a:bodyPr/>
          <a:lstStyle/>
          <a:p>
            <a:pPr algn="just"/>
            <a:r>
              <a:rPr lang="en-IN" dirty="0"/>
              <a:t>If choose </a:t>
            </a:r>
            <a:r>
              <a:rPr lang="en-IN" i="1" dirty="0"/>
              <a:t>A </a:t>
            </a:r>
            <a:r>
              <a:rPr lang="en-IN" dirty="0"/>
              <a:t>as map entered variable write the corresponding entered variable map.</a:t>
            </a:r>
          </a:p>
          <a:p>
            <a:pPr algn="just"/>
            <a:endParaRPr lang="en-IN" dirty="0"/>
          </a:p>
          <a:p>
            <a:pPr algn="just"/>
            <a:endParaRPr lang="en-IN" dirty="0"/>
          </a:p>
          <a:p>
            <a:pPr algn="just"/>
            <a:endParaRPr lang="en-IN" dirty="0"/>
          </a:p>
          <a:p>
            <a:pPr algn="just"/>
            <a:endParaRPr lang="en-IN" dirty="0"/>
          </a:p>
          <a:p>
            <a:pPr algn="just"/>
            <a:r>
              <a:rPr lang="en-IN" dirty="0"/>
              <a:t>If choose </a:t>
            </a:r>
            <a:r>
              <a:rPr lang="en-IN" i="1" dirty="0"/>
              <a:t>B </a:t>
            </a:r>
            <a:r>
              <a:rPr lang="en-IN" dirty="0"/>
              <a:t>as map entered variable write the corresponding entered variable map.</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11364"/>
            <a:ext cx="2590800" cy="17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085180194"/>
                  </p:ext>
                </p:extLst>
              </p:nvPr>
            </p:nvGraphicFramePr>
            <p:xfrm>
              <a:off x="3347880" y="4989871"/>
              <a:ext cx="1295400" cy="1752600"/>
            </p:xfrm>
            <a:graphic>
              <a:graphicData uri="http://schemas.openxmlformats.org/drawingml/2006/table">
                <a:tbl>
                  <a:tblPr firstRow="1" bandRow="1">
                    <a:tableStyleId>{5940675A-B579-460E-94D1-54222C63F5DA}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350520">
                    <a:tc>
                      <a:txBody>
                        <a:bodyPr/>
                        <a:lstStyle/>
                        <a:p>
                          <a:pPr algn="ctr"/>
                          <a:r>
                            <a:rPr lang="en-IN" sz="1400" b="1" dirty="0"/>
                            <a:t>A</a:t>
                          </a:r>
                        </a:p>
                      </a:txBody>
                      <a:tcPr anchor="ctr"/>
                    </a:tc>
                    <a:tc>
                      <a:txBody>
                        <a:bodyPr/>
                        <a:lstStyle/>
                        <a:p>
                          <a:pPr algn="ctr"/>
                          <a:r>
                            <a:rPr lang="en-IN" sz="1400" b="1" dirty="0"/>
                            <a:t>C</a:t>
                          </a:r>
                        </a:p>
                      </a:txBody>
                      <a:tcPr anchor="ctr"/>
                    </a:tc>
                    <a:tc>
                      <a:txBody>
                        <a:bodyPr/>
                        <a:lstStyle/>
                        <a:p>
                          <a:pPr algn="ctr"/>
                          <a:r>
                            <a:rPr lang="en-IN" sz="1400" b="1" dirty="0"/>
                            <a:t>Y</a:t>
                          </a:r>
                        </a:p>
                      </a:txBody>
                      <a:tcPr anchor="ctr"/>
                    </a:tc>
                    <a:extLst>
                      <a:ext uri="{0D108BD9-81ED-4DB2-BD59-A6C34878D82A}">
                        <a16:rowId xmlns:a16="http://schemas.microsoft.com/office/drawing/2014/main" val="10000"/>
                      </a:ext>
                    </a:extLst>
                  </a:tr>
                  <a:tr h="350520">
                    <a:tc>
                      <a:txBody>
                        <a:bodyPr/>
                        <a:lstStyle/>
                        <a:p>
                          <a:pPr algn="ctr"/>
                          <a:r>
                            <a:rPr lang="en-IN" sz="1400" dirty="0"/>
                            <a:t>0</a:t>
                          </a:r>
                        </a:p>
                      </a:txBody>
                      <a:tcPr anchor="ctr"/>
                    </a:tc>
                    <a:tc>
                      <a:txBody>
                        <a:bodyPr/>
                        <a:lstStyle/>
                        <a:p>
                          <a:pPr algn="ctr"/>
                          <a:r>
                            <a:rPr lang="en-IN" sz="1400" dirty="0"/>
                            <a:t>0</a:t>
                          </a:r>
                        </a:p>
                      </a:txBody>
                      <a:tcPr anchor="ctr"/>
                    </a:tc>
                    <a:tc>
                      <a:txBody>
                        <a:bodyPr/>
                        <a:lstStyle/>
                        <a:p>
                          <a:pPr algn="ctr"/>
                          <a:r>
                            <a:rPr lang="en-IN" sz="1400" dirty="0"/>
                            <a:t>0</a:t>
                          </a:r>
                        </a:p>
                      </a:txBody>
                      <a:tcPr anchor="ctr"/>
                    </a:tc>
                    <a:extLst>
                      <a:ext uri="{0D108BD9-81ED-4DB2-BD59-A6C34878D82A}">
                        <a16:rowId xmlns:a16="http://schemas.microsoft.com/office/drawing/2014/main" val="10001"/>
                      </a:ext>
                    </a:extLst>
                  </a:tr>
                  <a:tr h="350520">
                    <a:tc>
                      <a:txBody>
                        <a:bodyPr/>
                        <a:lstStyle/>
                        <a:p>
                          <a:pPr algn="ctr"/>
                          <a:r>
                            <a:rPr lang="en-IN" sz="1400" dirty="0"/>
                            <a:t>0</a:t>
                          </a:r>
                        </a:p>
                      </a:txBody>
                      <a:tcPr anchor="ctr"/>
                    </a:tc>
                    <a:tc>
                      <a:txBody>
                        <a:bodyPr/>
                        <a:lstStyle/>
                        <a:p>
                          <a:pPr algn="ctr"/>
                          <a:r>
                            <a:rPr lang="en-IN" sz="1400" dirty="0"/>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IN" sz="1600" i="1" smtClean="0">
                                        <a:latin typeface="Cambria Math" panose="02040503050406030204" pitchFamily="18" charset="0"/>
                                      </a:rPr>
                                    </m:ctrlPr>
                                  </m:accPr>
                                  <m:e>
                                    <m:r>
                                      <m:rPr>
                                        <m:sty m:val="p"/>
                                      </m:rPr>
                                      <a:rPr lang="en-IN" sz="1600" b="0" i="0" smtClean="0">
                                        <a:latin typeface="Cambria Math"/>
                                      </a:rPr>
                                      <m:t>B</m:t>
                                    </m:r>
                                  </m:e>
                                </m:acc>
                              </m:oMath>
                            </m:oMathPara>
                          </a14:m>
                          <a:endParaRPr lang="en-IN" sz="1600" i="0" dirty="0"/>
                        </a:p>
                      </a:txBody>
                      <a:tcPr anchor="ctr"/>
                    </a:tc>
                    <a:extLst>
                      <a:ext uri="{0D108BD9-81ED-4DB2-BD59-A6C34878D82A}">
                        <a16:rowId xmlns:a16="http://schemas.microsoft.com/office/drawing/2014/main" val="10002"/>
                      </a:ext>
                    </a:extLst>
                  </a:tr>
                  <a:tr h="350520">
                    <a:tc>
                      <a:txBody>
                        <a:bodyPr/>
                        <a:lstStyle/>
                        <a:p>
                          <a:pPr algn="ctr"/>
                          <a:r>
                            <a:rPr lang="en-IN" sz="1400" dirty="0"/>
                            <a:t>1</a:t>
                          </a:r>
                        </a:p>
                      </a:txBody>
                      <a:tcPr anchor="ctr"/>
                    </a:tc>
                    <a:tc>
                      <a:txBody>
                        <a:bodyPr/>
                        <a:lstStyle/>
                        <a:p>
                          <a:pPr algn="ctr"/>
                          <a:r>
                            <a:rPr lang="en-IN" sz="1400" dirty="0"/>
                            <a:t>0</a:t>
                          </a:r>
                        </a:p>
                      </a:txBody>
                      <a:tcPr anchor="ctr"/>
                    </a:tc>
                    <a:tc>
                      <a:txBody>
                        <a:bodyPr/>
                        <a:lstStyle/>
                        <a:p>
                          <a:pPr algn="ctr"/>
                          <a:r>
                            <a:rPr lang="en-IN" sz="1400" dirty="0"/>
                            <a:t>B</a:t>
                          </a:r>
                        </a:p>
                      </a:txBody>
                      <a:tcPr anchor="ctr"/>
                    </a:tc>
                    <a:extLst>
                      <a:ext uri="{0D108BD9-81ED-4DB2-BD59-A6C34878D82A}">
                        <a16:rowId xmlns:a16="http://schemas.microsoft.com/office/drawing/2014/main" val="10003"/>
                      </a:ext>
                    </a:extLst>
                  </a:tr>
                  <a:tr h="350520">
                    <a:tc>
                      <a:txBody>
                        <a:bodyPr/>
                        <a:lstStyle/>
                        <a:p>
                          <a:pPr algn="ctr"/>
                          <a:r>
                            <a:rPr lang="en-IN" sz="1400" dirty="0"/>
                            <a:t>1</a:t>
                          </a:r>
                        </a:p>
                      </a:txBody>
                      <a:tcPr anchor="ctr"/>
                    </a:tc>
                    <a:tc>
                      <a:txBody>
                        <a:bodyPr/>
                        <a:lstStyle/>
                        <a:p>
                          <a:pPr algn="ctr"/>
                          <a:r>
                            <a:rPr lang="en-IN" sz="1400" dirty="0"/>
                            <a:t>1</a:t>
                          </a:r>
                        </a:p>
                      </a:txBody>
                      <a:tcPr anchor="ctr"/>
                    </a:tc>
                    <a:tc>
                      <a:txBody>
                        <a:bodyPr/>
                        <a:lstStyle/>
                        <a:p>
                          <a:pPr algn="ctr"/>
                          <a:r>
                            <a:rPr lang="en-IN" sz="1400" dirty="0"/>
                            <a:t>1</a:t>
                          </a:r>
                        </a:p>
                      </a:txBody>
                      <a:tcPr anchor="ct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085180194"/>
                  </p:ext>
                </p:extLst>
              </p:nvPr>
            </p:nvGraphicFramePr>
            <p:xfrm>
              <a:off x="3347880" y="4989871"/>
              <a:ext cx="1295400" cy="1752600"/>
            </p:xfrm>
            <a:graphic>
              <a:graphicData uri="http://schemas.openxmlformats.org/drawingml/2006/table">
                <a:tbl>
                  <a:tblPr firstRow="1" bandRow="1">
                    <a:tableStyleId>{5940675A-B579-460E-94D1-54222C63F5DA}</a:tableStyleId>
                  </a:tblPr>
                  <a:tblGrid>
                    <a:gridCol w="431800"/>
                    <a:gridCol w="431800"/>
                    <a:gridCol w="431800"/>
                  </a:tblGrid>
                  <a:tr h="350520">
                    <a:tc>
                      <a:txBody>
                        <a:bodyPr/>
                        <a:lstStyle/>
                        <a:p>
                          <a:pPr algn="ctr"/>
                          <a:r>
                            <a:rPr lang="en-IN" sz="1400" b="1" dirty="0" smtClean="0"/>
                            <a:t>A</a:t>
                          </a:r>
                          <a:endParaRPr lang="en-IN" sz="1400" b="1" dirty="0"/>
                        </a:p>
                      </a:txBody>
                      <a:tcPr anchor="ctr"/>
                    </a:tc>
                    <a:tc>
                      <a:txBody>
                        <a:bodyPr/>
                        <a:lstStyle/>
                        <a:p>
                          <a:pPr algn="ctr"/>
                          <a:r>
                            <a:rPr lang="en-IN" sz="1400" b="1" dirty="0" smtClean="0"/>
                            <a:t>C</a:t>
                          </a:r>
                          <a:endParaRPr lang="en-IN" sz="1400" b="1" dirty="0"/>
                        </a:p>
                      </a:txBody>
                      <a:tcPr anchor="ctr"/>
                    </a:tc>
                    <a:tc>
                      <a:txBody>
                        <a:bodyPr/>
                        <a:lstStyle/>
                        <a:p>
                          <a:pPr algn="ctr"/>
                          <a:r>
                            <a:rPr lang="en-IN" sz="1400" b="1" dirty="0" smtClean="0"/>
                            <a:t>Y</a:t>
                          </a:r>
                          <a:endParaRPr lang="en-IN" sz="1400" b="1" dirty="0"/>
                        </a:p>
                      </a:txBody>
                      <a:tcPr anchor="ctr"/>
                    </a:tc>
                  </a:tr>
                  <a:tr h="350520">
                    <a:tc>
                      <a:txBody>
                        <a:bodyPr/>
                        <a:lstStyle/>
                        <a:p>
                          <a:pPr algn="ctr"/>
                          <a:r>
                            <a:rPr lang="en-IN" sz="1400" dirty="0" smtClean="0"/>
                            <a:t>0</a:t>
                          </a:r>
                          <a:endParaRPr lang="en-IN" sz="1400" dirty="0"/>
                        </a:p>
                      </a:txBody>
                      <a:tcPr anchor="ctr"/>
                    </a:tc>
                    <a:tc>
                      <a:txBody>
                        <a:bodyPr/>
                        <a:lstStyle/>
                        <a:p>
                          <a:pPr algn="ctr"/>
                          <a:r>
                            <a:rPr lang="en-IN" sz="1400" dirty="0" smtClean="0"/>
                            <a:t>0</a:t>
                          </a:r>
                          <a:endParaRPr lang="en-IN" sz="1400" dirty="0"/>
                        </a:p>
                      </a:txBody>
                      <a:tcPr anchor="ctr"/>
                    </a:tc>
                    <a:tc>
                      <a:txBody>
                        <a:bodyPr/>
                        <a:lstStyle/>
                        <a:p>
                          <a:pPr algn="ctr"/>
                          <a:r>
                            <a:rPr lang="en-IN" sz="1400" dirty="0" smtClean="0"/>
                            <a:t>0</a:t>
                          </a:r>
                          <a:endParaRPr lang="en-IN" sz="1400" dirty="0"/>
                        </a:p>
                      </a:txBody>
                      <a:tcPr anchor="ctr"/>
                    </a:tc>
                  </a:tr>
                  <a:tr h="350520">
                    <a:tc>
                      <a:txBody>
                        <a:bodyPr/>
                        <a:lstStyle/>
                        <a:p>
                          <a:pPr algn="ctr"/>
                          <a:r>
                            <a:rPr lang="en-IN" sz="1400" dirty="0" smtClean="0"/>
                            <a:t>0</a:t>
                          </a:r>
                          <a:endParaRPr lang="en-IN" sz="1400" dirty="0"/>
                        </a:p>
                      </a:txBody>
                      <a:tcPr anchor="ctr"/>
                    </a:tc>
                    <a:tc>
                      <a:txBody>
                        <a:bodyPr/>
                        <a:lstStyle/>
                        <a:p>
                          <a:pPr algn="ctr"/>
                          <a:r>
                            <a:rPr lang="en-IN" sz="1400" dirty="0" smtClean="0"/>
                            <a:t>1</a:t>
                          </a:r>
                          <a:endParaRPr lang="en-IN" sz="1400" dirty="0"/>
                        </a:p>
                      </a:txBody>
                      <a:tcPr anchor="ctr"/>
                    </a:tc>
                    <a:tc>
                      <a:txBody>
                        <a:bodyPr/>
                        <a:lstStyle/>
                        <a:p>
                          <a:endParaRPr lang="en-US"/>
                        </a:p>
                      </a:txBody>
                      <a:tcPr anchor="ctr">
                        <a:blipFill rotWithShape="1">
                          <a:blip r:embed="rId3"/>
                          <a:stretch>
                            <a:fillRect l="-200000" t="-203509" b="-212281"/>
                          </a:stretch>
                        </a:blipFill>
                      </a:tcPr>
                    </a:tc>
                  </a:tr>
                  <a:tr h="350520">
                    <a:tc>
                      <a:txBody>
                        <a:bodyPr/>
                        <a:lstStyle/>
                        <a:p>
                          <a:pPr algn="ctr"/>
                          <a:r>
                            <a:rPr lang="en-IN" sz="1400" dirty="0" smtClean="0"/>
                            <a:t>1</a:t>
                          </a:r>
                          <a:endParaRPr lang="en-IN" sz="1400" dirty="0"/>
                        </a:p>
                      </a:txBody>
                      <a:tcPr anchor="ctr"/>
                    </a:tc>
                    <a:tc>
                      <a:txBody>
                        <a:bodyPr/>
                        <a:lstStyle/>
                        <a:p>
                          <a:pPr algn="ctr"/>
                          <a:r>
                            <a:rPr lang="en-IN" sz="1400" dirty="0" smtClean="0"/>
                            <a:t>0</a:t>
                          </a:r>
                          <a:endParaRPr lang="en-IN" sz="1400" dirty="0"/>
                        </a:p>
                      </a:txBody>
                      <a:tcPr anchor="ctr"/>
                    </a:tc>
                    <a:tc>
                      <a:txBody>
                        <a:bodyPr/>
                        <a:lstStyle/>
                        <a:p>
                          <a:pPr algn="ctr"/>
                          <a:r>
                            <a:rPr lang="en-IN" sz="1400" dirty="0" smtClean="0"/>
                            <a:t>B</a:t>
                          </a:r>
                          <a:endParaRPr lang="en-IN" sz="1400" dirty="0"/>
                        </a:p>
                      </a:txBody>
                      <a:tcPr anchor="ctr"/>
                    </a:tc>
                  </a:tr>
                  <a:tr h="350520">
                    <a:tc>
                      <a:txBody>
                        <a:bodyPr/>
                        <a:lstStyle/>
                        <a:p>
                          <a:pPr algn="ctr"/>
                          <a:r>
                            <a:rPr lang="en-IN" sz="1400" dirty="0" smtClean="0"/>
                            <a:t>1</a:t>
                          </a:r>
                          <a:endParaRPr lang="en-IN" sz="1400" dirty="0"/>
                        </a:p>
                      </a:txBody>
                      <a:tcPr anchor="ctr"/>
                    </a:tc>
                    <a:tc>
                      <a:txBody>
                        <a:bodyPr/>
                        <a:lstStyle/>
                        <a:p>
                          <a:pPr algn="ctr"/>
                          <a:r>
                            <a:rPr lang="en-IN" sz="1400" dirty="0" smtClean="0"/>
                            <a:t>1</a:t>
                          </a:r>
                          <a:endParaRPr lang="en-IN" sz="1400" dirty="0"/>
                        </a:p>
                      </a:txBody>
                      <a:tcPr anchor="ctr"/>
                    </a:tc>
                    <a:tc>
                      <a:txBody>
                        <a:bodyPr/>
                        <a:lstStyle/>
                        <a:p>
                          <a:pPr algn="ctr"/>
                          <a:r>
                            <a:rPr lang="en-IN" sz="1400" dirty="0" smtClean="0"/>
                            <a:t>1</a:t>
                          </a:r>
                          <a:endParaRPr lang="en-IN" sz="1400" dirty="0"/>
                        </a:p>
                      </a:txBody>
                      <a:tcPr anchor="ctr"/>
                    </a:tc>
                  </a:tr>
                </a:tbl>
              </a:graphicData>
            </a:graphic>
          </p:graphicFrame>
        </mc:Fallback>
      </mc:AlternateContent>
      <p:sp>
        <p:nvSpPr>
          <p:cNvPr id="6" name="Date Placeholder 5"/>
          <p:cNvSpPr>
            <a:spLocks noGrp="1"/>
          </p:cNvSpPr>
          <p:nvPr>
            <p:ph type="dt" sz="half" idx="14"/>
          </p:nvPr>
        </p:nvSpPr>
        <p:spPr/>
        <p:txBody>
          <a:bodyPr/>
          <a:lstStyle/>
          <a:p>
            <a:fld id="{9B2C3789-B95B-4957-856B-56BD49675A29}" type="datetime12">
              <a:rPr lang="en-US" smtClean="0"/>
              <a:t>11:15 AM</a:t>
            </a:fld>
            <a:endParaRPr lang="en-US"/>
          </a:p>
        </p:txBody>
      </p:sp>
    </p:spTree>
    <p:extLst>
      <p:ext uri="{BB962C8B-B14F-4D97-AF65-F5344CB8AC3E}">
        <p14:creationId xmlns:p14="http://schemas.microsoft.com/office/powerpoint/2010/main" val="39225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Simplification Using Map-Entered Variables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IN" dirty="0"/>
                  <a:t>This is similar to </a:t>
                </a:r>
                <a:r>
                  <a:rPr lang="en-IN" dirty="0" err="1"/>
                  <a:t>Karnaugh</a:t>
                </a:r>
                <a:r>
                  <a:rPr lang="en-IN" dirty="0"/>
                  <a:t> map method.</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algn="just"/>
                <a:r>
                  <a:rPr lang="en-IN" dirty="0"/>
                  <a:t>Note that </a:t>
                </a:r>
                <a14:m>
                  <m:oMath xmlns:m="http://schemas.openxmlformats.org/officeDocument/2006/math">
                    <m:acc>
                      <m:accPr>
                        <m:chr m:val="̅"/>
                        <m:ctrlPr>
                          <a:rPr lang="en-IN" i="1">
                            <a:latin typeface="Cambria Math" panose="02040503050406030204" pitchFamily="18" charset="0"/>
                          </a:rPr>
                        </m:ctrlPr>
                      </m:accPr>
                      <m:e>
                        <m:r>
                          <m:rPr>
                            <m:sty m:val="p"/>
                          </m:rPr>
                          <a:rPr lang="en-IN" i="0">
                            <a:latin typeface="Cambria Math"/>
                          </a:rPr>
                          <m:t>C</m:t>
                        </m:r>
                      </m:e>
                    </m:acc>
                    <m:r>
                      <a:rPr lang="en-IN" b="0" i="0" smtClean="0">
                        <a:latin typeface="Cambria Math"/>
                      </a:rPr>
                      <m:t> </m:t>
                    </m:r>
                  </m:oMath>
                </a14:m>
                <a:r>
                  <a:rPr lang="en-IN" dirty="0"/>
                  <a:t>is grouped with 1 to get a larger group as 1 can be written as 1 = 1 + </a:t>
                </a:r>
                <a14:m>
                  <m:oMath xmlns:m="http://schemas.openxmlformats.org/officeDocument/2006/math">
                    <m:acc>
                      <m:accPr>
                        <m:chr m:val="̅"/>
                        <m:ctrlPr>
                          <a:rPr lang="en-IN" i="1">
                            <a:latin typeface="Cambria Math" panose="02040503050406030204" pitchFamily="18" charset="0"/>
                          </a:rPr>
                        </m:ctrlPr>
                      </m:accPr>
                      <m:e>
                        <m:r>
                          <m:rPr>
                            <m:sty m:val="p"/>
                          </m:rPr>
                          <a:rPr lang="en-IN" i="0">
                            <a:latin typeface="Cambria Math"/>
                          </a:rPr>
                          <m:t>C</m:t>
                        </m:r>
                      </m:e>
                    </m:acc>
                    <m:r>
                      <a:rPr lang="en-IN" i="0">
                        <a:latin typeface="Cambria Math"/>
                      </a:rPr>
                      <m:t> </m:t>
                    </m:r>
                  </m:oMath>
                </a14:m>
                <a:r>
                  <a:rPr lang="en-IN"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224" b="-1377"/>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121</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973269862"/>
                  </p:ext>
                </p:extLst>
              </p:nvPr>
            </p:nvGraphicFramePr>
            <p:xfrm>
              <a:off x="838200" y="2072640"/>
              <a:ext cx="2000250" cy="3337560"/>
            </p:xfrm>
            <a:graphic>
              <a:graphicData uri="http://schemas.openxmlformats.org/drawingml/2006/table">
                <a:tbl>
                  <a:tblPr firstRow="1" bandRow="1">
                    <a:tableStyleId>{5940675A-B579-460E-94D1-54222C63F5DA}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370840">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Y</a:t>
                          </a:r>
                        </a:p>
                      </a:txBody>
                      <a:tcPr anchor="ctr"/>
                    </a:tc>
                    <a:extLst>
                      <a:ext uri="{0D108BD9-81ED-4DB2-BD59-A6C34878D82A}">
                        <a16:rowId xmlns:a16="http://schemas.microsoft.com/office/drawing/2014/main" val="10000"/>
                      </a:ext>
                    </a:extLst>
                  </a:tr>
                  <a:tr h="370840">
                    <a:tc>
                      <a:txBody>
                        <a:bodyPr/>
                        <a:lstStyle/>
                        <a:p>
                          <a:pPr algn="ctr"/>
                          <a:r>
                            <a:rPr lang="en-IN" dirty="0"/>
                            <a:t>0</a:t>
                          </a:r>
                        </a:p>
                      </a:txBody>
                      <a:tcPr anchor="ctr"/>
                    </a:tc>
                    <a:tc>
                      <a:txBody>
                        <a:bodyPr/>
                        <a:lstStyle/>
                        <a:p>
                          <a:pPr algn="ctr"/>
                          <a:r>
                            <a:rPr lang="en-IN" dirty="0"/>
                            <a:t>0</a:t>
                          </a:r>
                        </a:p>
                      </a:txBody>
                      <a:tcPr anchor="ctr"/>
                    </a:tc>
                    <a:tc rowSpan="2">
                      <a:txBody>
                        <a:bodyPr/>
                        <a:lstStyle/>
                        <a:p>
                          <a:pPr algn="ctr"/>
                          <a:r>
                            <a:rPr lang="en-IN" dirty="0"/>
                            <a:t>0</a:t>
                          </a:r>
                        </a:p>
                      </a:txBody>
                      <a:tcPr anchor="ctr"/>
                    </a:tc>
                    <a:extLst>
                      <a:ext uri="{0D108BD9-81ED-4DB2-BD59-A6C34878D82A}">
                        <a16:rowId xmlns:a16="http://schemas.microsoft.com/office/drawing/2014/main" val="10001"/>
                      </a:ext>
                    </a:extLst>
                  </a:tr>
                  <a:tr h="370840">
                    <a:tc>
                      <a:txBody>
                        <a:bodyPr/>
                        <a:lstStyle/>
                        <a:p>
                          <a:pPr algn="ctr"/>
                          <a:r>
                            <a:rPr lang="en-IN" dirty="0"/>
                            <a:t>0</a:t>
                          </a:r>
                        </a:p>
                      </a:txBody>
                      <a:tcPr anchor="ctr"/>
                    </a:tc>
                    <a:tc>
                      <a:txBody>
                        <a:bodyPr/>
                        <a:lstStyle/>
                        <a:p>
                          <a:pPr algn="ctr"/>
                          <a:r>
                            <a:rPr lang="en-IN" dirty="0"/>
                            <a:t>0</a:t>
                          </a:r>
                        </a:p>
                      </a:txBody>
                      <a:tcPr anchor="ctr"/>
                    </a:tc>
                    <a:tc vMerge="1">
                      <a:txBody>
                        <a:bodyPr/>
                        <a:lstStyle/>
                        <a:p>
                          <a:pPr algn="ctr"/>
                          <a:endParaRPr lang="en-IN" dirty="0"/>
                        </a:p>
                      </a:txBody>
                      <a:tcPr anchor="ctr"/>
                    </a:tc>
                    <a:extLst>
                      <a:ext uri="{0D108BD9-81ED-4DB2-BD59-A6C34878D82A}">
                        <a16:rowId xmlns:a16="http://schemas.microsoft.com/office/drawing/2014/main" val="10002"/>
                      </a:ext>
                    </a:extLst>
                  </a:tr>
                  <a:tr h="370840">
                    <a:tc>
                      <a:txBody>
                        <a:bodyPr/>
                        <a:lstStyle/>
                        <a:p>
                          <a:pPr algn="ctr"/>
                          <a:r>
                            <a:rPr lang="en-IN" dirty="0"/>
                            <a:t>0</a:t>
                          </a:r>
                        </a:p>
                      </a:txBody>
                      <a:tcPr anchor="ctr"/>
                    </a:tc>
                    <a:tc>
                      <a:txBody>
                        <a:bodyPr/>
                        <a:lstStyle/>
                        <a:p>
                          <a:pPr algn="ctr"/>
                          <a:r>
                            <a:rPr lang="en-IN" dirty="0"/>
                            <a:t>1</a:t>
                          </a:r>
                        </a:p>
                      </a:txBody>
                      <a:tcPr anchor="ctr"/>
                    </a:tc>
                    <a:tc rowSpan="2">
                      <a:txBody>
                        <a:bodyPr/>
                        <a:lstStyle/>
                        <a:p>
                          <a:pPr algn="ctr"/>
                          <a14:m>
                            <m:oMathPara xmlns:m="http://schemas.openxmlformats.org/officeDocument/2006/math">
                              <m:oMathParaPr>
                                <m:jc m:val="centerGroup"/>
                              </m:oMathParaPr>
                              <m:oMath xmlns:m="http://schemas.openxmlformats.org/officeDocument/2006/math">
                                <m:acc>
                                  <m:accPr>
                                    <m:chr m:val="̅"/>
                                    <m:ctrlPr>
                                      <a:rPr lang="en-IN" i="1" smtClean="0">
                                        <a:latin typeface="Cambria Math" panose="02040503050406030204" pitchFamily="18" charset="0"/>
                                      </a:rPr>
                                    </m:ctrlPr>
                                  </m:accPr>
                                  <m:e>
                                    <m:r>
                                      <a:rPr lang="en-IN" b="0" i="1" smtClean="0">
                                        <a:latin typeface="Cambria Math"/>
                                      </a:rPr>
                                      <m:t>𝐶</m:t>
                                    </m:r>
                                  </m:e>
                                </m:acc>
                              </m:oMath>
                            </m:oMathPara>
                          </a14:m>
                          <a:endParaRPr lang="en-IN" dirty="0"/>
                        </a:p>
                      </a:txBody>
                      <a:tcPr anchor="ctr"/>
                    </a:tc>
                    <a:extLst>
                      <a:ext uri="{0D108BD9-81ED-4DB2-BD59-A6C34878D82A}">
                        <a16:rowId xmlns:a16="http://schemas.microsoft.com/office/drawing/2014/main" val="10003"/>
                      </a:ext>
                    </a:extLst>
                  </a:tr>
                  <a:tr h="370840">
                    <a:tc>
                      <a:txBody>
                        <a:bodyPr/>
                        <a:lstStyle/>
                        <a:p>
                          <a:pPr algn="ctr"/>
                          <a:r>
                            <a:rPr lang="en-IN" dirty="0"/>
                            <a:t>0</a:t>
                          </a:r>
                        </a:p>
                      </a:txBody>
                      <a:tcPr anchor="ctr"/>
                    </a:tc>
                    <a:tc>
                      <a:txBody>
                        <a:bodyPr/>
                        <a:lstStyle/>
                        <a:p>
                          <a:pPr algn="ctr"/>
                          <a:r>
                            <a:rPr lang="en-IN" dirty="0"/>
                            <a:t>1</a:t>
                          </a:r>
                        </a:p>
                      </a:txBody>
                      <a:tcPr anchor="ctr"/>
                    </a:tc>
                    <a:tc vMerge="1">
                      <a:txBody>
                        <a:bodyPr/>
                        <a:lstStyle/>
                        <a:p>
                          <a:pPr algn="ctr"/>
                          <a:endParaRPr lang="en-IN" dirty="0"/>
                        </a:p>
                      </a:txBody>
                      <a:tcPr anchor="ctr"/>
                    </a:tc>
                    <a:extLst>
                      <a:ext uri="{0D108BD9-81ED-4DB2-BD59-A6C34878D82A}">
                        <a16:rowId xmlns:a16="http://schemas.microsoft.com/office/drawing/2014/main" val="10004"/>
                      </a:ext>
                    </a:extLst>
                  </a:tr>
                  <a:tr h="370840">
                    <a:tc>
                      <a:txBody>
                        <a:bodyPr/>
                        <a:lstStyle/>
                        <a:p>
                          <a:pPr algn="ctr"/>
                          <a:r>
                            <a:rPr lang="en-IN" dirty="0"/>
                            <a:t>1</a:t>
                          </a:r>
                        </a:p>
                      </a:txBody>
                      <a:tcPr anchor="ctr"/>
                    </a:tc>
                    <a:tc>
                      <a:txBody>
                        <a:bodyPr/>
                        <a:lstStyle/>
                        <a:p>
                          <a:pPr algn="ctr"/>
                          <a:r>
                            <a:rPr lang="en-IN" dirty="0"/>
                            <a:t>0</a:t>
                          </a:r>
                        </a:p>
                      </a:txBody>
                      <a:tcPr anchor="ctr"/>
                    </a:tc>
                    <a:tc rowSpan="2">
                      <a:txBody>
                        <a:bodyPr/>
                        <a:lstStyle/>
                        <a:p>
                          <a:pPr algn="ctr"/>
                          <a:r>
                            <a:rPr lang="en-IN" dirty="0"/>
                            <a:t>0</a:t>
                          </a:r>
                        </a:p>
                      </a:txBody>
                      <a:tcPr anchor="ctr"/>
                    </a:tc>
                    <a:extLst>
                      <a:ext uri="{0D108BD9-81ED-4DB2-BD59-A6C34878D82A}">
                        <a16:rowId xmlns:a16="http://schemas.microsoft.com/office/drawing/2014/main" val="10005"/>
                      </a:ext>
                    </a:extLst>
                  </a:tr>
                  <a:tr h="370840">
                    <a:tc>
                      <a:txBody>
                        <a:bodyPr/>
                        <a:lstStyle/>
                        <a:p>
                          <a:pPr algn="ctr"/>
                          <a:r>
                            <a:rPr lang="en-IN" dirty="0"/>
                            <a:t>1</a:t>
                          </a:r>
                        </a:p>
                      </a:txBody>
                      <a:tcPr anchor="ctr"/>
                    </a:tc>
                    <a:tc>
                      <a:txBody>
                        <a:bodyPr/>
                        <a:lstStyle/>
                        <a:p>
                          <a:pPr algn="ctr"/>
                          <a:r>
                            <a:rPr lang="en-IN" dirty="0"/>
                            <a:t>0</a:t>
                          </a:r>
                        </a:p>
                      </a:txBody>
                      <a:tcPr anchor="ctr"/>
                    </a:tc>
                    <a:tc vMerge="1">
                      <a:txBody>
                        <a:bodyPr/>
                        <a:lstStyle/>
                        <a:p>
                          <a:pPr algn="ctr"/>
                          <a:endParaRPr lang="en-IN" dirty="0"/>
                        </a:p>
                      </a:txBody>
                      <a:tcPr anchor="ctr"/>
                    </a:tc>
                    <a:extLst>
                      <a:ext uri="{0D108BD9-81ED-4DB2-BD59-A6C34878D82A}">
                        <a16:rowId xmlns:a16="http://schemas.microsoft.com/office/drawing/2014/main" val="10006"/>
                      </a:ext>
                    </a:extLst>
                  </a:tr>
                  <a:tr h="370840">
                    <a:tc>
                      <a:txBody>
                        <a:bodyPr/>
                        <a:lstStyle/>
                        <a:p>
                          <a:pPr algn="ctr"/>
                          <a:r>
                            <a:rPr lang="en-IN" dirty="0"/>
                            <a:t>1</a:t>
                          </a:r>
                        </a:p>
                      </a:txBody>
                      <a:tcPr anchor="ctr"/>
                    </a:tc>
                    <a:tc>
                      <a:txBody>
                        <a:bodyPr/>
                        <a:lstStyle/>
                        <a:p>
                          <a:pPr algn="ctr"/>
                          <a:r>
                            <a:rPr lang="en-IN" dirty="0"/>
                            <a:t>1</a:t>
                          </a:r>
                        </a:p>
                      </a:txBody>
                      <a:tcPr anchor="ctr"/>
                    </a:tc>
                    <a:tc rowSpan="2">
                      <a:txBody>
                        <a:bodyPr/>
                        <a:lstStyle/>
                        <a:p>
                          <a:pPr algn="ctr"/>
                          <a:r>
                            <a:rPr lang="en-IN" dirty="0"/>
                            <a:t>1</a:t>
                          </a:r>
                        </a:p>
                      </a:txBody>
                      <a:tcPr anchor="ctr"/>
                    </a:tc>
                    <a:extLst>
                      <a:ext uri="{0D108BD9-81ED-4DB2-BD59-A6C34878D82A}">
                        <a16:rowId xmlns:a16="http://schemas.microsoft.com/office/drawing/2014/main" val="10007"/>
                      </a:ext>
                    </a:extLst>
                  </a:tr>
                  <a:tr h="370840">
                    <a:tc>
                      <a:txBody>
                        <a:bodyPr/>
                        <a:lstStyle/>
                        <a:p>
                          <a:pPr algn="ctr"/>
                          <a:r>
                            <a:rPr lang="en-IN" dirty="0"/>
                            <a:t>1</a:t>
                          </a:r>
                        </a:p>
                      </a:txBody>
                      <a:tcPr anchor="ctr"/>
                    </a:tc>
                    <a:tc>
                      <a:txBody>
                        <a:bodyPr/>
                        <a:lstStyle/>
                        <a:p>
                          <a:pPr algn="ctr"/>
                          <a:r>
                            <a:rPr lang="en-IN" dirty="0"/>
                            <a:t>1</a:t>
                          </a:r>
                        </a:p>
                      </a:txBody>
                      <a:tcPr anchor="ctr"/>
                    </a:tc>
                    <a:tc vMerge="1">
                      <a:txBody>
                        <a:bodyPr/>
                        <a:lstStyle/>
                        <a:p>
                          <a:pPr algn="ctr"/>
                          <a:endParaRPr lang="en-IN"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973269862"/>
                  </p:ext>
                </p:extLst>
              </p:nvPr>
            </p:nvGraphicFramePr>
            <p:xfrm>
              <a:off x="838200" y="2072640"/>
              <a:ext cx="2000250" cy="3337560"/>
            </p:xfrm>
            <a:graphic>
              <a:graphicData uri="http://schemas.openxmlformats.org/drawingml/2006/table">
                <a:tbl>
                  <a:tblPr firstRow="1" bandRow="1">
                    <a:tableStyleId>{5940675A-B579-460E-94D1-54222C63F5DA}</a:tableStyleId>
                  </a:tblPr>
                  <a:tblGrid>
                    <a:gridCol w="666750"/>
                    <a:gridCol w="666750"/>
                    <a:gridCol w="666750"/>
                  </a:tblGrid>
                  <a:tr h="370840">
                    <a:tc>
                      <a:txBody>
                        <a:bodyPr/>
                        <a:lstStyle/>
                        <a:p>
                          <a:pPr algn="ctr"/>
                          <a:r>
                            <a:rPr lang="en-IN" dirty="0" smtClean="0"/>
                            <a:t>A</a:t>
                          </a:r>
                          <a:endParaRPr lang="en-IN" dirty="0"/>
                        </a:p>
                      </a:txBody>
                      <a:tcPr anchor="ctr"/>
                    </a:tc>
                    <a:tc>
                      <a:txBody>
                        <a:bodyPr/>
                        <a:lstStyle/>
                        <a:p>
                          <a:pPr algn="ctr"/>
                          <a:r>
                            <a:rPr lang="en-IN" dirty="0" smtClean="0"/>
                            <a:t>B</a:t>
                          </a:r>
                          <a:endParaRPr lang="en-IN" dirty="0"/>
                        </a:p>
                      </a:txBody>
                      <a:tcPr anchor="ctr"/>
                    </a:tc>
                    <a:tc>
                      <a:txBody>
                        <a:bodyPr/>
                        <a:lstStyle/>
                        <a:p>
                          <a:pPr algn="ctr"/>
                          <a:r>
                            <a:rPr lang="en-IN" dirty="0" smtClean="0"/>
                            <a:t>Y</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c rowSpan="2">
                      <a:txBody>
                        <a:bodyPr/>
                        <a:lstStyle/>
                        <a:p>
                          <a:pPr algn="ctr"/>
                          <a:r>
                            <a:rPr lang="en-IN" dirty="0" smtClean="0"/>
                            <a:t>0</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c vMerge="1">
                      <a:txBody>
                        <a:bodyPr/>
                        <a:lstStyle/>
                        <a:p>
                          <a:pPr algn="ct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1</a:t>
                          </a:r>
                          <a:endParaRPr lang="en-IN" dirty="0"/>
                        </a:p>
                      </a:txBody>
                      <a:tcPr anchor="ctr"/>
                    </a:tc>
                    <a:tc rowSpan="2">
                      <a:txBody>
                        <a:bodyPr/>
                        <a:lstStyle/>
                        <a:p>
                          <a:endParaRPr lang="en-US"/>
                        </a:p>
                      </a:txBody>
                      <a:tcPr anchor="ctr">
                        <a:blipFill rotWithShape="1">
                          <a:blip r:embed="rId3"/>
                          <a:stretch>
                            <a:fillRect l="-201835" t="-155372" b="-214050"/>
                          </a:stretch>
                        </a:blipFill>
                      </a:tcPr>
                    </a:tc>
                  </a:tr>
                  <a:tr h="370840">
                    <a:tc>
                      <a:txBody>
                        <a:bodyPr/>
                        <a:lstStyle/>
                        <a:p>
                          <a:pPr algn="ctr"/>
                          <a:r>
                            <a:rPr lang="en-IN" dirty="0" smtClean="0"/>
                            <a:t>0</a:t>
                          </a:r>
                          <a:endParaRPr lang="en-IN" dirty="0"/>
                        </a:p>
                      </a:txBody>
                      <a:tcPr anchor="ctr"/>
                    </a:tc>
                    <a:tc>
                      <a:txBody>
                        <a:bodyPr/>
                        <a:lstStyle/>
                        <a:p>
                          <a:pPr algn="ctr"/>
                          <a:r>
                            <a:rPr lang="en-IN" dirty="0" smtClean="0"/>
                            <a:t>1</a:t>
                          </a:r>
                          <a:endParaRPr lang="en-IN" dirty="0"/>
                        </a:p>
                      </a:txBody>
                      <a:tcPr anchor="ctr"/>
                    </a:tc>
                    <a:tc vMerge="1">
                      <a:txBody>
                        <a:bodyPr/>
                        <a:lstStyle/>
                        <a:p>
                          <a:pPr algn="ct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0</a:t>
                          </a:r>
                          <a:endParaRPr lang="en-IN" dirty="0"/>
                        </a:p>
                      </a:txBody>
                      <a:tcPr anchor="ctr"/>
                    </a:tc>
                    <a:tc rowSpan="2">
                      <a:txBody>
                        <a:bodyPr/>
                        <a:lstStyle/>
                        <a:p>
                          <a:pPr algn="ctr"/>
                          <a:r>
                            <a:rPr lang="en-IN" dirty="0" smtClean="0"/>
                            <a:t>0</a:t>
                          </a: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0</a:t>
                          </a:r>
                          <a:endParaRPr lang="en-IN" dirty="0"/>
                        </a:p>
                      </a:txBody>
                      <a:tcPr anchor="ctr"/>
                    </a:tc>
                    <a:tc vMerge="1">
                      <a:txBody>
                        <a:bodyPr/>
                        <a:lstStyle/>
                        <a:p>
                          <a:pPr algn="ct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c rowSpan="2">
                      <a:txBody>
                        <a:bodyPr/>
                        <a:lstStyle/>
                        <a:p>
                          <a:pPr algn="ctr"/>
                          <a:r>
                            <a:rPr lang="en-IN" dirty="0" smtClean="0"/>
                            <a:t>1</a:t>
                          </a: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c vMerge="1">
                      <a:txBody>
                        <a:bodyPr/>
                        <a:lstStyle/>
                        <a:p>
                          <a:pPr algn="ctr"/>
                          <a:endParaRPr lang="en-IN" dirty="0"/>
                        </a:p>
                      </a:txBody>
                      <a:tcPr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210581968"/>
                  </p:ext>
                </p:extLst>
              </p:nvPr>
            </p:nvGraphicFramePr>
            <p:xfrm>
              <a:off x="3124200" y="2133600"/>
              <a:ext cx="2000250" cy="1854200"/>
            </p:xfrm>
            <a:graphic>
              <a:graphicData uri="http://schemas.openxmlformats.org/drawingml/2006/table">
                <a:tbl>
                  <a:tblPr firstRow="1" bandRow="1">
                    <a:tableStyleId>{5940675A-B579-460E-94D1-54222C63F5DA}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370840">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Y</a:t>
                          </a:r>
                        </a:p>
                      </a:txBody>
                      <a:tcPr anchor="ctr"/>
                    </a:tc>
                    <a:extLst>
                      <a:ext uri="{0D108BD9-81ED-4DB2-BD59-A6C34878D82A}">
                        <a16:rowId xmlns:a16="http://schemas.microsoft.com/office/drawing/2014/main" val="10000"/>
                      </a:ext>
                    </a:extLst>
                  </a:tr>
                  <a:tr h="370840">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1"/>
                      </a:ext>
                    </a:extLst>
                  </a:tr>
                  <a:tr h="370840">
                    <a:tc>
                      <a:txBody>
                        <a:bodyPr/>
                        <a:lstStyle/>
                        <a:p>
                          <a:pPr algn="ctr"/>
                          <a:r>
                            <a:rPr lang="en-IN" dirty="0"/>
                            <a:t>0</a:t>
                          </a:r>
                        </a:p>
                      </a:txBody>
                      <a:tcPr anchor="ctr"/>
                    </a:tc>
                    <a:tc>
                      <a:txBody>
                        <a:bodyPr/>
                        <a:lstStyle/>
                        <a:p>
                          <a:pPr algn="ctr"/>
                          <a:r>
                            <a:rPr lang="en-IN" dirty="0"/>
                            <a:t>1</a:t>
                          </a:r>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IN" i="1" smtClean="0">
                                        <a:latin typeface="Cambria Math" panose="02040503050406030204" pitchFamily="18" charset="0"/>
                                      </a:rPr>
                                    </m:ctrlPr>
                                  </m:accPr>
                                  <m:e>
                                    <m:r>
                                      <m:rPr>
                                        <m:sty m:val="p"/>
                                      </m:rPr>
                                      <a:rPr lang="en-IN" b="0" i="0" smtClean="0">
                                        <a:latin typeface="Cambria Math"/>
                                      </a:rPr>
                                      <m:t>C</m:t>
                                    </m:r>
                                  </m:e>
                                </m:acc>
                              </m:oMath>
                            </m:oMathPara>
                          </a14:m>
                          <a:endParaRPr lang="en-IN" i="0" dirty="0"/>
                        </a:p>
                      </a:txBody>
                      <a:tcPr anchor="ctr"/>
                    </a:tc>
                    <a:extLst>
                      <a:ext uri="{0D108BD9-81ED-4DB2-BD59-A6C34878D82A}">
                        <a16:rowId xmlns:a16="http://schemas.microsoft.com/office/drawing/2014/main" val="10002"/>
                      </a:ext>
                    </a:extLst>
                  </a:tr>
                  <a:tr h="370840">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r h="370840">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210581968"/>
                  </p:ext>
                </p:extLst>
              </p:nvPr>
            </p:nvGraphicFramePr>
            <p:xfrm>
              <a:off x="3124200" y="2133600"/>
              <a:ext cx="2000250" cy="1854200"/>
            </p:xfrm>
            <a:graphic>
              <a:graphicData uri="http://schemas.openxmlformats.org/drawingml/2006/table">
                <a:tbl>
                  <a:tblPr firstRow="1" bandRow="1">
                    <a:tableStyleId>{5940675A-B579-460E-94D1-54222C63F5DA}</a:tableStyleId>
                  </a:tblPr>
                  <a:tblGrid>
                    <a:gridCol w="666750"/>
                    <a:gridCol w="666750"/>
                    <a:gridCol w="666750"/>
                  </a:tblGrid>
                  <a:tr h="370840">
                    <a:tc>
                      <a:txBody>
                        <a:bodyPr/>
                        <a:lstStyle/>
                        <a:p>
                          <a:pPr algn="ctr"/>
                          <a:r>
                            <a:rPr lang="en-IN" dirty="0" smtClean="0"/>
                            <a:t>A</a:t>
                          </a:r>
                          <a:endParaRPr lang="en-IN" dirty="0"/>
                        </a:p>
                      </a:txBody>
                      <a:tcPr anchor="ctr"/>
                    </a:tc>
                    <a:tc>
                      <a:txBody>
                        <a:bodyPr/>
                        <a:lstStyle/>
                        <a:p>
                          <a:pPr algn="ctr"/>
                          <a:r>
                            <a:rPr lang="en-IN" dirty="0" smtClean="0"/>
                            <a:t>B</a:t>
                          </a:r>
                          <a:endParaRPr lang="en-IN" dirty="0"/>
                        </a:p>
                      </a:txBody>
                      <a:tcPr anchor="ctr"/>
                    </a:tc>
                    <a:tc>
                      <a:txBody>
                        <a:bodyPr/>
                        <a:lstStyle/>
                        <a:p>
                          <a:pPr algn="ctr"/>
                          <a:r>
                            <a:rPr lang="en-IN" dirty="0" smtClean="0"/>
                            <a:t>Y</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r>
                  <a:tr h="370840">
                    <a:tc>
                      <a:txBody>
                        <a:bodyPr/>
                        <a:lstStyle/>
                        <a:p>
                          <a:pPr algn="ctr"/>
                          <a:r>
                            <a:rPr lang="en-IN" dirty="0" smtClean="0"/>
                            <a:t>0</a:t>
                          </a:r>
                          <a:endParaRPr lang="en-IN" dirty="0"/>
                        </a:p>
                      </a:txBody>
                      <a:tcPr anchor="ctr"/>
                    </a:tc>
                    <a:tc>
                      <a:txBody>
                        <a:bodyPr/>
                        <a:lstStyle/>
                        <a:p>
                          <a:pPr algn="ctr"/>
                          <a:r>
                            <a:rPr lang="en-IN" dirty="0" smtClean="0"/>
                            <a:t>1</a:t>
                          </a:r>
                          <a:endParaRPr lang="en-IN" dirty="0"/>
                        </a:p>
                      </a:txBody>
                      <a:tcPr anchor="ctr"/>
                    </a:tc>
                    <a:tc>
                      <a:txBody>
                        <a:bodyPr/>
                        <a:lstStyle/>
                        <a:p>
                          <a:endParaRPr lang="en-US"/>
                        </a:p>
                      </a:txBody>
                      <a:tcPr anchor="ctr">
                        <a:blipFill rotWithShape="1">
                          <a:blip r:embed="rId4"/>
                          <a:stretch>
                            <a:fillRect l="-201835" t="-211667" b="-230000"/>
                          </a:stretch>
                        </a:blipFill>
                      </a:tcPr>
                    </a:tc>
                  </a:tr>
                  <a:tr h="370840">
                    <a:tc>
                      <a:txBody>
                        <a:bodyPr/>
                        <a:lstStyle/>
                        <a:p>
                          <a:pPr algn="ctr"/>
                          <a:r>
                            <a:rPr lang="en-IN" dirty="0" smtClean="0"/>
                            <a:t>1</a:t>
                          </a:r>
                          <a:endParaRPr lang="en-IN" dirty="0"/>
                        </a:p>
                      </a:txBody>
                      <a:tcPr anchor="ctr"/>
                    </a:tc>
                    <a:tc>
                      <a:txBody>
                        <a:bodyPr/>
                        <a:lstStyle/>
                        <a:p>
                          <a:pPr algn="ctr"/>
                          <a:r>
                            <a:rPr lang="en-IN" dirty="0" smtClean="0"/>
                            <a:t>0</a:t>
                          </a:r>
                          <a:endParaRPr lang="en-IN" dirty="0"/>
                        </a:p>
                      </a:txBody>
                      <a:tcPr anchor="ctr"/>
                    </a:tc>
                    <a:tc>
                      <a:txBody>
                        <a:bodyPr/>
                        <a:lstStyle/>
                        <a:p>
                          <a:pPr algn="ctr"/>
                          <a:r>
                            <a:rPr lang="en-IN" dirty="0" smtClean="0"/>
                            <a:t>0</a:t>
                          </a:r>
                          <a:endParaRPr lang="en-IN" dirty="0"/>
                        </a:p>
                      </a:txBody>
                      <a:tcPr anchor="ctr"/>
                    </a:tc>
                  </a:tr>
                  <a:tr h="370840">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c>
                      <a:txBody>
                        <a:bodyPr/>
                        <a:lstStyle/>
                        <a:p>
                          <a:pPr algn="ctr"/>
                          <a:r>
                            <a:rPr lang="en-IN" dirty="0" smtClean="0"/>
                            <a:t>1</a:t>
                          </a:r>
                          <a:endParaRPr lang="en-IN" dirty="0"/>
                        </a:p>
                      </a:txBody>
                      <a:tcPr anchor="ctr"/>
                    </a:tc>
                  </a:tr>
                </a:tbl>
              </a:graphicData>
            </a:graphic>
          </p:graphicFrame>
        </mc:Fallback>
      </mc:AlternateContent>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111734"/>
            <a:ext cx="1371600" cy="162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652" y="3746593"/>
            <a:ext cx="1676400" cy="151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3062748" y="4343400"/>
                <a:ext cx="2408904" cy="369909"/>
              </a:xfrm>
              <a:prstGeom prst="rect">
                <a:avLst/>
              </a:prstGeom>
              <a:noFill/>
            </p:spPr>
            <p:txBody>
              <a:bodyPr wrap="square" rtlCol="0">
                <a:spAutoFit/>
              </a:bodyPr>
              <a:lstStyle/>
              <a:p>
                <a:r>
                  <a:rPr lang="en-IN" dirty="0"/>
                  <a:t>Y=B</a:t>
                </a:r>
                <a14:m>
                  <m:oMath xmlns:m="http://schemas.openxmlformats.org/officeDocument/2006/math">
                    <m:acc>
                      <m:accPr>
                        <m:chr m:val="̅"/>
                        <m:ctrlPr>
                          <a:rPr lang="en-IN" i="1" smtClean="0">
                            <a:latin typeface="Cambria Math" panose="02040503050406030204" pitchFamily="18" charset="0"/>
                          </a:rPr>
                        </m:ctrlPr>
                      </m:accPr>
                      <m:e>
                        <m:r>
                          <m:rPr>
                            <m:sty m:val="p"/>
                          </m:rPr>
                          <a:rPr lang="en-IN" b="0" i="0" smtClean="0">
                            <a:latin typeface="Cambria Math"/>
                          </a:rPr>
                          <m:t>C</m:t>
                        </m:r>
                      </m:e>
                    </m:acc>
                  </m:oMath>
                </a14:m>
                <a:r>
                  <a:rPr lang="en-IN" dirty="0"/>
                  <a:t>+AB</a:t>
                </a:r>
              </a:p>
            </p:txBody>
          </p:sp>
        </mc:Choice>
        <mc:Fallback xmlns="">
          <p:sp>
            <p:nvSpPr>
              <p:cNvPr id="8" name="TextBox 7"/>
              <p:cNvSpPr txBox="1">
                <a:spLocks noRot="1" noChangeAspect="1" noMove="1" noResize="1" noEditPoints="1" noAdjustHandles="1" noChangeArrowheads="1" noChangeShapeType="1" noTextEdit="1"/>
              </p:cNvSpPr>
              <p:nvPr/>
            </p:nvSpPr>
            <p:spPr>
              <a:xfrm>
                <a:off x="3062748" y="4343400"/>
                <a:ext cx="2408904" cy="369909"/>
              </a:xfrm>
              <a:prstGeom prst="rect">
                <a:avLst/>
              </a:prstGeom>
              <a:blipFill rotWithShape="1">
                <a:blip r:embed="rId7"/>
                <a:stretch>
                  <a:fillRect l="-2020" t="-8333" b="-25000"/>
                </a:stretch>
              </a:blipFill>
            </p:spPr>
            <p:txBody>
              <a:bodyPr/>
              <a:lstStyle/>
              <a:p>
                <a:r>
                  <a:rPr lang="en-IN">
                    <a:noFill/>
                  </a:rPr>
                  <a:t> </a:t>
                </a:r>
              </a:p>
            </p:txBody>
          </p:sp>
        </mc:Fallback>
      </mc:AlternateContent>
      <p:sp>
        <p:nvSpPr>
          <p:cNvPr id="9" name="Date Placeholder 8"/>
          <p:cNvSpPr>
            <a:spLocks noGrp="1"/>
          </p:cNvSpPr>
          <p:nvPr>
            <p:ph type="dt" sz="half" idx="14"/>
          </p:nvPr>
        </p:nvSpPr>
        <p:spPr/>
        <p:txBody>
          <a:bodyPr/>
          <a:lstStyle/>
          <a:p>
            <a:fld id="{00CDDF80-F297-4C47-A890-707438BE355A}" type="datetime12">
              <a:rPr lang="en-US" smtClean="0"/>
              <a:t>11:15 AM</a:t>
            </a:fld>
            <a:endParaRPr lang="en-US"/>
          </a:p>
        </p:txBody>
      </p:sp>
    </p:spTree>
    <p:extLst>
      <p:ext uri="{BB962C8B-B14F-4D97-AF65-F5344CB8AC3E}">
        <p14:creationId xmlns:p14="http://schemas.microsoft.com/office/powerpoint/2010/main" val="25458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anim calcmode="lin" valueType="num">
                                      <p:cBhvr>
                                        <p:cTn id="36" dur="1000" fill="hold"/>
                                        <p:tgtEl>
                                          <p:spTgt spid="5122"/>
                                        </p:tgtEl>
                                        <p:attrNameLst>
                                          <p:attrName>ppt_x</p:attrName>
                                        </p:attrNameLst>
                                      </p:cBhvr>
                                      <p:tavLst>
                                        <p:tav tm="0">
                                          <p:val>
                                            <p:strVal val="#ppt_x"/>
                                          </p:val>
                                        </p:tav>
                                        <p:tav tm="100000">
                                          <p:val>
                                            <p:strVal val="#ppt_x"/>
                                          </p:val>
                                        </p:tav>
                                      </p:tavLst>
                                    </p:anim>
                                    <p:anim calcmode="lin" valueType="num">
                                      <p:cBhvr>
                                        <p:cTn id="3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pPr algn="just"/>
            <a:r>
              <a:rPr lang="en-IN" dirty="0"/>
              <a:t>The product term representing each group is obtained by including map entered variable in the group as an additional </a:t>
            </a:r>
            <a:r>
              <a:rPr lang="en-IN" dirty="0" err="1"/>
              <a:t>ANDed</a:t>
            </a:r>
            <a:r>
              <a:rPr lang="en-IN" dirty="0"/>
              <a:t> term.</a:t>
            </a:r>
          </a:p>
        </p:txBody>
      </p:sp>
      <p:sp>
        <p:nvSpPr>
          <p:cNvPr id="2" name="Title 1"/>
          <p:cNvSpPr>
            <a:spLocks noGrp="1"/>
          </p:cNvSpPr>
          <p:nvPr>
            <p:ph type="title"/>
          </p:nvPr>
        </p:nvSpPr>
        <p:spPr/>
        <p:txBody>
          <a:bodyPr/>
          <a:lstStyle/>
          <a:p>
            <a:r>
              <a:rPr lang="en-IN" b="1" dirty="0"/>
              <a:t>Simplification Using Map-Entered Variables</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208" y="3581400"/>
            <a:ext cx="12001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21" y="3581400"/>
            <a:ext cx="12096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2282316" y="5486400"/>
                <a:ext cx="2287842" cy="400815"/>
              </a:xfrm>
              <a:prstGeom prst="rect">
                <a:avLst/>
              </a:prstGeom>
              <a:noFill/>
            </p:spPr>
            <p:txBody>
              <a:bodyPr wrap="square" rtlCol="0">
                <a:spAutoFit/>
              </a:bodyPr>
              <a:lstStyle/>
              <a:p>
                <a:r>
                  <a:rPr lang="en-IN" dirty="0"/>
                  <a:t>Y=B</a:t>
                </a:r>
                <a14:m>
                  <m:oMath xmlns:m="http://schemas.openxmlformats.org/officeDocument/2006/math">
                    <m:acc>
                      <m:accPr>
                        <m:chr m:val="̅"/>
                        <m:ctrlPr>
                          <a:rPr lang="en-IN" sz="2000" i="1" smtClean="0">
                            <a:latin typeface="Cambria Math" panose="02040503050406030204" pitchFamily="18" charset="0"/>
                          </a:rPr>
                        </m:ctrlPr>
                      </m:accPr>
                      <m:e>
                        <m:r>
                          <m:rPr>
                            <m:sty m:val="p"/>
                          </m:rPr>
                          <a:rPr lang="en-IN" sz="2000" b="0" i="0" smtClean="0">
                            <a:latin typeface="Cambria Math"/>
                          </a:rPr>
                          <m:t>C</m:t>
                        </m:r>
                      </m:e>
                    </m:acc>
                  </m:oMath>
                </a14:m>
                <a:r>
                  <a:rPr lang="en-IN" dirty="0"/>
                  <a:t>+AB</a:t>
                </a:r>
              </a:p>
            </p:txBody>
          </p:sp>
        </mc:Choice>
        <mc:Fallback xmlns="">
          <p:sp>
            <p:nvSpPr>
              <p:cNvPr id="9" name="TextBox 8"/>
              <p:cNvSpPr txBox="1">
                <a:spLocks noRot="1" noChangeAspect="1" noMove="1" noResize="1" noEditPoints="1" noAdjustHandles="1" noChangeArrowheads="1" noChangeShapeType="1" noTextEdit="1"/>
              </p:cNvSpPr>
              <p:nvPr/>
            </p:nvSpPr>
            <p:spPr>
              <a:xfrm>
                <a:off x="2282316" y="5486400"/>
                <a:ext cx="2287842" cy="400815"/>
              </a:xfrm>
              <a:prstGeom prst="rect">
                <a:avLst/>
              </a:prstGeom>
              <a:blipFill rotWithShape="1">
                <a:blip r:embed="rId4"/>
                <a:stretch>
                  <a:fillRect l="-2128" t="-1515" b="-2121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4958" y="5486400"/>
                <a:ext cx="2287842" cy="400815"/>
              </a:xfrm>
              <a:prstGeom prst="rect">
                <a:avLst/>
              </a:prstGeom>
              <a:noFill/>
            </p:spPr>
            <p:txBody>
              <a:bodyPr wrap="square" rtlCol="0">
                <a:spAutoFit/>
              </a:bodyPr>
              <a:lstStyle/>
              <a:p>
                <a:r>
                  <a:rPr lang="en-IN" dirty="0"/>
                  <a:t>Y=AC+B</a:t>
                </a:r>
                <a14:m>
                  <m:oMath xmlns:m="http://schemas.openxmlformats.org/officeDocument/2006/math">
                    <m:acc>
                      <m:accPr>
                        <m:chr m:val="̅"/>
                        <m:ctrlPr>
                          <a:rPr lang="en-IN" sz="2000" i="1">
                            <a:latin typeface="Cambria Math" panose="02040503050406030204" pitchFamily="18" charset="0"/>
                          </a:rPr>
                        </m:ctrlPr>
                      </m:accPr>
                      <m:e>
                        <m:r>
                          <m:rPr>
                            <m:sty m:val="p"/>
                          </m:rPr>
                          <a:rPr lang="en-IN" sz="2000">
                            <a:latin typeface="Cambria Math"/>
                          </a:rPr>
                          <m:t>C</m:t>
                        </m:r>
                      </m:e>
                    </m:acc>
                  </m:oMath>
                </a14:m>
                <a:endParaRPr lang="en-IN"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4958" y="5486400"/>
                <a:ext cx="2287842" cy="400815"/>
              </a:xfrm>
              <a:prstGeom prst="rect">
                <a:avLst/>
              </a:prstGeom>
              <a:blipFill rotWithShape="1">
                <a:blip r:embed="rId5"/>
                <a:stretch>
                  <a:fillRect l="-2400" t="-1515" b="-21212"/>
                </a:stretch>
              </a:blipFill>
            </p:spPr>
            <p:txBody>
              <a:bodyPr/>
              <a:lstStyle/>
              <a:p>
                <a:r>
                  <a:rPr lang="en-IN">
                    <a:noFill/>
                  </a:rPr>
                  <a:t> </a:t>
                </a:r>
              </a:p>
            </p:txBody>
          </p:sp>
        </mc:Fallback>
      </mc:AlternateContent>
      <p:sp>
        <p:nvSpPr>
          <p:cNvPr id="3" name="Date Placeholder 2"/>
          <p:cNvSpPr>
            <a:spLocks noGrp="1"/>
          </p:cNvSpPr>
          <p:nvPr>
            <p:ph type="dt" sz="half" idx="14"/>
          </p:nvPr>
        </p:nvSpPr>
        <p:spPr/>
        <p:txBody>
          <a:bodyPr/>
          <a:lstStyle/>
          <a:p>
            <a:fld id="{CBA1C9BA-CF18-4EC0-912F-8491AC8D9AEA}" type="datetime12">
              <a:rPr lang="en-US" smtClean="0"/>
              <a:t>11:15 AM</a:t>
            </a:fld>
            <a:endParaRPr lang="en-US"/>
          </a:p>
        </p:txBody>
      </p:sp>
    </p:spTree>
    <p:extLst>
      <p:ext uri="{BB962C8B-B14F-4D97-AF65-F5344CB8AC3E}">
        <p14:creationId xmlns:p14="http://schemas.microsoft.com/office/powerpoint/2010/main" val="27467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Simplification Using Map-Entered Variables</a:t>
            </a:r>
            <a:endParaRPr lang="en-IN" dirty="0"/>
          </a:p>
        </p:txBody>
      </p:sp>
      <p:sp>
        <p:nvSpPr>
          <p:cNvPr id="10" name="Content Placeholder 9"/>
          <p:cNvSpPr>
            <a:spLocks noGrp="1"/>
          </p:cNvSpPr>
          <p:nvPr>
            <p:ph sz="quarter" idx="1"/>
          </p:nvPr>
        </p:nvSpPr>
        <p:spPr/>
        <p:txBody>
          <a:bodyPr/>
          <a:lstStyle/>
          <a:p>
            <a:r>
              <a:rPr lang="en-IN" dirty="0"/>
              <a:t>By using map-entered variables, </a:t>
            </a:r>
            <a:r>
              <a:rPr lang="en-IN" dirty="0" err="1"/>
              <a:t>Karnaugh</a:t>
            </a:r>
            <a:r>
              <a:rPr lang="en-IN" dirty="0"/>
              <a:t> map techniques can be extended to simplify functions with more than four or five variables.</a:t>
            </a:r>
          </a:p>
          <a:p>
            <a:pPr algn="just"/>
            <a:r>
              <a:rPr lang="en-IN" dirty="0"/>
              <a:t>Below shows a four-variable map with two additional variables entered in the squares in the map</a:t>
            </a:r>
          </a:p>
          <a:p>
            <a:pPr marL="0" indent="0" algn="just">
              <a:buNone/>
            </a:pPr>
            <a:r>
              <a:rPr lang="pt-BR" sz="2000" dirty="0"/>
              <a:t>G(A, B, C, D, E, F ) = m0 + m2 + m3 + Em5 + Em7 + Fm9 + m11 + m15  (+ don’t-care terms)</a:t>
            </a:r>
            <a:endParaRPr lang="en-IN" sz="3200" dirty="0"/>
          </a:p>
        </p:txBody>
      </p:sp>
      <p:sp>
        <p:nvSpPr>
          <p:cNvPr id="3" name="Date Placeholder 2"/>
          <p:cNvSpPr>
            <a:spLocks noGrp="1"/>
          </p:cNvSpPr>
          <p:nvPr>
            <p:ph type="dt" sz="half" idx="14"/>
          </p:nvPr>
        </p:nvSpPr>
        <p:spPr/>
        <p:txBody>
          <a:bodyPr/>
          <a:lstStyle/>
          <a:p>
            <a:fld id="{CBA1C9BA-CF18-4EC0-912F-8491AC8D9AEA}"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123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0075"/>
            <a:ext cx="20478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6316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Simplification Using Map-Entered Variables</a:t>
            </a:r>
            <a:endParaRPr lang="en-IN" dirty="0"/>
          </a:p>
        </p:txBody>
      </p:sp>
      <p:sp>
        <p:nvSpPr>
          <p:cNvPr id="10" name="Content Placeholder 9"/>
          <p:cNvSpPr>
            <a:spLocks noGrp="1"/>
          </p:cNvSpPr>
          <p:nvPr>
            <p:ph sz="quarter" idx="1"/>
          </p:nvPr>
        </p:nvSpPr>
        <p:spPr/>
        <p:txBody>
          <a:bodyPr/>
          <a:lstStyle/>
          <a:p>
            <a:endParaRPr lang="en-IN" sz="3200" dirty="0"/>
          </a:p>
        </p:txBody>
      </p:sp>
      <p:sp>
        <p:nvSpPr>
          <p:cNvPr id="3" name="Date Placeholder 2"/>
          <p:cNvSpPr>
            <a:spLocks noGrp="1"/>
          </p:cNvSpPr>
          <p:nvPr>
            <p:ph type="dt" sz="half" idx="14"/>
          </p:nvPr>
        </p:nvSpPr>
        <p:spPr/>
        <p:txBody>
          <a:bodyPr/>
          <a:lstStyle/>
          <a:p>
            <a:fld id="{CBA1C9BA-CF18-4EC0-912F-8491AC8D9AEA}"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0075"/>
            <a:ext cx="20478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1582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IN" dirty="0"/>
              <a:t>PRODUCT-Of-SUMS SIMPLIFICATION-1</a:t>
            </a:r>
          </a:p>
        </p:txBody>
      </p:sp>
      <p:sp>
        <p:nvSpPr>
          <p:cNvPr id="3" name="Content Placeholder 2"/>
          <p:cNvSpPr>
            <a:spLocks noGrp="1"/>
          </p:cNvSpPr>
          <p:nvPr>
            <p:ph sz="quarter" idx="1"/>
          </p:nvPr>
        </p:nvSpPr>
        <p:spPr/>
        <p:txBody>
          <a:bodyPr/>
          <a:lstStyle/>
          <a:p>
            <a:r>
              <a:rPr lang="en-IN" sz="2000" b="1" dirty="0"/>
              <a:t>SOP Simplification</a:t>
            </a:r>
            <a:r>
              <a:rPr lang="en-IN" b="1" dirty="0"/>
              <a:t> </a:t>
            </a:r>
          </a:p>
          <a:p>
            <a:endParaRPr lang="en-IN" b="1" dirty="0"/>
          </a:p>
          <a:p>
            <a:endParaRPr lang="en-IN" b="1" dirty="0"/>
          </a:p>
          <a:p>
            <a:endParaRPr lang="en-IN" b="1" dirty="0"/>
          </a:p>
          <a:p>
            <a:endParaRPr lang="en-IN" b="1" dirty="0"/>
          </a:p>
          <a:p>
            <a:r>
              <a:rPr lang="en-IN" b="1" dirty="0"/>
              <a:t>                                   Complementary Circuit</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35489"/>
            <a:ext cx="3352800" cy="406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1371600"/>
            <a:ext cx="22574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19748"/>
            <a:ext cx="2514600" cy="158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60" y="3549444"/>
            <a:ext cx="2057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052" y="4204827"/>
            <a:ext cx="2133600" cy="2023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419600"/>
            <a:ext cx="2438007" cy="123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5221" y="6381750"/>
            <a:ext cx="16668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16F23D14-C5CC-4E30-B33A-B0E01D0182CD}" type="datetime12">
              <a:rPr lang="en-US" smtClean="0"/>
              <a:t>11:15 AM</a:t>
            </a:fld>
            <a:endParaRPr lang="en-US"/>
          </a:p>
        </p:txBody>
      </p:sp>
    </p:spTree>
    <p:extLst>
      <p:ext uri="{BB962C8B-B14F-4D97-AF65-F5344CB8AC3E}">
        <p14:creationId xmlns:p14="http://schemas.microsoft.com/office/powerpoint/2010/main" val="14433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1000"/>
                                        <p:tgtEl>
                                          <p:spTgt spid="6148"/>
                                        </p:tgtEl>
                                      </p:cBhvr>
                                    </p:animEffect>
                                    <p:anim calcmode="lin" valueType="num">
                                      <p:cBhvr>
                                        <p:cTn id="22" dur="1000" fill="hold"/>
                                        <p:tgtEl>
                                          <p:spTgt spid="6148"/>
                                        </p:tgtEl>
                                        <p:attrNameLst>
                                          <p:attrName>ppt_x</p:attrName>
                                        </p:attrNameLst>
                                      </p:cBhvr>
                                      <p:tavLst>
                                        <p:tav tm="0">
                                          <p:val>
                                            <p:strVal val="#ppt_x"/>
                                          </p:val>
                                        </p:tav>
                                        <p:tav tm="100000">
                                          <p:val>
                                            <p:strVal val="#ppt_x"/>
                                          </p:val>
                                        </p:tav>
                                      </p:tavLst>
                                    </p:anim>
                                    <p:anim calcmode="lin" valueType="num">
                                      <p:cBhvr>
                                        <p:cTn id="23"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1000"/>
                                        <p:tgtEl>
                                          <p:spTgt spid="6150"/>
                                        </p:tgtEl>
                                      </p:cBhvr>
                                    </p:animEffect>
                                    <p:anim calcmode="lin" valueType="num">
                                      <p:cBhvr>
                                        <p:cTn id="29" dur="1000" fill="hold"/>
                                        <p:tgtEl>
                                          <p:spTgt spid="6150"/>
                                        </p:tgtEl>
                                        <p:attrNameLst>
                                          <p:attrName>ppt_x</p:attrName>
                                        </p:attrNameLst>
                                      </p:cBhvr>
                                      <p:tavLst>
                                        <p:tav tm="0">
                                          <p:val>
                                            <p:strVal val="#ppt_x"/>
                                          </p:val>
                                        </p:tav>
                                        <p:tav tm="100000">
                                          <p:val>
                                            <p:strVal val="#ppt_x"/>
                                          </p:val>
                                        </p:tav>
                                      </p:tavLst>
                                    </p:anim>
                                    <p:anim calcmode="lin" valueType="num">
                                      <p:cBhvr>
                                        <p:cTn id="30"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49"/>
                                        </p:tgtEl>
                                        <p:attrNameLst>
                                          <p:attrName>style.visibility</p:attrName>
                                        </p:attrNameLst>
                                      </p:cBhvr>
                                      <p:to>
                                        <p:strVal val="visible"/>
                                      </p:to>
                                    </p:set>
                                    <p:animEffect transition="in" filter="fade">
                                      <p:cBhvr>
                                        <p:cTn id="35" dur="1000"/>
                                        <p:tgtEl>
                                          <p:spTgt spid="6149"/>
                                        </p:tgtEl>
                                      </p:cBhvr>
                                    </p:animEffect>
                                    <p:anim calcmode="lin" valueType="num">
                                      <p:cBhvr>
                                        <p:cTn id="36" dur="1000" fill="hold"/>
                                        <p:tgtEl>
                                          <p:spTgt spid="6149"/>
                                        </p:tgtEl>
                                        <p:attrNameLst>
                                          <p:attrName>ppt_x</p:attrName>
                                        </p:attrNameLst>
                                      </p:cBhvr>
                                      <p:tavLst>
                                        <p:tav tm="0">
                                          <p:val>
                                            <p:strVal val="#ppt_x"/>
                                          </p:val>
                                        </p:tav>
                                        <p:tav tm="100000">
                                          <p:val>
                                            <p:strVal val="#ppt_x"/>
                                          </p:val>
                                        </p:tav>
                                      </p:tavLst>
                                    </p:anim>
                                    <p:anim calcmode="lin" valueType="num">
                                      <p:cBhvr>
                                        <p:cTn id="37"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151"/>
                                        </p:tgtEl>
                                        <p:attrNameLst>
                                          <p:attrName>style.visibility</p:attrName>
                                        </p:attrNameLst>
                                      </p:cBhvr>
                                      <p:to>
                                        <p:strVal val="visible"/>
                                      </p:to>
                                    </p:set>
                                    <p:animEffect transition="in" filter="fade">
                                      <p:cBhvr>
                                        <p:cTn id="49" dur="1000"/>
                                        <p:tgtEl>
                                          <p:spTgt spid="6151"/>
                                        </p:tgtEl>
                                      </p:cBhvr>
                                    </p:animEffect>
                                    <p:anim calcmode="lin" valueType="num">
                                      <p:cBhvr>
                                        <p:cTn id="50" dur="1000" fill="hold"/>
                                        <p:tgtEl>
                                          <p:spTgt spid="6151"/>
                                        </p:tgtEl>
                                        <p:attrNameLst>
                                          <p:attrName>ppt_x</p:attrName>
                                        </p:attrNameLst>
                                      </p:cBhvr>
                                      <p:tavLst>
                                        <p:tav tm="0">
                                          <p:val>
                                            <p:strVal val="#ppt_x"/>
                                          </p:val>
                                        </p:tav>
                                        <p:tav tm="100000">
                                          <p:val>
                                            <p:strVal val="#ppt_x"/>
                                          </p:val>
                                        </p:tav>
                                      </p:tavLst>
                                    </p:anim>
                                    <p:anim calcmode="lin" valueType="num">
                                      <p:cBhvr>
                                        <p:cTn id="51"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153"/>
                                        </p:tgtEl>
                                        <p:attrNameLst>
                                          <p:attrName>style.visibility</p:attrName>
                                        </p:attrNameLst>
                                      </p:cBhvr>
                                      <p:to>
                                        <p:strVal val="visible"/>
                                      </p:to>
                                    </p:set>
                                    <p:animEffect transition="in" filter="fade">
                                      <p:cBhvr>
                                        <p:cTn id="56" dur="1000"/>
                                        <p:tgtEl>
                                          <p:spTgt spid="6153"/>
                                        </p:tgtEl>
                                      </p:cBhvr>
                                    </p:animEffect>
                                    <p:anim calcmode="lin" valueType="num">
                                      <p:cBhvr>
                                        <p:cTn id="57" dur="1000" fill="hold"/>
                                        <p:tgtEl>
                                          <p:spTgt spid="6153"/>
                                        </p:tgtEl>
                                        <p:attrNameLst>
                                          <p:attrName>ppt_x</p:attrName>
                                        </p:attrNameLst>
                                      </p:cBhvr>
                                      <p:tavLst>
                                        <p:tav tm="0">
                                          <p:val>
                                            <p:strVal val="#ppt_x"/>
                                          </p:val>
                                        </p:tav>
                                        <p:tav tm="100000">
                                          <p:val>
                                            <p:strVal val="#ppt_x"/>
                                          </p:val>
                                        </p:tav>
                                      </p:tavLst>
                                    </p:anim>
                                    <p:anim calcmode="lin" valueType="num">
                                      <p:cBhvr>
                                        <p:cTn id="58"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152"/>
                                        </p:tgtEl>
                                        <p:attrNameLst>
                                          <p:attrName>style.visibility</p:attrName>
                                        </p:attrNameLst>
                                      </p:cBhvr>
                                      <p:to>
                                        <p:strVal val="visible"/>
                                      </p:to>
                                    </p:set>
                                    <p:animEffect transition="in" filter="fade">
                                      <p:cBhvr>
                                        <p:cTn id="63" dur="1000"/>
                                        <p:tgtEl>
                                          <p:spTgt spid="6152"/>
                                        </p:tgtEl>
                                      </p:cBhvr>
                                    </p:animEffect>
                                    <p:anim calcmode="lin" valueType="num">
                                      <p:cBhvr>
                                        <p:cTn id="64" dur="1000" fill="hold"/>
                                        <p:tgtEl>
                                          <p:spTgt spid="6152"/>
                                        </p:tgtEl>
                                        <p:attrNameLst>
                                          <p:attrName>ppt_x</p:attrName>
                                        </p:attrNameLst>
                                      </p:cBhvr>
                                      <p:tavLst>
                                        <p:tav tm="0">
                                          <p:val>
                                            <p:strVal val="#ppt_x"/>
                                          </p:val>
                                        </p:tav>
                                        <p:tav tm="100000">
                                          <p:val>
                                            <p:strVal val="#ppt_x"/>
                                          </p:val>
                                        </p:tav>
                                      </p:tavLst>
                                    </p:anim>
                                    <p:anim calcmode="lin" valueType="num">
                                      <p:cBhvr>
                                        <p:cTn id="65"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PRODUCT-Of-SUMS SIMPLIFICATION-2</a:t>
            </a:r>
          </a:p>
        </p:txBody>
      </p:sp>
      <p:sp>
        <p:nvSpPr>
          <p:cNvPr id="3" name="Content Placeholder 2"/>
          <p:cNvSpPr>
            <a:spLocks noGrp="1"/>
          </p:cNvSpPr>
          <p:nvPr>
            <p:ph sz="quarter" idx="1"/>
          </p:nvPr>
        </p:nvSpPr>
        <p:spPr/>
        <p:txBody>
          <a:bodyPr/>
          <a:lstStyle/>
          <a:p>
            <a:r>
              <a:rPr lang="en-IN" b="1" dirty="0"/>
              <a:t>Using </a:t>
            </a:r>
            <a:r>
              <a:rPr lang="en-IN" b="1" dirty="0" err="1"/>
              <a:t>Karnaugh</a:t>
            </a:r>
            <a:r>
              <a:rPr lang="en-IN" b="1" dirty="0"/>
              <a:t> map by grouping zeros</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126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2148348"/>
            <a:ext cx="23907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2362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660" y="4495800"/>
            <a:ext cx="13811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48200"/>
            <a:ext cx="26193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69C74C2F-A6A0-407F-BED1-C23D260D96EE}" type="datetime12">
              <a:rPr lang="en-US" smtClean="0"/>
              <a:t>11:15 AM</a:t>
            </a:fld>
            <a:endParaRPr lang="en-US"/>
          </a:p>
        </p:txBody>
      </p:sp>
    </p:spTree>
    <p:extLst>
      <p:ext uri="{BB962C8B-B14F-4D97-AF65-F5344CB8AC3E}">
        <p14:creationId xmlns:p14="http://schemas.microsoft.com/office/powerpoint/2010/main" val="286650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fade">
                                      <p:cBhvr>
                                        <p:cTn id="28" dur="1000"/>
                                        <p:tgtEl>
                                          <p:spTgt spid="7173"/>
                                        </p:tgtEl>
                                      </p:cBhvr>
                                    </p:animEffect>
                                    <p:anim calcmode="lin" valueType="num">
                                      <p:cBhvr>
                                        <p:cTn id="29" dur="1000" fill="hold"/>
                                        <p:tgtEl>
                                          <p:spTgt spid="7173"/>
                                        </p:tgtEl>
                                        <p:attrNameLst>
                                          <p:attrName>ppt_x</p:attrName>
                                        </p:attrNameLst>
                                      </p:cBhvr>
                                      <p:tavLst>
                                        <p:tav tm="0">
                                          <p:val>
                                            <p:strVal val="#ppt_x"/>
                                          </p:val>
                                        </p:tav>
                                        <p:tav tm="100000">
                                          <p:val>
                                            <p:strVal val="#ppt_x"/>
                                          </p:val>
                                        </p:tav>
                                      </p:tavLst>
                                    </p:anim>
                                    <p:anim calcmode="lin" valueType="num">
                                      <p:cBhvr>
                                        <p:cTn id="30"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r>
              <a:rPr lang="en-IN" dirty="0"/>
              <a:t>Give POS form of </a:t>
            </a:r>
            <a:r>
              <a:rPr lang="en-IN" i="1" dirty="0"/>
              <a:t>Y </a:t>
            </a:r>
            <a:r>
              <a:rPr lang="en-IN" dirty="0"/>
              <a:t>= </a:t>
            </a:r>
            <a:r>
              <a:rPr lang="en-IN" i="1" dirty="0"/>
              <a:t>F(A, B, </a:t>
            </a:r>
            <a:r>
              <a:rPr lang="en-IN" dirty="0"/>
              <a:t>C, </a:t>
            </a:r>
            <a:r>
              <a:rPr lang="en-IN" i="1" dirty="0"/>
              <a:t>D) </a:t>
            </a:r>
            <a:r>
              <a:rPr lang="en-IN" dirty="0"/>
              <a:t>= ∏</a:t>
            </a:r>
            <a:r>
              <a:rPr lang="en-IN" i="1" dirty="0"/>
              <a:t>M(0,</a:t>
            </a:r>
            <a:r>
              <a:rPr lang="en-IN" dirty="0"/>
              <a:t>3, 4, 5, 6, 7, 11, 15)</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83843238"/>
              </p:ext>
            </p:extLst>
          </p:nvPr>
        </p:nvGraphicFramePr>
        <p:xfrm>
          <a:off x="1788192" y="3350832"/>
          <a:ext cx="3024000" cy="194056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tblGrid>
              <a:tr h="485140">
                <a:tc>
                  <a:txBody>
                    <a:bodyPr/>
                    <a:lstStyle/>
                    <a:p>
                      <a:pPr algn="r"/>
                      <a:r>
                        <a:rPr lang="en-IN" sz="1000" dirty="0"/>
                        <a:t>0</a:t>
                      </a:r>
                      <a:endParaRPr lang="en-IN" sz="1000" b="1" dirty="0"/>
                    </a:p>
                  </a:txBody>
                  <a:tcPr anchor="b"/>
                </a:tc>
                <a:tc>
                  <a:txBody>
                    <a:bodyPr/>
                    <a:lstStyle/>
                    <a:p>
                      <a:pPr algn="r"/>
                      <a:r>
                        <a:rPr lang="en-IN" sz="1000" dirty="0"/>
                        <a:t>1</a:t>
                      </a:r>
                      <a:endParaRPr lang="en-IN" sz="1000" b="1" dirty="0"/>
                    </a:p>
                  </a:txBody>
                  <a:tcPr anchor="b"/>
                </a:tc>
                <a:tc>
                  <a:txBody>
                    <a:bodyPr/>
                    <a:lstStyle/>
                    <a:p>
                      <a:pPr algn="r"/>
                      <a:r>
                        <a:rPr lang="en-IN" sz="1000" dirty="0"/>
                        <a:t>3</a:t>
                      </a:r>
                      <a:endParaRPr lang="en-IN" sz="1000" b="1" dirty="0"/>
                    </a:p>
                  </a:txBody>
                  <a:tcPr anchor="b"/>
                </a:tc>
                <a:tc>
                  <a:txBody>
                    <a:bodyPr/>
                    <a:lstStyle/>
                    <a:p>
                      <a:pPr algn="r"/>
                      <a:r>
                        <a:rPr lang="en-IN" sz="1000" dirty="0"/>
                        <a:t>2</a:t>
                      </a:r>
                      <a:endParaRPr lang="en-IN" sz="1000" b="1" dirty="0"/>
                    </a:p>
                  </a:txBody>
                  <a:tcPr anchor="b"/>
                </a:tc>
                <a:extLst>
                  <a:ext uri="{0D108BD9-81ED-4DB2-BD59-A6C34878D82A}">
                    <a16:rowId xmlns:a16="http://schemas.microsoft.com/office/drawing/2014/main" val="10000"/>
                  </a:ext>
                </a:extLst>
              </a:tr>
              <a:tr h="485140">
                <a:tc>
                  <a:txBody>
                    <a:bodyPr/>
                    <a:lstStyle/>
                    <a:p>
                      <a:pPr algn="r"/>
                      <a:r>
                        <a:rPr lang="en-IN" sz="1000" dirty="0"/>
                        <a:t>4</a:t>
                      </a:r>
                      <a:endParaRPr lang="en-IN" sz="1000" b="1" dirty="0"/>
                    </a:p>
                  </a:txBody>
                  <a:tcPr anchor="b"/>
                </a:tc>
                <a:tc>
                  <a:txBody>
                    <a:bodyPr/>
                    <a:lstStyle/>
                    <a:p>
                      <a:pPr algn="r"/>
                      <a:r>
                        <a:rPr lang="en-IN" sz="1000" dirty="0"/>
                        <a:t>5</a:t>
                      </a:r>
                      <a:endParaRPr lang="en-IN" sz="1000" b="1" dirty="0"/>
                    </a:p>
                  </a:txBody>
                  <a:tcPr anchor="b"/>
                </a:tc>
                <a:tc>
                  <a:txBody>
                    <a:bodyPr/>
                    <a:lstStyle/>
                    <a:p>
                      <a:pPr algn="r"/>
                      <a:r>
                        <a:rPr lang="en-IN" sz="1000" dirty="0"/>
                        <a:t>7</a:t>
                      </a:r>
                      <a:endParaRPr lang="en-IN" sz="1000" b="1" dirty="0"/>
                    </a:p>
                  </a:txBody>
                  <a:tcPr anchor="b"/>
                </a:tc>
                <a:tc>
                  <a:txBody>
                    <a:bodyPr/>
                    <a:lstStyle/>
                    <a:p>
                      <a:pPr algn="r"/>
                      <a:r>
                        <a:rPr lang="en-IN" sz="1000" dirty="0"/>
                        <a:t>6</a:t>
                      </a:r>
                      <a:endParaRPr lang="en-IN" sz="1000" b="1" dirty="0"/>
                    </a:p>
                  </a:txBody>
                  <a:tcPr anchor="b"/>
                </a:tc>
                <a:extLst>
                  <a:ext uri="{0D108BD9-81ED-4DB2-BD59-A6C34878D82A}">
                    <a16:rowId xmlns:a16="http://schemas.microsoft.com/office/drawing/2014/main" val="10001"/>
                  </a:ext>
                </a:extLst>
              </a:tr>
              <a:tr h="485140">
                <a:tc>
                  <a:txBody>
                    <a:bodyPr/>
                    <a:lstStyle/>
                    <a:p>
                      <a:pPr algn="r"/>
                      <a:r>
                        <a:rPr lang="en-IN" sz="1000" dirty="0"/>
                        <a:t>12</a:t>
                      </a:r>
                      <a:endParaRPr lang="en-IN" sz="1000" b="1" dirty="0"/>
                    </a:p>
                  </a:txBody>
                  <a:tcPr anchor="b"/>
                </a:tc>
                <a:tc>
                  <a:txBody>
                    <a:bodyPr/>
                    <a:lstStyle/>
                    <a:p>
                      <a:pPr algn="r"/>
                      <a:r>
                        <a:rPr lang="en-IN" sz="1000" dirty="0"/>
                        <a:t>13</a:t>
                      </a:r>
                      <a:endParaRPr lang="en-IN" sz="1000" b="1" dirty="0"/>
                    </a:p>
                  </a:txBody>
                  <a:tcPr anchor="b"/>
                </a:tc>
                <a:tc>
                  <a:txBody>
                    <a:bodyPr/>
                    <a:lstStyle/>
                    <a:p>
                      <a:pPr algn="r"/>
                      <a:r>
                        <a:rPr lang="en-IN" sz="1000" dirty="0"/>
                        <a:t>15</a:t>
                      </a:r>
                      <a:endParaRPr lang="en-IN" sz="1000" b="1" dirty="0"/>
                    </a:p>
                  </a:txBody>
                  <a:tcPr anchor="b"/>
                </a:tc>
                <a:tc>
                  <a:txBody>
                    <a:bodyPr/>
                    <a:lstStyle/>
                    <a:p>
                      <a:pPr algn="r"/>
                      <a:r>
                        <a:rPr lang="en-IN" sz="1000" dirty="0"/>
                        <a:t>14</a:t>
                      </a:r>
                      <a:endParaRPr lang="en-IN" sz="1000" b="1" dirty="0"/>
                    </a:p>
                  </a:txBody>
                  <a:tcPr anchor="b"/>
                </a:tc>
                <a:extLst>
                  <a:ext uri="{0D108BD9-81ED-4DB2-BD59-A6C34878D82A}">
                    <a16:rowId xmlns:a16="http://schemas.microsoft.com/office/drawing/2014/main" val="10002"/>
                  </a:ext>
                </a:extLst>
              </a:tr>
              <a:tr h="485140">
                <a:tc>
                  <a:txBody>
                    <a:bodyPr/>
                    <a:lstStyle/>
                    <a:p>
                      <a:pPr algn="r"/>
                      <a:r>
                        <a:rPr lang="en-IN" sz="1000" dirty="0"/>
                        <a:t>8</a:t>
                      </a:r>
                      <a:endParaRPr lang="en-IN" sz="1000" b="1" dirty="0"/>
                    </a:p>
                  </a:txBody>
                  <a:tcPr anchor="b"/>
                </a:tc>
                <a:tc>
                  <a:txBody>
                    <a:bodyPr/>
                    <a:lstStyle/>
                    <a:p>
                      <a:pPr algn="r"/>
                      <a:r>
                        <a:rPr lang="en-IN" sz="1000" dirty="0"/>
                        <a:t>9</a:t>
                      </a:r>
                      <a:endParaRPr lang="en-IN" sz="1000" b="1" dirty="0"/>
                    </a:p>
                  </a:txBody>
                  <a:tcPr anchor="b"/>
                </a:tc>
                <a:tc>
                  <a:txBody>
                    <a:bodyPr/>
                    <a:lstStyle/>
                    <a:p>
                      <a:pPr algn="r"/>
                      <a:r>
                        <a:rPr lang="en-IN" sz="1000" dirty="0"/>
                        <a:t>11</a:t>
                      </a:r>
                      <a:endParaRPr lang="en-IN" sz="1000" b="1" dirty="0"/>
                    </a:p>
                  </a:txBody>
                  <a:tcPr anchor="b"/>
                </a:tc>
                <a:tc>
                  <a:txBody>
                    <a:bodyPr/>
                    <a:lstStyle/>
                    <a:p>
                      <a:pPr algn="r"/>
                      <a:r>
                        <a:rPr lang="en-IN" sz="1000" dirty="0"/>
                        <a:t>10</a:t>
                      </a:r>
                      <a:endParaRPr lang="en-IN" sz="1000" b="1" dirty="0"/>
                    </a:p>
                  </a:txBody>
                  <a:tcPr anchor="b"/>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3002406"/>
              </p:ext>
            </p:extLst>
          </p:nvPr>
        </p:nvGraphicFramePr>
        <p:xfrm>
          <a:off x="990600" y="2682240"/>
          <a:ext cx="3780000" cy="265176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tblGrid>
              <a:tr h="370840">
                <a:tc>
                  <a:txBody>
                    <a:bodyPr/>
                    <a:lstStyle/>
                    <a:p>
                      <a:r>
                        <a:rPr lang="en-IN" sz="1800" dirty="0"/>
                        <a:t>     </a:t>
                      </a:r>
                      <a:r>
                        <a:rPr lang="en-IN" sz="1200" dirty="0"/>
                        <a:t>CD</a:t>
                      </a:r>
                      <a:endParaRPr lang="en-IN" sz="1800" dirty="0"/>
                    </a:p>
                    <a:p>
                      <a:r>
                        <a:rPr lang="en-IN" sz="1400" dirty="0"/>
                        <a:t>AB</a:t>
                      </a:r>
                      <a:endParaRPr lang="en-IN" sz="2800" dirty="0"/>
                    </a:p>
                  </a:txBody>
                  <a:tcPr>
                    <a:lnL w="12700" cmpd="sng">
                      <a:noFill/>
                    </a:lnL>
                    <a:lnR w="12700" cap="flat" cmpd="sng" algn="ctr">
                      <a:noFill/>
                      <a:prstDash val="solid"/>
                      <a:round/>
                      <a:headEnd type="none" w="med" len="med"/>
                      <a:tailEnd type="none" w="med" len="med"/>
                    </a:lnR>
                    <a:lnT w="12700" cmpd="sng">
                      <a:noFill/>
                    </a:lnT>
                    <a:lnB w="12700" cmpd="sng">
                      <a:noFill/>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n-IN" sz="2800" dirty="0"/>
                        <a:t>00</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10</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sz="2800" dirty="0"/>
                        <a:t>00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0</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IN" sz="2800" dirty="0"/>
                        <a:t>01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0</a:t>
                      </a:r>
                    </a:p>
                  </a:txBody>
                  <a:tcPr anchor="ctr">
                    <a:lnL w="12700" cap="flat" cmpd="sng" algn="ctr">
                      <a:solidFill>
                        <a:schemeClr val="tx1"/>
                      </a:solidFill>
                      <a:prstDash val="solid"/>
                      <a:round/>
                      <a:headEnd type="none" w="med" len="med"/>
                      <a:tailEnd type="none" w="med" len="med"/>
                    </a:lnL>
                  </a:tcPr>
                </a:tc>
                <a:tc>
                  <a:txBody>
                    <a:bodyPr/>
                    <a:lstStyle/>
                    <a:p>
                      <a:pPr algn="ctr"/>
                      <a:r>
                        <a:rPr lang="en-IN" sz="2800" dirty="0"/>
                        <a:t>0</a:t>
                      </a:r>
                    </a:p>
                  </a:txBody>
                  <a:tcPr anchor="ctr"/>
                </a:tc>
                <a:tc>
                  <a:txBody>
                    <a:bodyPr/>
                    <a:lstStyle/>
                    <a:p>
                      <a:pPr algn="ctr"/>
                      <a:r>
                        <a:rPr lang="en-IN" sz="2800" dirty="0"/>
                        <a:t>0</a:t>
                      </a:r>
                    </a:p>
                  </a:txBody>
                  <a:tcPr anchor="ctr"/>
                </a:tc>
                <a:tc>
                  <a:txBody>
                    <a:bodyPr/>
                    <a:lstStyle/>
                    <a:p>
                      <a:pPr algn="ctr"/>
                      <a:r>
                        <a:rPr lang="en-IN" sz="2800" dirty="0"/>
                        <a:t>0</a:t>
                      </a:r>
                    </a:p>
                  </a:txBody>
                  <a:tcPr anchor="ctr"/>
                </a:tc>
                <a:extLst>
                  <a:ext uri="{0D108BD9-81ED-4DB2-BD59-A6C34878D82A}">
                    <a16:rowId xmlns:a16="http://schemas.microsoft.com/office/drawing/2014/main" val="10002"/>
                  </a:ext>
                </a:extLst>
              </a:tr>
              <a:tr h="370840">
                <a:tc>
                  <a:txBody>
                    <a:bodyPr/>
                    <a:lstStyle/>
                    <a:p>
                      <a:pPr algn="ctr"/>
                      <a:r>
                        <a:rPr lang="en-IN" sz="2800" dirty="0"/>
                        <a:t>11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1</a:t>
                      </a:r>
                    </a:p>
                  </a:txBody>
                  <a:tcPr anchor="ctr">
                    <a:lnL w="12700" cap="flat" cmpd="sng" algn="ctr">
                      <a:solidFill>
                        <a:schemeClr val="tx1"/>
                      </a:solidFill>
                      <a:prstDash val="solid"/>
                      <a:round/>
                      <a:headEnd type="none" w="med" len="med"/>
                      <a:tailEnd type="none" w="med" len="med"/>
                    </a:lnL>
                  </a:tcPr>
                </a:tc>
                <a:tc>
                  <a:txBody>
                    <a:bodyPr/>
                    <a:lstStyle/>
                    <a:p>
                      <a:pPr algn="ctr"/>
                      <a:r>
                        <a:rPr lang="en-IN" sz="2800" dirty="0"/>
                        <a:t>1</a:t>
                      </a:r>
                    </a:p>
                  </a:txBody>
                  <a:tcPr anchor="ctr"/>
                </a:tc>
                <a:tc>
                  <a:txBody>
                    <a:bodyPr/>
                    <a:lstStyle/>
                    <a:p>
                      <a:pPr algn="ctr"/>
                      <a:r>
                        <a:rPr lang="en-IN" sz="2800" dirty="0"/>
                        <a:t>0</a:t>
                      </a:r>
                    </a:p>
                  </a:txBody>
                  <a:tcPr anchor="ctr"/>
                </a:tc>
                <a:tc>
                  <a:txBody>
                    <a:bodyPr/>
                    <a:lstStyle/>
                    <a:p>
                      <a:pPr algn="ctr"/>
                      <a:r>
                        <a:rPr lang="en-IN" sz="2800" dirty="0"/>
                        <a:t>1</a:t>
                      </a:r>
                    </a:p>
                  </a:txBody>
                  <a:tcPr anchor="ctr"/>
                </a:tc>
                <a:extLst>
                  <a:ext uri="{0D108BD9-81ED-4DB2-BD59-A6C34878D82A}">
                    <a16:rowId xmlns:a16="http://schemas.microsoft.com/office/drawing/2014/main" val="10003"/>
                  </a:ext>
                </a:extLst>
              </a:tr>
              <a:tr h="370840">
                <a:tc>
                  <a:txBody>
                    <a:bodyPr/>
                    <a:lstStyle/>
                    <a:p>
                      <a:pPr algn="ctr"/>
                      <a:r>
                        <a:rPr lang="en-IN" sz="2800" dirty="0"/>
                        <a:t>10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1</a:t>
                      </a:r>
                    </a:p>
                  </a:txBody>
                  <a:tcPr anchor="ctr">
                    <a:lnL w="12700" cap="flat" cmpd="sng" algn="ctr">
                      <a:solidFill>
                        <a:schemeClr val="tx1"/>
                      </a:solidFill>
                      <a:prstDash val="solid"/>
                      <a:round/>
                      <a:headEnd type="none" w="med" len="med"/>
                      <a:tailEnd type="none" w="med" len="med"/>
                    </a:lnL>
                  </a:tcPr>
                </a:tc>
                <a:tc>
                  <a:txBody>
                    <a:bodyPr/>
                    <a:lstStyle/>
                    <a:p>
                      <a:pPr algn="ctr"/>
                      <a:r>
                        <a:rPr lang="en-IN" sz="2800" dirty="0"/>
                        <a:t>1</a:t>
                      </a:r>
                    </a:p>
                  </a:txBody>
                  <a:tcPr anchor="ctr"/>
                </a:tc>
                <a:tc>
                  <a:txBody>
                    <a:bodyPr/>
                    <a:lstStyle/>
                    <a:p>
                      <a:pPr algn="ctr"/>
                      <a:r>
                        <a:rPr lang="en-IN" sz="2800" dirty="0"/>
                        <a:t>0</a:t>
                      </a:r>
                    </a:p>
                  </a:txBody>
                  <a:tcPr anchor="ctr"/>
                </a:tc>
                <a:tc>
                  <a:txBody>
                    <a:bodyPr/>
                    <a:lstStyle/>
                    <a:p>
                      <a:pPr algn="ctr"/>
                      <a:r>
                        <a:rPr lang="en-IN" sz="2800" dirty="0"/>
                        <a:t>1</a:t>
                      </a:r>
                    </a:p>
                  </a:txBody>
                  <a:tcPr anchor="ctr"/>
                </a:tc>
                <a:extLst>
                  <a:ext uri="{0D108BD9-81ED-4DB2-BD59-A6C34878D82A}">
                    <a16:rowId xmlns:a16="http://schemas.microsoft.com/office/drawing/2014/main" val="10004"/>
                  </a:ext>
                </a:extLst>
              </a:tr>
            </a:tbl>
          </a:graphicData>
        </a:graphic>
      </p:graphicFrame>
      <p:sp>
        <p:nvSpPr>
          <p:cNvPr id="7" name="Date Placeholder 6"/>
          <p:cNvSpPr>
            <a:spLocks noGrp="1"/>
          </p:cNvSpPr>
          <p:nvPr>
            <p:ph type="dt" sz="half" idx="14"/>
          </p:nvPr>
        </p:nvSpPr>
        <p:spPr/>
        <p:txBody>
          <a:bodyPr/>
          <a:lstStyle/>
          <a:p>
            <a:fld id="{FD66DD5A-19FA-4082-BD50-D1DF12A9D154}" type="datetime12">
              <a:rPr lang="en-US" smtClean="0"/>
              <a:t>11:15 AM</a:t>
            </a:fld>
            <a:endParaRPr lang="en-US"/>
          </a:p>
        </p:txBody>
      </p:sp>
    </p:spTree>
    <p:extLst>
      <p:ext uri="{BB962C8B-B14F-4D97-AF65-F5344CB8AC3E}">
        <p14:creationId xmlns:p14="http://schemas.microsoft.com/office/powerpoint/2010/main" val="386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 Questions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524000"/>
                <a:ext cx="8382000" cy="4873752"/>
              </a:xfrm>
            </p:spPr>
            <p:txBody>
              <a:bodyPr/>
              <a:lstStyle/>
              <a:p>
                <a:r>
                  <a:rPr lang="en-IN" dirty="0"/>
                  <a:t>Simplify the following using K-Map</a:t>
                </a:r>
              </a:p>
              <a:p>
                <a:endParaRPr lang="en-IN" dirty="0"/>
              </a:p>
              <a:p>
                <a:r>
                  <a:rPr lang="en-IN" dirty="0"/>
                  <a:t>By Grouping  1’s			    By Grouping  0’s</a:t>
                </a:r>
              </a:p>
              <a:p>
                <a:endParaRPr lang="en-IN" dirty="0"/>
              </a:p>
              <a:p>
                <a:endParaRPr lang="en-IN" dirty="0"/>
              </a:p>
              <a:p>
                <a:endParaRPr lang="en-IN" dirty="0"/>
              </a:p>
              <a:p>
                <a:endParaRPr lang="en-IN" dirty="0"/>
              </a:p>
              <a:p>
                <a14:m>
                  <m:oMath xmlns:m="http://schemas.openxmlformats.org/officeDocument/2006/math">
                    <m:r>
                      <a:rPr lang="en-IN" b="0" i="1" smtClean="0">
                        <a:latin typeface="Cambria Math"/>
                      </a:rPr>
                      <m:t>𝑌</m:t>
                    </m:r>
                    <m:r>
                      <a:rPr lang="en-IN" b="0" i="1" smtClean="0">
                        <a:latin typeface="Cambria Math"/>
                      </a:rPr>
                      <m:t>=</m:t>
                    </m:r>
                    <m:acc>
                      <m:accPr>
                        <m:chr m:val="̅"/>
                        <m:ctrlPr>
                          <a:rPr lang="en-IN" b="0" i="1" smtClean="0">
                            <a:latin typeface="Cambria Math" panose="02040503050406030204" pitchFamily="18" charset="0"/>
                          </a:rPr>
                        </m:ctrlPr>
                      </m:accPr>
                      <m:e>
                        <m:r>
                          <a:rPr lang="en-IN" b="0" i="1" smtClean="0">
                            <a:latin typeface="Cambria Math"/>
                          </a:rPr>
                          <m:t>𝐵</m:t>
                        </m:r>
                      </m:e>
                    </m:acc>
                    <m:r>
                      <a:rPr lang="en-IN" b="0" i="1" smtClean="0">
                        <a:latin typeface="Cambria Math"/>
                      </a:rPr>
                      <m:t>𝐶</m:t>
                    </m:r>
                    <m:r>
                      <a:rPr lang="en-IN" b="0" i="1" smtClean="0">
                        <a:latin typeface="Cambria Math"/>
                      </a:rPr>
                      <m:t>+</m:t>
                    </m:r>
                    <m:r>
                      <a:rPr lang="en-IN" b="0" i="1" smtClean="0">
                        <a:latin typeface="Cambria Math"/>
                      </a:rPr>
                      <m:t>𝐴</m:t>
                    </m:r>
                    <m:acc>
                      <m:accPr>
                        <m:chr m:val="̅"/>
                        <m:ctrlPr>
                          <a:rPr lang="en-IN" i="1">
                            <a:latin typeface="Cambria Math" panose="02040503050406030204" pitchFamily="18" charset="0"/>
                          </a:rPr>
                        </m:ctrlPr>
                      </m:accPr>
                      <m:e>
                        <m:r>
                          <a:rPr lang="en-IN" i="1">
                            <a:latin typeface="Cambria Math"/>
                          </a:rPr>
                          <m:t>𝐵</m:t>
                        </m:r>
                      </m:e>
                    </m:acc>
                    <m:r>
                      <a:rPr lang="en-IN" b="0" i="0" smtClean="0">
                        <a:latin typeface="Cambria Math"/>
                      </a:rPr>
                      <m:t>+</m:t>
                    </m:r>
                    <m:r>
                      <m:rPr>
                        <m:sty m:val="p"/>
                      </m:rPr>
                      <a:rPr lang="en-IN" b="0" i="0" smtClean="0">
                        <a:latin typeface="Cambria Math"/>
                      </a:rPr>
                      <m:t>AC</m:t>
                    </m:r>
                    <m:r>
                      <a:rPr lang="en-IN" b="0" i="0" smtClean="0">
                        <a:latin typeface="Cambria Math"/>
                      </a:rPr>
                      <m:t>+</m:t>
                    </m:r>
                    <m:r>
                      <m:rPr>
                        <m:sty m:val="p"/>
                      </m:rPr>
                      <a:rPr lang="en-IN" b="0" i="0" smtClean="0">
                        <a:latin typeface="Cambria Math"/>
                      </a:rPr>
                      <m:t>AB</m:t>
                    </m:r>
                    <m:acc>
                      <m:accPr>
                        <m:chr m:val="̅"/>
                        <m:ctrlPr>
                          <a:rPr lang="en-IN" i="1">
                            <a:latin typeface="Cambria Math" panose="02040503050406030204" pitchFamily="18" charset="0"/>
                          </a:rPr>
                        </m:ctrlPr>
                      </m:accPr>
                      <m:e>
                        <m:r>
                          <a:rPr lang="en-IN" b="0" i="1" smtClean="0">
                            <a:latin typeface="Cambria Math"/>
                          </a:rPr>
                          <m:t>𝐶</m:t>
                        </m:r>
                      </m:e>
                    </m:acc>
                    <m:r>
                      <a:rPr lang="en-IN" b="0" i="0" smtClean="0">
                        <a:latin typeface="Cambria Math"/>
                      </a:rPr>
                      <m:t> </m:t>
                    </m:r>
                  </m:oMath>
                </a14:m>
                <a:endParaRPr lang="en-IN" b="0" i="0" dirty="0">
                  <a:latin typeface="Cambria Math"/>
                </a:endParaRPr>
              </a:p>
              <a:p>
                <a:endParaRPr lang="en-IN" i="1" dirty="0">
                  <a:latin typeface="Cambria Math"/>
                </a:endParaRPr>
              </a:p>
              <a:p>
                <a14:m>
                  <m:oMath xmlns:m="http://schemas.openxmlformats.org/officeDocument/2006/math">
                    <m:r>
                      <a:rPr lang="en-IN" i="1">
                        <a:latin typeface="Cambria Math"/>
                      </a:rPr>
                      <m:t>𝑌</m:t>
                    </m:r>
                    <m:r>
                      <a:rPr lang="en-IN" i="1">
                        <a:latin typeface="Cambria Math"/>
                      </a:rPr>
                      <m:t>=(</m:t>
                    </m:r>
                    <m:r>
                      <a:rPr lang="en-IN" b="0" i="1" smtClean="0">
                        <a:latin typeface="Cambria Math"/>
                      </a:rPr>
                      <m:t>𝐴</m:t>
                    </m:r>
                    <m:r>
                      <a:rPr lang="en-IN" b="0" i="1" smtClean="0">
                        <a:latin typeface="Cambria Math"/>
                      </a:rPr>
                      <m:t>+</m:t>
                    </m:r>
                    <m:r>
                      <a:rPr lang="en-IN" b="0" i="1" smtClean="0">
                        <a:latin typeface="Cambria Math"/>
                      </a:rPr>
                      <m:t>𝐵</m:t>
                    </m:r>
                    <m:r>
                      <a:rPr lang="en-IN" b="0" i="1" smtClean="0">
                        <a:latin typeface="Cambria Math"/>
                      </a:rPr>
                      <m:t>+</m:t>
                    </m:r>
                    <m:r>
                      <a:rPr lang="en-IN" b="0" i="1" smtClean="0">
                        <a:latin typeface="Cambria Math"/>
                      </a:rPr>
                      <m:t>𝐶</m:t>
                    </m:r>
                    <m:r>
                      <a:rPr lang="en-IN" b="0" i="1" smtClean="0">
                        <a:latin typeface="Cambria Math"/>
                      </a:rPr>
                      <m:t>)(</m:t>
                    </m:r>
                    <m:r>
                      <a:rPr lang="en-IN" b="0" i="1" smtClean="0">
                        <a:latin typeface="Cambria Math"/>
                      </a:rPr>
                      <m:t>𝐴</m:t>
                    </m:r>
                    <m:r>
                      <a:rPr lang="en-IN" b="0" i="1" smtClean="0">
                        <a:latin typeface="Cambria Math"/>
                      </a:rPr>
                      <m:t>+</m:t>
                    </m:r>
                    <m:acc>
                      <m:accPr>
                        <m:chr m:val="̅"/>
                        <m:ctrlPr>
                          <a:rPr lang="en-IN" i="1">
                            <a:latin typeface="Cambria Math" panose="02040503050406030204" pitchFamily="18" charset="0"/>
                          </a:rPr>
                        </m:ctrlPr>
                      </m:accPr>
                      <m:e>
                        <m:r>
                          <a:rPr lang="en-IN" b="0" i="1" smtClean="0">
                            <a:latin typeface="Cambria Math"/>
                          </a:rPr>
                          <m:t>𝐵</m:t>
                        </m:r>
                      </m:e>
                    </m:acc>
                    <m:r>
                      <a:rPr lang="en-IN" b="0" i="1" smtClean="0">
                        <a:latin typeface="Cambria Math"/>
                      </a:rPr>
                      <m:t>+</m:t>
                    </m:r>
                    <m:acc>
                      <m:accPr>
                        <m:chr m:val="̅"/>
                        <m:ctrlPr>
                          <a:rPr lang="en-IN" i="1">
                            <a:latin typeface="Cambria Math" panose="02040503050406030204" pitchFamily="18" charset="0"/>
                          </a:rPr>
                        </m:ctrlPr>
                      </m:accPr>
                      <m:e>
                        <m:r>
                          <a:rPr lang="en-IN" i="1">
                            <a:latin typeface="Cambria Math"/>
                          </a:rPr>
                          <m:t>𝐶</m:t>
                        </m:r>
                      </m:e>
                    </m:acc>
                    <m:r>
                      <a:rPr lang="en-IN" b="0" i="1" smtClean="0">
                        <a:latin typeface="Cambria Math"/>
                      </a:rPr>
                      <m:t>)(</m:t>
                    </m:r>
                    <m:acc>
                      <m:accPr>
                        <m:chr m:val="̅"/>
                        <m:ctrlPr>
                          <a:rPr lang="en-IN" i="1">
                            <a:latin typeface="Cambria Math" panose="02040503050406030204" pitchFamily="18" charset="0"/>
                          </a:rPr>
                        </m:ctrlPr>
                      </m:accPr>
                      <m:e>
                        <m:r>
                          <a:rPr lang="en-IN" b="0" i="1" smtClean="0">
                            <a:latin typeface="Cambria Math"/>
                          </a:rPr>
                          <m:t>𝐴</m:t>
                        </m:r>
                      </m:e>
                    </m:acc>
                    <m:r>
                      <a:rPr lang="en-IN" b="0" i="1" smtClean="0">
                        <a:latin typeface="Cambria Math"/>
                      </a:rPr>
                      <m:t>+</m:t>
                    </m:r>
                    <m:acc>
                      <m:accPr>
                        <m:chr m:val="̅"/>
                        <m:ctrlPr>
                          <a:rPr lang="en-IN" i="1">
                            <a:latin typeface="Cambria Math" panose="02040503050406030204" pitchFamily="18" charset="0"/>
                          </a:rPr>
                        </m:ctrlPr>
                      </m:accPr>
                      <m:e>
                        <m:r>
                          <a:rPr lang="en-IN" b="0" i="1" smtClean="0">
                            <a:latin typeface="Cambria Math"/>
                          </a:rPr>
                          <m:t>𝐵</m:t>
                        </m:r>
                      </m:e>
                    </m:acc>
                    <m:r>
                      <a:rPr lang="en-IN" b="0" i="1" smtClean="0">
                        <a:latin typeface="Cambria Math"/>
                      </a:rPr>
                      <m:t>+</m:t>
                    </m:r>
                    <m:r>
                      <a:rPr lang="en-IN" b="0" i="1" smtClean="0">
                        <a:latin typeface="Cambria Math"/>
                      </a:rPr>
                      <m:t>𝐶</m:t>
                    </m:r>
                    <m:r>
                      <a:rPr lang="en-IN" b="0" i="1" smtClean="0">
                        <a:latin typeface="Cambria Math"/>
                      </a:rPr>
                      <m:t>)</m:t>
                    </m:r>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524000"/>
                <a:ext cx="8382000" cy="4873752"/>
              </a:xfrm>
              <a:blipFill rotWithShape="1">
                <a:blip r:embed="rId2"/>
                <a:stretch>
                  <a:fillRect l="-364" t="-1000"/>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128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00250"/>
            <a:ext cx="48768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557777478"/>
              </p:ext>
            </p:extLst>
          </p:nvPr>
        </p:nvGraphicFramePr>
        <p:xfrm>
          <a:off x="1254792" y="3350340"/>
          <a:ext cx="3024000" cy="97028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tblGrid>
              <a:tr h="485140">
                <a:tc>
                  <a:txBody>
                    <a:bodyPr/>
                    <a:lstStyle/>
                    <a:p>
                      <a:pPr algn="r"/>
                      <a:r>
                        <a:rPr lang="en-IN" sz="1000" dirty="0"/>
                        <a:t>0</a:t>
                      </a:r>
                      <a:endParaRPr lang="en-IN" sz="1000" b="1" dirty="0"/>
                    </a:p>
                  </a:txBody>
                  <a:tcPr anchor="b"/>
                </a:tc>
                <a:tc>
                  <a:txBody>
                    <a:bodyPr/>
                    <a:lstStyle/>
                    <a:p>
                      <a:pPr algn="r"/>
                      <a:r>
                        <a:rPr lang="en-IN" sz="1000" dirty="0"/>
                        <a:t>1</a:t>
                      </a:r>
                      <a:endParaRPr lang="en-IN" sz="1000" b="1" dirty="0"/>
                    </a:p>
                  </a:txBody>
                  <a:tcPr anchor="b"/>
                </a:tc>
                <a:tc>
                  <a:txBody>
                    <a:bodyPr/>
                    <a:lstStyle/>
                    <a:p>
                      <a:pPr algn="r"/>
                      <a:r>
                        <a:rPr lang="en-IN" sz="1000" dirty="0"/>
                        <a:t>3</a:t>
                      </a:r>
                      <a:endParaRPr lang="en-IN" sz="1000" b="1" dirty="0"/>
                    </a:p>
                  </a:txBody>
                  <a:tcPr anchor="b"/>
                </a:tc>
                <a:tc>
                  <a:txBody>
                    <a:bodyPr/>
                    <a:lstStyle/>
                    <a:p>
                      <a:pPr algn="r"/>
                      <a:r>
                        <a:rPr lang="en-IN" sz="1000" dirty="0"/>
                        <a:t>2</a:t>
                      </a:r>
                      <a:endParaRPr lang="en-IN" sz="1000" b="1" dirty="0"/>
                    </a:p>
                  </a:txBody>
                  <a:tcPr anchor="b"/>
                </a:tc>
                <a:extLst>
                  <a:ext uri="{0D108BD9-81ED-4DB2-BD59-A6C34878D82A}">
                    <a16:rowId xmlns:a16="http://schemas.microsoft.com/office/drawing/2014/main" val="10000"/>
                  </a:ext>
                </a:extLst>
              </a:tr>
              <a:tr h="485140">
                <a:tc>
                  <a:txBody>
                    <a:bodyPr/>
                    <a:lstStyle/>
                    <a:p>
                      <a:pPr algn="r"/>
                      <a:r>
                        <a:rPr lang="en-IN" sz="1000" dirty="0"/>
                        <a:t>4</a:t>
                      </a:r>
                      <a:endParaRPr lang="en-IN" sz="1000" b="1" dirty="0"/>
                    </a:p>
                  </a:txBody>
                  <a:tcPr anchor="b"/>
                </a:tc>
                <a:tc>
                  <a:txBody>
                    <a:bodyPr/>
                    <a:lstStyle/>
                    <a:p>
                      <a:pPr algn="r"/>
                      <a:r>
                        <a:rPr lang="en-IN" sz="1000" dirty="0"/>
                        <a:t>5</a:t>
                      </a:r>
                      <a:endParaRPr lang="en-IN" sz="1000" b="1" dirty="0"/>
                    </a:p>
                  </a:txBody>
                  <a:tcPr anchor="b"/>
                </a:tc>
                <a:tc>
                  <a:txBody>
                    <a:bodyPr/>
                    <a:lstStyle/>
                    <a:p>
                      <a:pPr algn="r"/>
                      <a:r>
                        <a:rPr lang="en-IN" sz="1000" dirty="0"/>
                        <a:t>7</a:t>
                      </a:r>
                      <a:endParaRPr lang="en-IN" sz="1000" b="1" dirty="0"/>
                    </a:p>
                  </a:txBody>
                  <a:tcPr anchor="b"/>
                </a:tc>
                <a:tc>
                  <a:txBody>
                    <a:bodyPr/>
                    <a:lstStyle/>
                    <a:p>
                      <a:pPr algn="r"/>
                      <a:r>
                        <a:rPr lang="en-IN" sz="1000" dirty="0"/>
                        <a:t>6</a:t>
                      </a:r>
                      <a:endParaRPr lang="en-IN" sz="1000" b="1" dirty="0"/>
                    </a:p>
                  </a:txBody>
                  <a:tcPr anchor="b"/>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94328482"/>
              </p:ext>
            </p:extLst>
          </p:nvPr>
        </p:nvGraphicFramePr>
        <p:xfrm>
          <a:off x="457200" y="2681748"/>
          <a:ext cx="3780000" cy="161544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tblGrid>
              <a:tr h="370840">
                <a:tc>
                  <a:txBody>
                    <a:bodyPr/>
                    <a:lstStyle/>
                    <a:p>
                      <a:r>
                        <a:rPr lang="en-IN" sz="1800" dirty="0"/>
                        <a:t>     </a:t>
                      </a:r>
                      <a:r>
                        <a:rPr lang="en-IN" sz="1200" dirty="0"/>
                        <a:t>BC</a:t>
                      </a:r>
                      <a:endParaRPr lang="en-IN" sz="1800" dirty="0"/>
                    </a:p>
                    <a:p>
                      <a:r>
                        <a:rPr lang="en-IN" sz="1400" dirty="0"/>
                        <a:t>A</a:t>
                      </a:r>
                      <a:endParaRPr lang="en-IN" sz="2800" dirty="0"/>
                    </a:p>
                  </a:txBody>
                  <a:tcPr>
                    <a:lnL w="12700" cmpd="sng">
                      <a:noFill/>
                    </a:lnL>
                    <a:lnR w="12700" cap="flat" cmpd="sng" algn="ctr">
                      <a:noFill/>
                      <a:prstDash val="solid"/>
                      <a:round/>
                      <a:headEnd type="none" w="med" len="med"/>
                      <a:tailEnd type="none" w="med" len="med"/>
                    </a:lnR>
                    <a:lnT w="12700" cmpd="sng">
                      <a:noFill/>
                    </a:lnT>
                    <a:lnB w="12700" cmpd="sng">
                      <a:noFill/>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n-IN" sz="2800" dirty="0"/>
                        <a:t>00</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10</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sz="2800" dirty="0"/>
                        <a:t>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0</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IN" sz="2800" dirty="0"/>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1</a:t>
                      </a:r>
                    </a:p>
                  </a:txBody>
                  <a:tcPr anchor="ctr">
                    <a:lnL w="12700" cap="flat" cmpd="sng" algn="ctr">
                      <a:solidFill>
                        <a:schemeClr val="tx1"/>
                      </a:solidFill>
                      <a:prstDash val="solid"/>
                      <a:round/>
                      <a:headEnd type="none" w="med" len="med"/>
                      <a:tailEnd type="none" w="med" len="med"/>
                    </a:lnL>
                  </a:tcPr>
                </a:tc>
                <a:tc>
                  <a:txBody>
                    <a:bodyPr/>
                    <a:lstStyle/>
                    <a:p>
                      <a:pPr algn="ctr"/>
                      <a:r>
                        <a:rPr lang="en-IN" sz="2800" dirty="0"/>
                        <a:t>1</a:t>
                      </a:r>
                    </a:p>
                  </a:txBody>
                  <a:tcPr anchor="ctr"/>
                </a:tc>
                <a:tc>
                  <a:txBody>
                    <a:bodyPr/>
                    <a:lstStyle/>
                    <a:p>
                      <a:pPr algn="ctr"/>
                      <a:r>
                        <a:rPr lang="en-IN" sz="2800" dirty="0"/>
                        <a:t>1</a:t>
                      </a:r>
                    </a:p>
                  </a:txBody>
                  <a:tcPr anchor="ctr"/>
                </a:tc>
                <a:tc>
                  <a:txBody>
                    <a:bodyPr/>
                    <a:lstStyle/>
                    <a:p>
                      <a:pPr algn="ctr"/>
                      <a:r>
                        <a:rPr lang="en-IN" sz="2800" dirty="0"/>
                        <a:t>0</a:t>
                      </a:r>
                    </a:p>
                  </a:txBody>
                  <a:tcPr anchor="ct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67706999"/>
              </p:ext>
            </p:extLst>
          </p:nvPr>
        </p:nvGraphicFramePr>
        <p:xfrm>
          <a:off x="5609784" y="3350340"/>
          <a:ext cx="3024000" cy="97028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tblGrid>
              <a:tr h="485140">
                <a:tc>
                  <a:txBody>
                    <a:bodyPr/>
                    <a:lstStyle/>
                    <a:p>
                      <a:pPr algn="r"/>
                      <a:r>
                        <a:rPr lang="en-IN" sz="1000" dirty="0"/>
                        <a:t>0</a:t>
                      </a:r>
                      <a:endParaRPr lang="en-IN" sz="1000" b="1" dirty="0"/>
                    </a:p>
                  </a:txBody>
                  <a:tcPr anchor="b"/>
                </a:tc>
                <a:tc>
                  <a:txBody>
                    <a:bodyPr/>
                    <a:lstStyle/>
                    <a:p>
                      <a:pPr algn="r"/>
                      <a:r>
                        <a:rPr lang="en-IN" sz="1000" dirty="0"/>
                        <a:t>1</a:t>
                      </a:r>
                      <a:endParaRPr lang="en-IN" sz="1000" b="1" dirty="0"/>
                    </a:p>
                  </a:txBody>
                  <a:tcPr anchor="b"/>
                </a:tc>
                <a:tc>
                  <a:txBody>
                    <a:bodyPr/>
                    <a:lstStyle/>
                    <a:p>
                      <a:pPr algn="r"/>
                      <a:r>
                        <a:rPr lang="en-IN" sz="1000" dirty="0"/>
                        <a:t>3</a:t>
                      </a:r>
                      <a:endParaRPr lang="en-IN" sz="1000" b="1" dirty="0"/>
                    </a:p>
                  </a:txBody>
                  <a:tcPr anchor="b"/>
                </a:tc>
                <a:tc>
                  <a:txBody>
                    <a:bodyPr/>
                    <a:lstStyle/>
                    <a:p>
                      <a:pPr algn="r"/>
                      <a:r>
                        <a:rPr lang="en-IN" sz="1000" dirty="0"/>
                        <a:t>2</a:t>
                      </a:r>
                      <a:endParaRPr lang="en-IN" sz="1000" b="1" dirty="0"/>
                    </a:p>
                  </a:txBody>
                  <a:tcPr anchor="b"/>
                </a:tc>
                <a:extLst>
                  <a:ext uri="{0D108BD9-81ED-4DB2-BD59-A6C34878D82A}">
                    <a16:rowId xmlns:a16="http://schemas.microsoft.com/office/drawing/2014/main" val="10000"/>
                  </a:ext>
                </a:extLst>
              </a:tr>
              <a:tr h="485140">
                <a:tc>
                  <a:txBody>
                    <a:bodyPr/>
                    <a:lstStyle/>
                    <a:p>
                      <a:pPr algn="r"/>
                      <a:r>
                        <a:rPr lang="en-IN" sz="1000" dirty="0"/>
                        <a:t>4</a:t>
                      </a:r>
                      <a:endParaRPr lang="en-IN" sz="1000" b="1" dirty="0"/>
                    </a:p>
                  </a:txBody>
                  <a:tcPr anchor="b"/>
                </a:tc>
                <a:tc>
                  <a:txBody>
                    <a:bodyPr/>
                    <a:lstStyle/>
                    <a:p>
                      <a:pPr algn="r"/>
                      <a:r>
                        <a:rPr lang="en-IN" sz="1000" dirty="0"/>
                        <a:t>5</a:t>
                      </a:r>
                      <a:endParaRPr lang="en-IN" sz="1000" b="1" dirty="0"/>
                    </a:p>
                  </a:txBody>
                  <a:tcPr anchor="b"/>
                </a:tc>
                <a:tc>
                  <a:txBody>
                    <a:bodyPr/>
                    <a:lstStyle/>
                    <a:p>
                      <a:pPr algn="r"/>
                      <a:r>
                        <a:rPr lang="en-IN" sz="1000" dirty="0"/>
                        <a:t>7</a:t>
                      </a:r>
                      <a:endParaRPr lang="en-IN" sz="1000" b="1" dirty="0"/>
                    </a:p>
                  </a:txBody>
                  <a:tcPr anchor="b"/>
                </a:tc>
                <a:tc>
                  <a:txBody>
                    <a:bodyPr/>
                    <a:lstStyle/>
                    <a:p>
                      <a:pPr algn="r"/>
                      <a:r>
                        <a:rPr lang="en-IN" sz="1000" dirty="0"/>
                        <a:t>6</a:t>
                      </a:r>
                      <a:endParaRPr lang="en-IN" sz="1000" b="1" dirty="0"/>
                    </a:p>
                  </a:txBody>
                  <a:tcPr anchor="b"/>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12705105"/>
              </p:ext>
            </p:extLst>
          </p:nvPr>
        </p:nvGraphicFramePr>
        <p:xfrm>
          <a:off x="4812192" y="2681748"/>
          <a:ext cx="3780000" cy="161544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tblGrid>
              <a:tr h="370840">
                <a:tc>
                  <a:txBody>
                    <a:bodyPr/>
                    <a:lstStyle/>
                    <a:p>
                      <a:r>
                        <a:rPr lang="en-IN" sz="1800" dirty="0"/>
                        <a:t>     </a:t>
                      </a:r>
                      <a:r>
                        <a:rPr lang="en-IN" sz="1200" dirty="0"/>
                        <a:t>BC</a:t>
                      </a:r>
                      <a:endParaRPr lang="en-IN" sz="1800" dirty="0"/>
                    </a:p>
                    <a:p>
                      <a:r>
                        <a:rPr lang="en-IN" sz="1400" dirty="0"/>
                        <a:t>A</a:t>
                      </a:r>
                      <a:endParaRPr lang="en-IN" sz="2800" dirty="0"/>
                    </a:p>
                  </a:txBody>
                  <a:tcPr>
                    <a:lnL w="12700" cmpd="sng">
                      <a:noFill/>
                    </a:lnL>
                    <a:lnR w="12700" cap="flat" cmpd="sng" algn="ctr">
                      <a:noFill/>
                      <a:prstDash val="solid"/>
                      <a:round/>
                      <a:headEnd type="none" w="med" len="med"/>
                      <a:tailEnd type="none" w="med" len="med"/>
                    </a:lnR>
                    <a:lnT w="12700" cmpd="sng">
                      <a:noFill/>
                    </a:lnT>
                    <a:lnB w="12700" cmpd="sng">
                      <a:noFill/>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n-IN" sz="2800" dirty="0"/>
                        <a:t>00</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dirty="0"/>
                        <a:t>10</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IN" sz="2800" dirty="0"/>
                        <a:t>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0</a:t>
                      </a:r>
                    </a:p>
                  </a:txBody>
                  <a:tcPr anchor="ctr">
                    <a:lnT w="12700" cap="flat" cmpd="sng" algn="ctr">
                      <a:solidFill>
                        <a:schemeClr val="tx1"/>
                      </a:solidFill>
                      <a:prstDash val="solid"/>
                      <a:round/>
                      <a:headEnd type="none" w="med" len="med"/>
                      <a:tailEnd type="none" w="med" len="med"/>
                    </a:lnT>
                  </a:tcPr>
                </a:tc>
                <a:tc>
                  <a:txBody>
                    <a:bodyPr/>
                    <a:lstStyle/>
                    <a:p>
                      <a:pPr algn="ctr"/>
                      <a:r>
                        <a:rPr lang="en-IN" sz="2800" dirty="0"/>
                        <a:t>1</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IN" sz="2800" dirty="0"/>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IN" sz="2800" dirty="0"/>
                        <a:t>1</a:t>
                      </a:r>
                    </a:p>
                  </a:txBody>
                  <a:tcPr anchor="ctr">
                    <a:lnL w="12700" cap="flat" cmpd="sng" algn="ctr">
                      <a:solidFill>
                        <a:schemeClr val="tx1"/>
                      </a:solidFill>
                      <a:prstDash val="solid"/>
                      <a:round/>
                      <a:headEnd type="none" w="med" len="med"/>
                      <a:tailEnd type="none" w="med" len="med"/>
                    </a:lnL>
                  </a:tcPr>
                </a:tc>
                <a:tc>
                  <a:txBody>
                    <a:bodyPr/>
                    <a:lstStyle/>
                    <a:p>
                      <a:pPr algn="ctr"/>
                      <a:r>
                        <a:rPr lang="en-IN" sz="2800" dirty="0"/>
                        <a:t>1</a:t>
                      </a:r>
                    </a:p>
                  </a:txBody>
                  <a:tcPr anchor="ctr"/>
                </a:tc>
                <a:tc>
                  <a:txBody>
                    <a:bodyPr/>
                    <a:lstStyle/>
                    <a:p>
                      <a:pPr algn="ctr"/>
                      <a:r>
                        <a:rPr lang="en-IN" sz="2800" dirty="0"/>
                        <a:t>1</a:t>
                      </a:r>
                    </a:p>
                  </a:txBody>
                  <a:tcPr anchor="ctr"/>
                </a:tc>
                <a:tc>
                  <a:txBody>
                    <a:bodyPr/>
                    <a:lstStyle/>
                    <a:p>
                      <a:pPr algn="ctr"/>
                      <a:r>
                        <a:rPr lang="en-IN" sz="2800" dirty="0"/>
                        <a:t>0</a:t>
                      </a:r>
                    </a:p>
                  </a:txBody>
                  <a:tcPr anchor="ctr"/>
                </a:tc>
                <a:extLst>
                  <a:ext uri="{0D108BD9-81ED-4DB2-BD59-A6C34878D82A}">
                    <a16:rowId xmlns:a16="http://schemas.microsoft.com/office/drawing/2014/main" val="10002"/>
                  </a:ext>
                </a:extLst>
              </a:tr>
            </a:tbl>
          </a:graphicData>
        </a:graphic>
      </p:graphicFrame>
      <p:sp>
        <p:nvSpPr>
          <p:cNvPr id="10" name="Date Placeholder 9"/>
          <p:cNvSpPr>
            <a:spLocks noGrp="1"/>
          </p:cNvSpPr>
          <p:nvPr>
            <p:ph type="dt" sz="half" idx="14"/>
          </p:nvPr>
        </p:nvSpPr>
        <p:spPr/>
        <p:txBody>
          <a:bodyPr/>
          <a:lstStyle/>
          <a:p>
            <a:fld id="{CD2FFD6A-1F7A-4C08-9DF1-0DE6ABB46EDB}" type="datetime12">
              <a:rPr lang="en-US" smtClean="0"/>
              <a:t>11:15 AM</a:t>
            </a:fld>
            <a:endParaRPr lang="en-US"/>
          </a:p>
        </p:txBody>
      </p:sp>
    </p:spTree>
    <p:extLst>
      <p:ext uri="{BB962C8B-B14F-4D97-AF65-F5344CB8AC3E}">
        <p14:creationId xmlns:p14="http://schemas.microsoft.com/office/powerpoint/2010/main" val="405026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lstStyle/>
          <a:p>
            <a:pPr algn="just"/>
            <a:r>
              <a:rPr lang="en-IN" b="1" dirty="0"/>
              <a:t>Tabular Method of Minimisation</a:t>
            </a:r>
          </a:p>
          <a:p>
            <a:pPr algn="just"/>
            <a:r>
              <a:rPr lang="en-IN" dirty="0" err="1"/>
              <a:t>Karnaugh</a:t>
            </a:r>
            <a:r>
              <a:rPr lang="en-IN" dirty="0"/>
              <a:t> map method is very simple and intuitively appealing is somewhat subjective. </a:t>
            </a:r>
          </a:p>
          <a:p>
            <a:pPr algn="just"/>
            <a:r>
              <a:rPr lang="en-IN" dirty="0"/>
              <a:t>It depends on the user's ability to identify patterns that gives largest size. </a:t>
            </a:r>
          </a:p>
          <a:p>
            <a:pPr algn="just"/>
            <a:r>
              <a:rPr lang="en-IN" dirty="0"/>
              <a:t>Also the method becomes difficult to adapt for simplification of  5 or more variables.</a:t>
            </a:r>
            <a:endParaRPr lang="en-IN" b="1" dirty="0"/>
          </a:p>
          <a:p>
            <a:pPr algn="just"/>
            <a:r>
              <a:rPr lang="en-IN" dirty="0"/>
              <a:t>Quine-</a:t>
            </a:r>
            <a:r>
              <a:rPr lang="en-IN" dirty="0" err="1"/>
              <a:t>McClusky</a:t>
            </a:r>
            <a:r>
              <a:rPr lang="en-IN" dirty="0"/>
              <a:t> method involves preparation of two tables; one </a:t>
            </a:r>
            <a:r>
              <a:rPr lang="en-IN" b="1" dirty="0"/>
              <a:t>determines </a:t>
            </a:r>
            <a:r>
              <a:rPr lang="en-IN" b="1" i="1" dirty="0"/>
              <a:t>prime </a:t>
            </a:r>
            <a:r>
              <a:rPr lang="en-IN" b="1" i="1" dirty="0" err="1"/>
              <a:t>implicants</a:t>
            </a:r>
            <a:r>
              <a:rPr lang="en-IN" b="1" i="1" dirty="0"/>
              <a:t> </a:t>
            </a:r>
            <a:r>
              <a:rPr lang="en-IN" dirty="0"/>
              <a:t>and the other selects </a:t>
            </a:r>
            <a:r>
              <a:rPr lang="en-IN" b="1" i="1" dirty="0"/>
              <a:t>essential prime </a:t>
            </a:r>
            <a:r>
              <a:rPr lang="en-IN" b="1" i="1" dirty="0" err="1"/>
              <a:t>implicants</a:t>
            </a:r>
            <a:r>
              <a:rPr lang="en-IN" i="1" dirty="0"/>
              <a:t> </a:t>
            </a:r>
            <a:r>
              <a:rPr lang="en-IN" dirty="0"/>
              <a:t>to get minimal expression.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129</a:t>
            </a:fld>
            <a:endParaRPr lang="en-US"/>
          </a:p>
        </p:txBody>
      </p:sp>
      <p:sp>
        <p:nvSpPr>
          <p:cNvPr id="5" name="Date Placeholder 4"/>
          <p:cNvSpPr>
            <a:spLocks noGrp="1"/>
          </p:cNvSpPr>
          <p:nvPr>
            <p:ph type="dt" sz="half" idx="14"/>
          </p:nvPr>
        </p:nvSpPr>
        <p:spPr/>
        <p:txBody>
          <a:bodyPr/>
          <a:lstStyle/>
          <a:p>
            <a:fld id="{E763E8ED-6DB1-4DFB-AAF7-9DF1A2929C03}" type="datetime12">
              <a:rPr lang="en-US" smtClean="0"/>
              <a:t>11:15 AM</a:t>
            </a:fld>
            <a:endParaRPr lang="en-US"/>
          </a:p>
        </p:txBody>
      </p:sp>
    </p:spTree>
    <p:extLst>
      <p:ext uri="{BB962C8B-B14F-4D97-AF65-F5344CB8AC3E}">
        <p14:creationId xmlns:p14="http://schemas.microsoft.com/office/powerpoint/2010/main" val="120410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Gates-12</a:t>
            </a:r>
          </a:p>
        </p:txBody>
      </p:sp>
      <p:sp>
        <p:nvSpPr>
          <p:cNvPr id="3" name="Content Placeholder 2"/>
          <p:cNvSpPr>
            <a:spLocks noGrp="1"/>
          </p:cNvSpPr>
          <p:nvPr>
            <p:ph sz="quarter" idx="1"/>
          </p:nvPr>
        </p:nvSpPr>
        <p:spPr/>
        <p:txBody>
          <a:bodyPr/>
          <a:lstStyle/>
          <a:p>
            <a:r>
              <a:rPr lang="en-IN" dirty="0"/>
              <a:t>Universality of NAND Gate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37"/>
          <a:stretch/>
        </p:blipFill>
        <p:spPr bwMode="auto">
          <a:xfrm>
            <a:off x="304800" y="2374490"/>
            <a:ext cx="8458200" cy="2864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7512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normAutofit/>
          </a:bodyPr>
          <a:lstStyle/>
          <a:p>
            <a:pPr algn="just"/>
            <a:r>
              <a:rPr lang="en-IN" dirty="0"/>
              <a:t>The Quine-</a:t>
            </a:r>
            <a:r>
              <a:rPr lang="en-IN" dirty="0" err="1"/>
              <a:t>McCluskey</a:t>
            </a:r>
            <a:r>
              <a:rPr lang="en-IN" dirty="0"/>
              <a:t> method reduces the </a:t>
            </a:r>
            <a:r>
              <a:rPr lang="en-IN" dirty="0" err="1"/>
              <a:t>minterm</a:t>
            </a:r>
            <a:r>
              <a:rPr lang="en-IN" dirty="0"/>
              <a:t> expansion (standard </a:t>
            </a:r>
            <a:r>
              <a:rPr lang="en-IN" dirty="0" err="1"/>
              <a:t>sumof</a:t>
            </a:r>
            <a:r>
              <a:rPr lang="en-IN" dirty="0"/>
              <a:t>-products form) of a function to obtain a minimum sum of products. The  procedure consists of two main steps: </a:t>
            </a:r>
          </a:p>
          <a:p>
            <a:pPr marL="822960" lvl="1" indent="-457200" algn="just">
              <a:buFont typeface="+mj-lt"/>
              <a:buAutoNum type="arabicPeriod"/>
            </a:pPr>
            <a:r>
              <a:rPr lang="en-IN" dirty="0"/>
              <a:t>Eliminate as many literals as possible from each term by systematically applying the theorem XY + XY′ = X. The resulting terms are called prime </a:t>
            </a:r>
            <a:r>
              <a:rPr lang="en-IN" dirty="0" err="1"/>
              <a:t>implicants</a:t>
            </a:r>
            <a:r>
              <a:rPr lang="en-IN" dirty="0"/>
              <a:t>. </a:t>
            </a:r>
          </a:p>
          <a:p>
            <a:pPr marL="822960" lvl="1" indent="-457200" algn="just">
              <a:buFont typeface="+mj-lt"/>
              <a:buAutoNum type="arabicPeriod"/>
            </a:pPr>
            <a:r>
              <a:rPr lang="en-IN" dirty="0"/>
              <a:t>Use a prime </a:t>
            </a:r>
            <a:r>
              <a:rPr lang="en-IN" dirty="0" err="1"/>
              <a:t>implicant</a:t>
            </a:r>
            <a:r>
              <a:rPr lang="en-IN" dirty="0"/>
              <a:t> chart to select a minimum set of prime </a:t>
            </a:r>
            <a:r>
              <a:rPr lang="en-IN" dirty="0" err="1"/>
              <a:t>implicants</a:t>
            </a:r>
            <a:r>
              <a:rPr lang="en-IN" dirty="0"/>
              <a:t> which, when </a:t>
            </a:r>
            <a:r>
              <a:rPr lang="en-IN" dirty="0" err="1"/>
              <a:t>ORed</a:t>
            </a:r>
            <a:r>
              <a:rPr lang="en-IN" dirty="0"/>
              <a:t> together, are equal to the function being simplified and which contain a minimum number of literals.</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130</a:t>
            </a:fld>
            <a:endParaRPr lang="en-US"/>
          </a:p>
        </p:txBody>
      </p:sp>
      <p:sp>
        <p:nvSpPr>
          <p:cNvPr id="5" name="Date Placeholder 4"/>
          <p:cNvSpPr>
            <a:spLocks noGrp="1"/>
          </p:cNvSpPr>
          <p:nvPr>
            <p:ph type="dt" sz="half" idx="14"/>
          </p:nvPr>
        </p:nvSpPr>
        <p:spPr/>
        <p:txBody>
          <a:bodyPr/>
          <a:lstStyle/>
          <a:p>
            <a:fld id="{E763E8ED-6DB1-4DFB-AAF7-9DF1A2929C03}" type="datetime12">
              <a:rPr lang="en-US" smtClean="0"/>
              <a:t>11:15 AM</a:t>
            </a:fld>
            <a:endParaRPr lang="en-US"/>
          </a:p>
        </p:txBody>
      </p:sp>
    </p:spTree>
    <p:extLst>
      <p:ext uri="{BB962C8B-B14F-4D97-AF65-F5344CB8AC3E}">
        <p14:creationId xmlns:p14="http://schemas.microsoft.com/office/powerpoint/2010/main" val="42892241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normAutofit fontScale="92500" lnSpcReduction="20000"/>
          </a:bodyPr>
          <a:lstStyle/>
          <a:p>
            <a:pPr algn="just"/>
            <a:r>
              <a:rPr lang="en-IN" dirty="0"/>
              <a:t>Literal: Each appearance of a variable, either </a:t>
            </a:r>
            <a:r>
              <a:rPr lang="en-IN" dirty="0" err="1"/>
              <a:t>uncomplemented</a:t>
            </a:r>
            <a:r>
              <a:rPr lang="en-IN" dirty="0"/>
              <a:t> or complemented, is called a </a:t>
            </a:r>
            <a:r>
              <a:rPr lang="en-IN" i="1" dirty="0"/>
              <a:t>literal</a:t>
            </a:r>
            <a:r>
              <a:rPr lang="en-IN" dirty="0"/>
              <a:t>.</a:t>
            </a:r>
          </a:p>
          <a:p>
            <a:pPr algn="just"/>
            <a:r>
              <a:rPr lang="en-IN" dirty="0" err="1"/>
              <a:t>Implicant</a:t>
            </a:r>
            <a:r>
              <a:rPr lang="en-IN" dirty="0"/>
              <a:t>: A product term that indicates the input valuation(s) for which a given function is equal to 1 is called an </a:t>
            </a:r>
            <a:r>
              <a:rPr lang="en-IN" i="1" dirty="0" err="1"/>
              <a:t>implicant</a:t>
            </a:r>
            <a:r>
              <a:rPr lang="en-IN" i="1" dirty="0"/>
              <a:t> </a:t>
            </a:r>
            <a:r>
              <a:rPr lang="en-IN" dirty="0"/>
              <a:t>of the function.</a:t>
            </a:r>
          </a:p>
          <a:p>
            <a:pPr algn="just"/>
            <a:r>
              <a:rPr lang="en-IN" b="1" dirty="0"/>
              <a:t>Prime </a:t>
            </a:r>
            <a:r>
              <a:rPr lang="en-IN" b="1" dirty="0" err="1"/>
              <a:t>Implicant</a:t>
            </a:r>
            <a:endParaRPr lang="en-IN" b="1" dirty="0"/>
          </a:p>
          <a:p>
            <a:pPr algn="just"/>
            <a:r>
              <a:rPr lang="en-IN" dirty="0"/>
              <a:t>An </a:t>
            </a:r>
            <a:r>
              <a:rPr lang="en-IN" dirty="0" err="1"/>
              <a:t>implicant</a:t>
            </a:r>
            <a:r>
              <a:rPr lang="en-IN" dirty="0"/>
              <a:t> is called a </a:t>
            </a:r>
            <a:r>
              <a:rPr lang="en-IN" i="1" dirty="0"/>
              <a:t>prime </a:t>
            </a:r>
            <a:r>
              <a:rPr lang="en-IN" i="1" dirty="0" err="1"/>
              <a:t>implicant</a:t>
            </a:r>
            <a:r>
              <a:rPr lang="en-IN" i="1" dirty="0"/>
              <a:t> </a:t>
            </a:r>
            <a:r>
              <a:rPr lang="en-IN" dirty="0"/>
              <a:t>if it cannot be combined into another </a:t>
            </a:r>
            <a:r>
              <a:rPr lang="en-IN" dirty="0" err="1"/>
              <a:t>implicant</a:t>
            </a:r>
            <a:r>
              <a:rPr lang="en-IN" dirty="0"/>
              <a:t> that has fewer literals. Another way it is impossible to delete any literal in a prime </a:t>
            </a:r>
            <a:r>
              <a:rPr lang="en-IN" dirty="0" err="1"/>
              <a:t>implicant</a:t>
            </a:r>
            <a:r>
              <a:rPr lang="en-IN" dirty="0"/>
              <a:t> and still have a valid </a:t>
            </a:r>
            <a:r>
              <a:rPr lang="en-IN" dirty="0" err="1"/>
              <a:t>implicant</a:t>
            </a:r>
            <a:r>
              <a:rPr lang="en-IN" dirty="0"/>
              <a:t>.</a:t>
            </a:r>
          </a:p>
          <a:p>
            <a:pPr algn="just"/>
            <a:r>
              <a:rPr lang="en-IN" dirty="0"/>
              <a:t>Prime </a:t>
            </a:r>
            <a:r>
              <a:rPr lang="en-IN" dirty="0" err="1"/>
              <a:t>implicants</a:t>
            </a:r>
            <a:r>
              <a:rPr lang="en-IN" dirty="0"/>
              <a:t> are expressions with least number of literals that represents all the terms given in a truth table. Prime </a:t>
            </a:r>
            <a:r>
              <a:rPr lang="en-IN" dirty="0" err="1"/>
              <a:t>implicants</a:t>
            </a:r>
            <a:r>
              <a:rPr lang="en-IN" dirty="0"/>
              <a:t> are examined to get essential prime </a:t>
            </a:r>
            <a:r>
              <a:rPr lang="en-IN" dirty="0" err="1"/>
              <a:t>implicants</a:t>
            </a:r>
            <a:r>
              <a:rPr lang="en-IN" dirty="0"/>
              <a:t> for a particular expression that avoids any type of duplication.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131</a:t>
            </a:fld>
            <a:endParaRPr lang="en-US"/>
          </a:p>
        </p:txBody>
      </p:sp>
      <p:sp>
        <p:nvSpPr>
          <p:cNvPr id="5" name="Date Placeholder 4"/>
          <p:cNvSpPr>
            <a:spLocks noGrp="1"/>
          </p:cNvSpPr>
          <p:nvPr>
            <p:ph type="dt" sz="half" idx="14"/>
          </p:nvPr>
        </p:nvSpPr>
        <p:spPr/>
        <p:txBody>
          <a:bodyPr/>
          <a:lstStyle/>
          <a:p>
            <a:fld id="{23111155-1F7B-4C3A-90AF-65DCA6BF00D1}" type="datetime12">
              <a:rPr lang="en-US" smtClean="0"/>
              <a:t>11:15 AM</a:t>
            </a:fld>
            <a:endParaRPr lang="en-US"/>
          </a:p>
        </p:txBody>
      </p:sp>
    </p:spTree>
    <p:extLst>
      <p:ext uri="{BB962C8B-B14F-4D97-AF65-F5344CB8AC3E}">
        <p14:creationId xmlns:p14="http://schemas.microsoft.com/office/powerpoint/2010/main" val="33740295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b="1" dirty="0"/>
              <a:t>Determination of Prime </a:t>
            </a:r>
            <a:r>
              <a:rPr lang="en-IN" b="1" dirty="0" err="1"/>
              <a:t>Implicants</a:t>
            </a:r>
            <a:endParaRPr lang="en-IN" dirty="0"/>
          </a:p>
        </p:txBody>
      </p:sp>
      <p:sp>
        <p:nvSpPr>
          <p:cNvPr id="5" name="Date Placeholder 4"/>
          <p:cNvSpPr>
            <a:spLocks noGrp="1"/>
          </p:cNvSpPr>
          <p:nvPr>
            <p:ph type="dt" sz="half" idx="10"/>
          </p:nvPr>
        </p:nvSpPr>
        <p:spPr/>
        <p:txBody>
          <a:bodyPr/>
          <a:lstStyle/>
          <a:p>
            <a:fld id="{9C88CAC9-C4F0-49C9-A400-9481B474877A}" type="datetime12">
              <a:rPr lang="en-US" smtClean="0"/>
              <a:t>11:15 AM</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132</a:t>
            </a:fld>
            <a:endParaRPr lang="en-US"/>
          </a:p>
        </p:txBody>
      </p:sp>
      <p:sp>
        <p:nvSpPr>
          <p:cNvPr id="3" name="Content Placeholder 2"/>
          <p:cNvSpPr>
            <a:spLocks noGrp="1"/>
          </p:cNvSpPr>
          <p:nvPr>
            <p:ph sz="quarter" idx="1"/>
          </p:nvPr>
        </p:nvSpPr>
        <p:spPr>
          <a:xfrm>
            <a:off x="457200" y="1600200"/>
            <a:ext cx="4648200" cy="4572000"/>
          </a:xfrm>
        </p:spPr>
        <p:txBody>
          <a:bodyPr/>
          <a:lstStyle/>
          <a:p>
            <a:pPr algn="just"/>
            <a:r>
              <a:rPr lang="en-IN" dirty="0"/>
              <a:t>The function must be given as a sum of </a:t>
            </a:r>
            <a:r>
              <a:rPr lang="en-IN" dirty="0" err="1"/>
              <a:t>minterms</a:t>
            </a:r>
            <a:r>
              <a:rPr lang="en-IN" dirty="0"/>
              <a:t>. (If the function is not in </a:t>
            </a:r>
            <a:r>
              <a:rPr lang="en-IN" dirty="0" err="1"/>
              <a:t>maxterm</a:t>
            </a:r>
            <a:r>
              <a:rPr lang="en-IN" dirty="0"/>
              <a:t> form, convert to the </a:t>
            </a:r>
            <a:r>
              <a:rPr lang="en-IN" dirty="0" err="1"/>
              <a:t>minterm</a:t>
            </a:r>
            <a:r>
              <a:rPr lang="en-IN" dirty="0"/>
              <a:t> expansion)</a:t>
            </a:r>
          </a:p>
          <a:p>
            <a:pPr algn="just"/>
            <a:r>
              <a:rPr lang="en-IN" dirty="0"/>
              <a:t>In the first part of the </a:t>
            </a:r>
            <a:r>
              <a:rPr lang="en-IN" dirty="0" err="1"/>
              <a:t>QuineMcCluskey</a:t>
            </a:r>
            <a:r>
              <a:rPr lang="en-IN" dirty="0"/>
              <a:t> method, all of the prime </a:t>
            </a:r>
            <a:r>
              <a:rPr lang="en-IN" dirty="0" err="1"/>
              <a:t>implicants</a:t>
            </a:r>
            <a:r>
              <a:rPr lang="en-IN" dirty="0"/>
              <a:t> of a function are systematically formed by combining </a:t>
            </a:r>
            <a:r>
              <a:rPr lang="en-IN" dirty="0" err="1"/>
              <a:t>minterms</a:t>
            </a:r>
            <a:r>
              <a:rPr lang="en-IN"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21672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939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METHOD-4</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a:xfrm>
            <a:off x="457200" y="1600200"/>
            <a:ext cx="5181600" cy="4873752"/>
          </a:xfrm>
        </p:spPr>
        <p:txBody>
          <a:bodyPr>
            <a:normAutofit lnSpcReduction="10000"/>
          </a:bodyPr>
          <a:lstStyle/>
          <a:p>
            <a:pPr algn="just"/>
            <a:r>
              <a:rPr lang="en-IN" dirty="0"/>
              <a:t>Stage-1, in order to find all of the prime </a:t>
            </a:r>
            <a:r>
              <a:rPr lang="en-IN" dirty="0" err="1"/>
              <a:t>implicants</a:t>
            </a:r>
            <a:r>
              <a:rPr lang="en-IN" dirty="0"/>
              <a:t>, all possible pairs of </a:t>
            </a:r>
            <a:r>
              <a:rPr lang="en-IN" dirty="0" err="1"/>
              <a:t>minterms</a:t>
            </a:r>
            <a:r>
              <a:rPr lang="en-IN" dirty="0"/>
              <a:t> should be compared and combined whenever possible. </a:t>
            </a:r>
          </a:p>
          <a:p>
            <a:pPr algn="just"/>
            <a:r>
              <a:rPr lang="en-IN" dirty="0"/>
              <a:t>To reduce the required number of comparisons put </a:t>
            </a:r>
            <a:r>
              <a:rPr lang="en-IN" dirty="0" err="1"/>
              <a:t>minterns</a:t>
            </a:r>
            <a:r>
              <a:rPr lang="en-IN" dirty="0"/>
              <a:t> in different </a:t>
            </a:r>
            <a:r>
              <a:rPr lang="en-IN" b="1" dirty="0"/>
              <a:t>groups depending on how many 1s input variable combinations </a:t>
            </a:r>
            <a:r>
              <a:rPr lang="en-IN" i="1" dirty="0"/>
              <a:t>(ABCD) </a:t>
            </a:r>
            <a:r>
              <a:rPr lang="en-IN" dirty="0"/>
              <a:t>have. </a:t>
            </a:r>
          </a:p>
          <a:p>
            <a:pPr lvl="1" algn="just"/>
            <a:r>
              <a:rPr lang="en-IN" dirty="0"/>
              <a:t>For example, first group has no l in input combination, second group has only one 1, third two 1 s, fourth three ls and fifth four 1s.</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133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704" y="1494504"/>
            <a:ext cx="210584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C657FDFA-52E7-48D4-8438-2F01E17F0F24}" type="datetime12">
              <a:rPr lang="en-US" smtClean="0"/>
              <a:t>11:15 AM</a:t>
            </a:fld>
            <a:endParaRPr lang="en-US"/>
          </a:p>
        </p:txBody>
      </p:sp>
    </p:spTree>
    <p:extLst>
      <p:ext uri="{BB962C8B-B14F-4D97-AF65-F5344CB8AC3E}">
        <p14:creationId xmlns:p14="http://schemas.microsoft.com/office/powerpoint/2010/main" val="8661770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METHOD-5</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fontScale="92500" lnSpcReduction="10000"/>
          </a:bodyPr>
          <a:lstStyle/>
          <a:p>
            <a:pPr algn="just"/>
            <a:r>
              <a:rPr lang="en-IN" sz="1800" dirty="0"/>
              <a:t>In Stage 2, we first try to combine first and second group of Stage1, on a member to member basis.</a:t>
            </a:r>
          </a:p>
          <a:p>
            <a:pPr algn="just"/>
            <a:r>
              <a:rPr lang="en-IN" sz="1800" dirty="0"/>
              <a:t>The rule is to see if only one binary digit is differing between two members and we mark that position by  ‘−’. This means corresponding variable is not required to represent those members.</a:t>
            </a:r>
          </a:p>
          <a:p>
            <a:pPr algn="just"/>
            <a:r>
              <a:rPr lang="en-IN" sz="1800" dirty="0"/>
              <a:t>Thus (0) of first group combines with (1) of second group to form (0,1) in Stage 2 and can be represented by </a:t>
            </a:r>
          </a:p>
          <a:p>
            <a:pPr marL="0" indent="0" algn="just">
              <a:buNone/>
            </a:pPr>
            <a:r>
              <a:rPr lang="en-IN" sz="1800" i="1" dirty="0"/>
              <a:t>    A'B'C' </a:t>
            </a:r>
            <a:r>
              <a:rPr lang="en-IN" sz="1800" dirty="0"/>
              <a:t>(0 0 0 −).</a:t>
            </a:r>
          </a:p>
          <a:p>
            <a:pPr algn="just"/>
            <a:r>
              <a:rPr lang="en-IN" sz="1800" dirty="0"/>
              <a:t>Proceed in the same manner to find rest of the combinations in successive groups of Stage 1 and table them as in figure. </a:t>
            </a:r>
          </a:p>
          <a:p>
            <a:pPr algn="just"/>
            <a:r>
              <a:rPr lang="en-IN" sz="1800" dirty="0"/>
              <a:t>Note that, we need not look beyond successive groups to find such combinations as groups that are not adjacent, differ by more than one binary digit. Also note that each combination of Stage 2 can be represented by three literals. </a:t>
            </a:r>
          </a:p>
          <a:p>
            <a:pPr algn="just"/>
            <a:r>
              <a:rPr lang="en-IN" sz="1800" b="1" dirty="0"/>
              <a:t>All the members of particular stage, which finds itself in at least one combination of next stage are tick (√) (checked off) marked. This is followed for Stage 1 terms as well as terms of other stages.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134</a:t>
            </a:fld>
            <a:endParaRPr lang="en-US"/>
          </a:p>
        </p:txBody>
      </p:sp>
      <p:sp>
        <p:nvSpPr>
          <p:cNvPr id="5" name="Date Placeholder 4"/>
          <p:cNvSpPr>
            <a:spLocks noGrp="1"/>
          </p:cNvSpPr>
          <p:nvPr>
            <p:ph type="dt" sz="half" idx="14"/>
          </p:nvPr>
        </p:nvSpPr>
        <p:spPr/>
        <p:txBody>
          <a:bodyPr/>
          <a:lstStyle/>
          <a:p>
            <a:fld id="{ED29C062-EF21-4F69-A2A9-643EFD30BE8B}" type="datetime12">
              <a:rPr lang="en-US" smtClean="0"/>
              <a:t>11:15 AM</a:t>
            </a:fld>
            <a:endParaRPr lang="en-US"/>
          </a:p>
        </p:txBody>
      </p:sp>
    </p:spTree>
    <p:extLst>
      <p:ext uri="{BB962C8B-B14F-4D97-AF65-F5344CB8AC3E}">
        <p14:creationId xmlns:p14="http://schemas.microsoft.com/office/powerpoint/2010/main" val="69120405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METHOD-5</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fontScale="92500"/>
          </a:bodyPr>
          <a:lstStyle/>
          <a:p>
            <a:pPr algn="just"/>
            <a:r>
              <a:rPr lang="en-IN" dirty="0"/>
              <a:t>Two terms can be combined if they differ in exactly one variable. </a:t>
            </a:r>
          </a:p>
          <a:p>
            <a:pPr algn="just"/>
            <a:r>
              <a:rPr lang="en-IN" dirty="0"/>
              <a:t>Comparison of terms in nonadjacent groups is unnecessary because such terms will always differ in at least two variables and cannot be combined using XY + XY′ = X. </a:t>
            </a:r>
          </a:p>
          <a:p>
            <a:pPr algn="just"/>
            <a:r>
              <a:rPr lang="en-IN" dirty="0"/>
              <a:t>Similarly, the comparison of terms within a group is unnecessary because two terms with the same number of 1’s must differ in at least two variables. </a:t>
            </a:r>
          </a:p>
          <a:p>
            <a:pPr algn="just"/>
            <a:r>
              <a:rPr lang="en-IN" dirty="0"/>
              <a:t>Thus, only terms in adjacent groups must be compared.</a:t>
            </a:r>
          </a:p>
          <a:p>
            <a:pPr algn="just"/>
            <a:r>
              <a:rPr lang="en-IN" b="1" dirty="0"/>
              <a:t>Each time a term is combined with another term, it is checked off.</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135</a:t>
            </a:fld>
            <a:endParaRPr lang="en-US"/>
          </a:p>
        </p:txBody>
      </p:sp>
      <p:sp>
        <p:nvSpPr>
          <p:cNvPr id="5" name="Date Placeholder 4"/>
          <p:cNvSpPr>
            <a:spLocks noGrp="1"/>
          </p:cNvSpPr>
          <p:nvPr>
            <p:ph type="dt" sz="half" idx="14"/>
          </p:nvPr>
        </p:nvSpPr>
        <p:spPr/>
        <p:txBody>
          <a:bodyPr/>
          <a:lstStyle/>
          <a:p>
            <a:fld id="{ED29C062-EF21-4F69-A2A9-643EFD30BE8B}" type="datetime12">
              <a:rPr lang="en-US" smtClean="0"/>
              <a:t>11:15 AM</a:t>
            </a:fld>
            <a:endParaRPr lang="en-US"/>
          </a:p>
        </p:txBody>
      </p:sp>
    </p:spTree>
    <p:extLst>
      <p:ext uri="{BB962C8B-B14F-4D97-AF65-F5344CB8AC3E}">
        <p14:creationId xmlns:p14="http://schemas.microsoft.com/office/powerpoint/2010/main" val="11077273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METHOD-5</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a:bodyPr>
          <a:lstStyle/>
          <a:p>
            <a:pPr algn="just"/>
            <a:r>
              <a:rPr lang="en-IN" dirty="0"/>
              <a:t>A term may be used more than once because X + X = X. </a:t>
            </a:r>
          </a:p>
          <a:p>
            <a:pPr algn="just"/>
            <a:r>
              <a:rPr lang="en-IN" dirty="0"/>
              <a:t>Even though two terms have already been combined with other terms, they still must be compared and combined if possible. </a:t>
            </a:r>
          </a:p>
          <a:p>
            <a:pPr algn="just"/>
            <a:r>
              <a:rPr lang="en-IN" dirty="0"/>
              <a:t>This is necessary because the resultant term may be needed to form the minimum sum solution. </a:t>
            </a:r>
          </a:p>
          <a:p>
            <a:pPr algn="just"/>
            <a:r>
              <a:rPr lang="en-IN" b="1" dirty="0"/>
              <a:t>At this stage, we may generate redundant terms, but these redundant terms will be eliminated later.</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136</a:t>
            </a:fld>
            <a:endParaRPr lang="en-US"/>
          </a:p>
        </p:txBody>
      </p:sp>
      <p:sp>
        <p:nvSpPr>
          <p:cNvPr id="5" name="Date Placeholder 4"/>
          <p:cNvSpPr>
            <a:spLocks noGrp="1"/>
          </p:cNvSpPr>
          <p:nvPr>
            <p:ph type="dt" sz="half" idx="14"/>
          </p:nvPr>
        </p:nvSpPr>
        <p:spPr/>
        <p:txBody>
          <a:bodyPr/>
          <a:lstStyle/>
          <a:p>
            <a:fld id="{ED29C062-EF21-4F69-A2A9-643EFD30BE8B}" type="datetime12">
              <a:rPr lang="en-US" smtClean="0"/>
              <a:t>11:15 AM</a:t>
            </a:fld>
            <a:endParaRPr lang="en-US"/>
          </a:p>
        </p:txBody>
      </p:sp>
    </p:spTree>
    <p:extLst>
      <p:ext uri="{BB962C8B-B14F-4D97-AF65-F5344CB8AC3E}">
        <p14:creationId xmlns:p14="http://schemas.microsoft.com/office/powerpoint/2010/main" val="32295767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METHOD-6</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lstStyle/>
          <a:p>
            <a:endParaRPr lang="en-IN"/>
          </a:p>
        </p:txBody>
      </p:sp>
      <p:sp>
        <p:nvSpPr>
          <p:cNvPr id="4" name="Slide Number Placeholder 3"/>
          <p:cNvSpPr>
            <a:spLocks noGrp="1"/>
          </p:cNvSpPr>
          <p:nvPr>
            <p:ph type="sldNum" sz="quarter" idx="15"/>
          </p:nvPr>
        </p:nvSpPr>
        <p:spPr/>
        <p:txBody>
          <a:bodyPr/>
          <a:lstStyle/>
          <a:p>
            <a:fld id="{B6F15528-21DE-4FAA-801E-634DDDAF4B2B}" type="slidenum">
              <a:rPr lang="en-US" smtClean="0"/>
              <a:pPr/>
              <a:t>137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143000"/>
            <a:ext cx="51816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FCBB3511-E6B1-48DF-B1B6-41D841E0E3B0}" type="datetime12">
              <a:rPr lang="en-US" smtClean="0"/>
              <a:t>11:15 AM</a:t>
            </a:fld>
            <a:endParaRPr lang="en-US"/>
          </a:p>
        </p:txBody>
      </p:sp>
    </p:spTree>
    <p:extLst>
      <p:ext uri="{BB962C8B-B14F-4D97-AF65-F5344CB8AC3E}">
        <p14:creationId xmlns:p14="http://schemas.microsoft.com/office/powerpoint/2010/main" val="6594443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lnSpcReduction="10000"/>
          </a:bodyPr>
          <a:lstStyle/>
          <a:p>
            <a:pPr algn="just"/>
            <a:r>
              <a:rPr lang="en-IN" dirty="0"/>
              <a:t>In Stage 3, we combine members of different groups of Stage 2 in a similar way. Now it will have two '−‘ elements in each combination. This means each combination requires two literals to represent it. </a:t>
            </a:r>
          </a:p>
          <a:p>
            <a:pPr algn="just"/>
            <a:r>
              <a:rPr lang="en-IN" dirty="0"/>
              <a:t>For example (0,1,2,3) is represented by </a:t>
            </a:r>
            <a:r>
              <a:rPr lang="en-IN" i="1" dirty="0"/>
              <a:t>A'B' </a:t>
            </a:r>
            <a:r>
              <a:rPr lang="en-IN" dirty="0"/>
              <a:t>(0 0 − −).</a:t>
            </a:r>
          </a:p>
          <a:p>
            <a:pPr algn="just"/>
            <a:r>
              <a:rPr lang="en-IN" dirty="0"/>
              <a:t>There are three other groups in Stage 3; (2,10,3,11) represented by </a:t>
            </a:r>
            <a:r>
              <a:rPr lang="en-IN" i="1" dirty="0"/>
              <a:t>B'C, </a:t>
            </a:r>
            <a:r>
              <a:rPr lang="en-IN" dirty="0"/>
              <a:t>(10,14,11,15) by </a:t>
            </a:r>
            <a:r>
              <a:rPr lang="en-IN" i="1" dirty="0"/>
              <a:t>AC </a:t>
            </a:r>
            <a:r>
              <a:rPr lang="en-IN" dirty="0"/>
              <a:t>and (12,13,14,15) by </a:t>
            </a:r>
            <a:r>
              <a:rPr lang="en-IN" i="1" dirty="0"/>
              <a:t>AB. </a:t>
            </a:r>
          </a:p>
          <a:p>
            <a:pPr algn="just"/>
            <a:r>
              <a:rPr lang="en-IN" dirty="0"/>
              <a:t>Note that, (0,2,1,3), (10,11,14,15) and (12,14,13,15) get represented by </a:t>
            </a:r>
            <a:r>
              <a:rPr lang="en-IN" i="1" dirty="0"/>
              <a:t>A'B, AC </a:t>
            </a:r>
            <a:r>
              <a:rPr lang="en-IN" dirty="0"/>
              <a:t>and </a:t>
            </a:r>
            <a:r>
              <a:rPr lang="en-IN" i="1" dirty="0"/>
              <a:t>AB </a:t>
            </a:r>
            <a:r>
              <a:rPr lang="en-IN" dirty="0"/>
              <a:t>respectively and do not give any new term.</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138</a:t>
            </a:fld>
            <a:endParaRPr lang="en-US"/>
          </a:p>
        </p:txBody>
      </p:sp>
      <p:sp>
        <p:nvSpPr>
          <p:cNvPr id="5" name="Date Placeholder 4"/>
          <p:cNvSpPr>
            <a:spLocks noGrp="1"/>
          </p:cNvSpPr>
          <p:nvPr>
            <p:ph type="dt" sz="half" idx="14"/>
          </p:nvPr>
        </p:nvSpPr>
        <p:spPr/>
        <p:txBody>
          <a:bodyPr/>
          <a:lstStyle/>
          <a:p>
            <a:fld id="{56E59521-5602-4235-94D0-FEC75E7AE4D2}" type="datetime12">
              <a:rPr lang="en-US" smtClean="0"/>
              <a:t>11:15 AM</a:t>
            </a:fld>
            <a:endParaRPr lang="en-US"/>
          </a:p>
        </p:txBody>
      </p:sp>
    </p:spTree>
    <p:extLst>
      <p:ext uri="{BB962C8B-B14F-4D97-AF65-F5344CB8AC3E}">
        <p14:creationId xmlns:p14="http://schemas.microsoft.com/office/powerpoint/2010/main" val="20256017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b="1" dirty="0"/>
              <a:t>Determination of Prime </a:t>
            </a:r>
            <a:r>
              <a:rPr lang="en-IN" b="1" dirty="0" err="1"/>
              <a:t>Implicants</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139</a:t>
            </a:fld>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64402" y="1600200"/>
            <a:ext cx="7253196"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4"/>
          </p:nvPr>
        </p:nvSpPr>
        <p:spPr/>
        <p:txBody>
          <a:bodyPr/>
          <a:lstStyle/>
          <a:p>
            <a:fld id="{CFBF9CF9-1F45-42D2-90CE-6505ADD25F2B}" type="datetime12">
              <a:rPr lang="en-US" smtClean="0"/>
              <a:t>11:15 AM</a:t>
            </a:fld>
            <a:endParaRPr lang="en-US"/>
          </a:p>
        </p:txBody>
      </p:sp>
    </p:spTree>
    <p:extLst>
      <p:ext uri="{BB962C8B-B14F-4D97-AF65-F5344CB8AC3E}">
        <p14:creationId xmlns:p14="http://schemas.microsoft.com/office/powerpoint/2010/main" val="81912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EXCLUSIVE-OR GATES-1</a:t>
            </a:r>
          </a:p>
        </p:txBody>
      </p:sp>
      <p:sp>
        <p:nvSpPr>
          <p:cNvPr id="3" name="Content Placeholder 2"/>
          <p:cNvSpPr>
            <a:spLocks noGrp="1"/>
          </p:cNvSpPr>
          <p:nvPr>
            <p:ph idx="1"/>
          </p:nvPr>
        </p:nvSpPr>
        <p:spPr/>
        <p:txBody>
          <a:bodyPr/>
          <a:lstStyle/>
          <a:p>
            <a:pPr algn="just"/>
            <a:r>
              <a:rPr lang="en-IN" dirty="0"/>
              <a:t>The </a:t>
            </a:r>
            <a:r>
              <a:rPr lang="en-IN" i="1" dirty="0"/>
              <a:t>exclusive-OR gate </a:t>
            </a:r>
            <a:r>
              <a:rPr lang="en-IN" dirty="0"/>
              <a:t>has a high output only when an odd number of inputs is high.</a:t>
            </a:r>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OR </a:t>
            </a:r>
          </a:p>
          <a:p>
            <a:pPr algn="just"/>
            <a:r>
              <a:rPr lang="en-IN" dirty="0"/>
              <a:t>Y = A</a:t>
            </a:r>
            <a:r>
              <a:rPr lang="en-IN" dirty="0">
                <a:latin typeface="Cambria Math"/>
                <a:ea typeface="Cambria Math"/>
              </a:rPr>
              <a:t>⨁</a:t>
            </a:r>
            <a:r>
              <a:rPr lang="en-IN" dirty="0"/>
              <a:t>B</a:t>
            </a:r>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B6F15528-21DE-4FAA-801E-634DDDAF4B2B}" type="slidenum">
              <a:rPr lang="en-US" smtClean="0"/>
              <a:pPr/>
              <a:t>14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70" y="2362201"/>
            <a:ext cx="3612530" cy="23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200"/>
            <a:ext cx="2047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76600"/>
            <a:ext cx="2895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6359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fontScale="92500" lnSpcReduction="10000"/>
          </a:bodyPr>
          <a:lstStyle/>
          <a:p>
            <a:pPr algn="just"/>
            <a:r>
              <a:rPr lang="en-IN" dirty="0"/>
              <a:t>If any duplicate terms are formed in each case by combining the same set of </a:t>
            </a:r>
            <a:r>
              <a:rPr lang="en-IN" dirty="0" err="1"/>
              <a:t>minterms</a:t>
            </a:r>
            <a:r>
              <a:rPr lang="en-IN" dirty="0"/>
              <a:t> in a different order. </a:t>
            </a:r>
          </a:p>
          <a:p>
            <a:pPr lvl="1" algn="just"/>
            <a:r>
              <a:rPr lang="en-IN" sz="2000" b="1" dirty="0"/>
              <a:t>These duplicate term must be deleting, </a:t>
            </a:r>
          </a:p>
          <a:p>
            <a:pPr algn="just"/>
            <a:r>
              <a:rPr lang="en-IN" dirty="0"/>
              <a:t>Now compare terms from the two groups. </a:t>
            </a:r>
          </a:p>
          <a:p>
            <a:pPr algn="just"/>
            <a:r>
              <a:rPr lang="en-IN" dirty="0"/>
              <a:t>If no further combination is possible, the process terminates.</a:t>
            </a:r>
          </a:p>
          <a:p>
            <a:pPr algn="just"/>
            <a:r>
              <a:rPr lang="en-IN" dirty="0"/>
              <a:t>There is no Stage 4 for this problem as no two members of Stage 3 has only one digit changing among them. This completes the process of determination of prime </a:t>
            </a:r>
            <a:r>
              <a:rPr lang="en-IN" dirty="0" err="1"/>
              <a:t>implicants</a:t>
            </a:r>
            <a:r>
              <a:rPr lang="en-IN" dirty="0"/>
              <a:t>. </a:t>
            </a:r>
          </a:p>
          <a:p>
            <a:pPr algn="just"/>
            <a:r>
              <a:rPr lang="en-IN" b="1" dirty="0"/>
              <a:t>The rule is all the terms that are not ticked (checked off) at any stage is treated as prime </a:t>
            </a:r>
            <a:r>
              <a:rPr lang="en-IN" b="1" dirty="0" err="1"/>
              <a:t>implicants</a:t>
            </a:r>
            <a:r>
              <a:rPr lang="en-IN" b="1" dirty="0"/>
              <a: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140</a:t>
            </a:fld>
            <a:endParaRPr lang="en-US"/>
          </a:p>
        </p:txBody>
      </p:sp>
      <p:sp>
        <p:nvSpPr>
          <p:cNvPr id="5" name="Date Placeholder 4"/>
          <p:cNvSpPr>
            <a:spLocks noGrp="1"/>
          </p:cNvSpPr>
          <p:nvPr>
            <p:ph type="dt" sz="half" idx="14"/>
          </p:nvPr>
        </p:nvSpPr>
        <p:spPr/>
        <p:txBody>
          <a:bodyPr/>
          <a:lstStyle/>
          <a:p>
            <a:fld id="{0C2DDBE7-FA86-4954-9E45-D7E3DF580C80}" type="datetime12">
              <a:rPr lang="en-US" smtClean="0"/>
              <a:t>11:15 AM</a:t>
            </a:fld>
            <a:endParaRPr lang="en-US"/>
          </a:p>
        </p:txBody>
      </p:sp>
    </p:spTree>
    <p:extLst>
      <p:ext uri="{BB962C8B-B14F-4D97-AF65-F5344CB8AC3E}">
        <p14:creationId xmlns:p14="http://schemas.microsoft.com/office/powerpoint/2010/main" val="28934886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b="1" dirty="0"/>
              <a:t>Determination of Prime </a:t>
            </a:r>
            <a:r>
              <a:rPr lang="en-IN" b="1" dirty="0" err="1"/>
              <a:t>Implicants</a:t>
            </a:r>
            <a:endParaRPr lang="en-IN" dirty="0"/>
          </a:p>
        </p:txBody>
      </p:sp>
      <p:sp>
        <p:nvSpPr>
          <p:cNvPr id="3" name="Content Placeholder 2"/>
          <p:cNvSpPr>
            <a:spLocks noGrp="1"/>
          </p:cNvSpPr>
          <p:nvPr>
            <p:ph sz="quarter" idx="1"/>
          </p:nvPr>
        </p:nvSpPr>
        <p:spPr/>
        <p:txBody>
          <a:bodyPr>
            <a:normAutofit/>
          </a:bodyPr>
          <a:lstStyle/>
          <a:p>
            <a:pPr algn="just"/>
            <a:r>
              <a:rPr lang="en-IN" sz="2000" dirty="0"/>
              <a:t>Because every </a:t>
            </a:r>
            <a:r>
              <a:rPr lang="en-IN" sz="2000" dirty="0" err="1"/>
              <a:t>minterm</a:t>
            </a:r>
            <a:r>
              <a:rPr lang="en-IN" sz="2000" dirty="0"/>
              <a:t> has been included in at least one of the prime </a:t>
            </a:r>
            <a:r>
              <a:rPr lang="en-IN" sz="2000" dirty="0" err="1"/>
              <a:t>implicants</a:t>
            </a:r>
            <a:r>
              <a:rPr lang="en-IN" sz="2000" dirty="0"/>
              <a:t>, the function is equal to the sum of its prime </a:t>
            </a:r>
            <a:r>
              <a:rPr lang="en-IN" sz="2000" dirty="0" err="1"/>
              <a:t>implicants</a:t>
            </a:r>
            <a:r>
              <a:rPr lang="en-IN" sz="2000" dirty="0"/>
              <a:t>.</a:t>
            </a:r>
          </a:p>
          <a:p>
            <a:pPr algn="just"/>
            <a:r>
              <a:rPr lang="en-IN" sz="2000" dirty="0"/>
              <a:t>Each term has a minimum number of literals, but the number of terms is not minimum. So method of eliminating redundant prime </a:t>
            </a:r>
            <a:r>
              <a:rPr lang="en-IN" sz="2000" dirty="0" err="1"/>
              <a:t>implicants</a:t>
            </a:r>
            <a:r>
              <a:rPr lang="en-IN" sz="2000" dirty="0"/>
              <a:t> using a </a:t>
            </a:r>
            <a:r>
              <a:rPr lang="en-IN" sz="2000" b="1" dirty="0"/>
              <a:t>prime </a:t>
            </a:r>
            <a:r>
              <a:rPr lang="en-IN" sz="2000" b="1" dirty="0" err="1"/>
              <a:t>implicant</a:t>
            </a:r>
            <a:r>
              <a:rPr lang="en-IN" sz="2000" b="1" dirty="0"/>
              <a:t> chart</a:t>
            </a:r>
            <a:r>
              <a:rPr lang="en-IN" sz="2000" dirty="0"/>
              <a:t>. </a:t>
            </a:r>
          </a:p>
          <a:p>
            <a:pPr algn="just"/>
            <a:endParaRPr lang="en-IN" sz="2000" dirty="0"/>
          </a:p>
          <a:p>
            <a:pPr algn="just"/>
            <a:r>
              <a:rPr lang="en-IN" sz="2000" dirty="0"/>
              <a:t>Given a function F of n variables, a product term P is an </a:t>
            </a:r>
            <a:r>
              <a:rPr lang="en-IN" sz="2000" b="1" dirty="0" err="1"/>
              <a:t>implicant</a:t>
            </a:r>
            <a:r>
              <a:rPr lang="en-IN" sz="2000" dirty="0"/>
              <a:t> of F </a:t>
            </a:r>
            <a:r>
              <a:rPr lang="en-IN" sz="2000" dirty="0" err="1"/>
              <a:t>iff</a:t>
            </a:r>
            <a:r>
              <a:rPr lang="en-IN" sz="2000" dirty="0"/>
              <a:t> for every combination of values of the n variables for which P = 1, F is also equal to 1.</a:t>
            </a:r>
          </a:p>
          <a:p>
            <a:pPr algn="just"/>
            <a:r>
              <a:rPr lang="en-IN" sz="2000" dirty="0"/>
              <a:t>A </a:t>
            </a:r>
            <a:r>
              <a:rPr lang="en-IN" sz="2000" b="1" dirty="0"/>
              <a:t>prime </a:t>
            </a:r>
            <a:r>
              <a:rPr lang="en-IN" sz="2000" b="1" dirty="0" err="1"/>
              <a:t>implicant</a:t>
            </a:r>
            <a:r>
              <a:rPr lang="en-IN" sz="2000" b="1" dirty="0"/>
              <a:t> </a:t>
            </a:r>
            <a:r>
              <a:rPr lang="en-IN" sz="2000" dirty="0"/>
              <a:t>of a function F is a product term </a:t>
            </a:r>
            <a:r>
              <a:rPr lang="en-IN" sz="2000" dirty="0" err="1"/>
              <a:t>implicant</a:t>
            </a:r>
            <a:r>
              <a:rPr lang="en-IN" sz="2000" dirty="0"/>
              <a:t> which is no longer an </a:t>
            </a:r>
            <a:r>
              <a:rPr lang="en-IN" sz="2000" dirty="0" err="1"/>
              <a:t>implicant</a:t>
            </a:r>
            <a:r>
              <a:rPr lang="en-IN" sz="2000" dirty="0"/>
              <a:t> if any literal is deleted from it.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141</a:t>
            </a:fld>
            <a:endParaRPr lang="en-US"/>
          </a:p>
        </p:txBody>
      </p:sp>
      <p:sp>
        <p:nvSpPr>
          <p:cNvPr id="5" name="Date Placeholder 4"/>
          <p:cNvSpPr>
            <a:spLocks noGrp="1"/>
          </p:cNvSpPr>
          <p:nvPr>
            <p:ph type="dt" sz="half" idx="14"/>
          </p:nvPr>
        </p:nvSpPr>
        <p:spPr/>
        <p:txBody>
          <a:bodyPr/>
          <a:lstStyle/>
          <a:p>
            <a:fld id="{0C2DDBE7-FA86-4954-9E45-D7E3DF580C80}" type="datetime12">
              <a:rPr lang="en-US" smtClean="0"/>
              <a:t>11:15 AM</a:t>
            </a:fld>
            <a:endParaRPr lang="en-US"/>
          </a:p>
        </p:txBody>
      </p:sp>
    </p:spTree>
    <p:extLst>
      <p:ext uri="{BB962C8B-B14F-4D97-AF65-F5344CB8AC3E}">
        <p14:creationId xmlns:p14="http://schemas.microsoft.com/office/powerpoint/2010/main" val="3078863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a:t>The Prime </a:t>
            </a:r>
            <a:r>
              <a:rPr lang="en-IN" dirty="0" err="1"/>
              <a:t>Implicant</a:t>
            </a:r>
            <a:r>
              <a:rPr lang="en-IN" dirty="0"/>
              <a:t> Chart</a:t>
            </a:r>
          </a:p>
        </p:txBody>
      </p:sp>
      <p:sp>
        <p:nvSpPr>
          <p:cNvPr id="3" name="Content Placeholder 2"/>
          <p:cNvSpPr>
            <a:spLocks noGrp="1"/>
          </p:cNvSpPr>
          <p:nvPr>
            <p:ph sz="quarter" idx="1"/>
          </p:nvPr>
        </p:nvSpPr>
        <p:spPr/>
        <p:txBody>
          <a:bodyPr>
            <a:normAutofit/>
          </a:bodyPr>
          <a:lstStyle/>
          <a:p>
            <a:pPr algn="just"/>
            <a:r>
              <a:rPr lang="en-IN" dirty="0"/>
              <a:t>Selection of Prime </a:t>
            </a:r>
            <a:r>
              <a:rPr lang="en-IN" dirty="0" err="1"/>
              <a:t>Implicants</a:t>
            </a:r>
            <a:endParaRPr lang="en-IN" dirty="0"/>
          </a:p>
          <a:p>
            <a:pPr algn="just"/>
            <a:r>
              <a:rPr lang="en-IN" dirty="0"/>
              <a:t>Once we are able to determine prime </a:t>
            </a:r>
            <a:r>
              <a:rPr lang="en-IN" dirty="0" err="1"/>
              <a:t>implicants</a:t>
            </a:r>
            <a:r>
              <a:rPr lang="en-IN" dirty="0"/>
              <a:t> that covers all the terms of a truth table we try to select essential prime </a:t>
            </a:r>
            <a:r>
              <a:rPr lang="en-IN" dirty="0" err="1"/>
              <a:t>implicants</a:t>
            </a:r>
            <a:r>
              <a:rPr lang="en-IN" dirty="0"/>
              <a:t> and remove redundancy or duplication among them. </a:t>
            </a:r>
          </a:p>
          <a:p>
            <a:pPr algn="just"/>
            <a:r>
              <a:rPr lang="en-IN" dirty="0"/>
              <a:t>To find a minimum expression we construct a </a:t>
            </a:r>
            <a:r>
              <a:rPr lang="en-IN" i="1" dirty="0"/>
              <a:t>prime </a:t>
            </a:r>
            <a:r>
              <a:rPr lang="en-IN" i="1" dirty="0" err="1"/>
              <a:t>implicant</a:t>
            </a:r>
            <a:r>
              <a:rPr lang="en-IN" i="1" dirty="0"/>
              <a:t> table </a:t>
            </a:r>
            <a:r>
              <a:rPr lang="en-IN" dirty="0"/>
              <a:t>in which there is a row for each prime </a:t>
            </a:r>
            <a:r>
              <a:rPr lang="en-IN" dirty="0" err="1"/>
              <a:t>implicant</a:t>
            </a:r>
            <a:r>
              <a:rPr lang="en-IN" dirty="0"/>
              <a:t> and a column for each </a:t>
            </a:r>
            <a:r>
              <a:rPr lang="en-IN" dirty="0" err="1"/>
              <a:t>minterm</a:t>
            </a:r>
            <a:r>
              <a:rPr lang="en-IN" dirty="0"/>
              <a:t> that must be covered.</a:t>
            </a:r>
          </a:p>
          <a:p>
            <a:pPr algn="just"/>
            <a:r>
              <a:rPr lang="en-IN" b="1" dirty="0"/>
              <a:t>Note- don't care values are not included.</a:t>
            </a:r>
          </a:p>
          <a:p>
            <a:pPr algn="just"/>
            <a:r>
              <a:rPr lang="en-IN" dirty="0"/>
              <a:t>Then we place check marks </a:t>
            </a:r>
            <a:r>
              <a:rPr lang="en-IN" b="1" dirty="0"/>
              <a:t>(</a:t>
            </a:r>
            <a:r>
              <a:rPr lang="en-IN" dirty="0"/>
              <a:t>√</a:t>
            </a:r>
            <a:r>
              <a:rPr lang="en-IN" b="1" dirty="0"/>
              <a:t>) or (</a:t>
            </a:r>
            <a:r>
              <a:rPr lang="en-IN" dirty="0"/>
              <a:t>X</a:t>
            </a:r>
            <a:r>
              <a:rPr lang="en-IN" b="1" dirty="0"/>
              <a:t>)</a:t>
            </a:r>
            <a:r>
              <a:rPr lang="en-IN" dirty="0"/>
              <a:t> to indicate the </a:t>
            </a:r>
            <a:r>
              <a:rPr lang="en-IN" dirty="0" err="1"/>
              <a:t>minterms</a:t>
            </a:r>
            <a:r>
              <a:rPr lang="en-IN" dirty="0"/>
              <a:t> covered by each prime </a:t>
            </a:r>
            <a:r>
              <a:rPr lang="en-IN" dirty="0" err="1"/>
              <a:t>implicant</a:t>
            </a:r>
            <a:r>
              <a:rPr lang="en-IN" dirty="0"/>
              <a: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142</a:t>
            </a:fld>
            <a:endParaRPr lang="en-US"/>
          </a:p>
        </p:txBody>
      </p:sp>
      <p:sp>
        <p:nvSpPr>
          <p:cNvPr id="5" name="Date Placeholder 4"/>
          <p:cNvSpPr>
            <a:spLocks noGrp="1"/>
          </p:cNvSpPr>
          <p:nvPr>
            <p:ph type="dt" sz="half" idx="14"/>
          </p:nvPr>
        </p:nvSpPr>
        <p:spPr/>
        <p:txBody>
          <a:bodyPr/>
          <a:lstStyle/>
          <a:p>
            <a:fld id="{B4511173-0A06-4DF7-B181-4F2112A198C7}" type="datetime12">
              <a:rPr lang="en-US" smtClean="0"/>
              <a:t>11:15 AM</a:t>
            </a:fld>
            <a:endParaRPr lang="en-US"/>
          </a:p>
        </p:txBody>
      </p:sp>
    </p:spTree>
    <p:extLst>
      <p:ext uri="{BB962C8B-B14F-4D97-AF65-F5344CB8AC3E}">
        <p14:creationId xmlns:p14="http://schemas.microsoft.com/office/powerpoint/2010/main" val="32329482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METHOD-11</a:t>
            </a:r>
          </a:p>
        </p:txBody>
      </p:sp>
      <p:sp>
        <p:nvSpPr>
          <p:cNvPr id="3" name="Content Placeholder 2"/>
          <p:cNvSpPr>
            <a:spLocks noGrp="1"/>
          </p:cNvSpPr>
          <p:nvPr>
            <p:ph sz="quarter" idx="1"/>
          </p:nvPr>
        </p:nvSpPr>
        <p:spPr/>
        <p:txBody>
          <a:bodyPr>
            <a:normAutofit fontScale="92500" lnSpcReduction="20000"/>
          </a:bodyPr>
          <a:lstStyle/>
          <a:p>
            <a:pPr algn="just"/>
            <a:r>
              <a:rPr lang="en-IN" sz="1800" b="1" dirty="0"/>
              <a:t>Selection of essential prime </a:t>
            </a:r>
            <a:r>
              <a:rPr lang="en-IN" sz="1800" b="1" dirty="0" err="1"/>
              <a:t>implicants</a:t>
            </a:r>
            <a:r>
              <a:rPr lang="en-IN" sz="1800" b="1" dirty="0"/>
              <a:t> from this table is done in the following way. </a:t>
            </a:r>
          </a:p>
          <a:p>
            <a:pPr marL="708660" lvl="1" indent="-342900" algn="just">
              <a:buFont typeface="+mj-lt"/>
              <a:buAutoNum type="arabicPeriod"/>
            </a:pPr>
            <a:r>
              <a:rPr lang="en-IN" sz="1600" dirty="0"/>
              <a:t>If a </a:t>
            </a:r>
            <a:r>
              <a:rPr lang="en-IN" sz="1600" dirty="0" err="1"/>
              <a:t>minterm</a:t>
            </a:r>
            <a:r>
              <a:rPr lang="en-IN" sz="1600" dirty="0"/>
              <a:t> is covered by only one prime </a:t>
            </a:r>
            <a:r>
              <a:rPr lang="en-IN" sz="1600" dirty="0" err="1"/>
              <a:t>implicant</a:t>
            </a:r>
            <a:r>
              <a:rPr lang="en-IN" sz="1600" dirty="0"/>
              <a:t>, then that prime </a:t>
            </a:r>
            <a:r>
              <a:rPr lang="en-IN" sz="1600" dirty="0" err="1"/>
              <a:t>implicant</a:t>
            </a:r>
            <a:r>
              <a:rPr lang="en-IN" sz="1600" dirty="0"/>
              <a:t> is called an essential prime </a:t>
            </a:r>
            <a:r>
              <a:rPr lang="en-IN" sz="1600" dirty="0" err="1"/>
              <a:t>implicant</a:t>
            </a:r>
            <a:r>
              <a:rPr lang="en-IN" sz="1600" dirty="0"/>
              <a:t> and must be included in the minimum sum of products. </a:t>
            </a:r>
          </a:p>
          <a:p>
            <a:pPr marL="708660" lvl="1" indent="-342900" algn="just">
              <a:buFont typeface="+mj-lt"/>
              <a:buAutoNum type="arabicPeriod"/>
            </a:pPr>
            <a:r>
              <a:rPr lang="en-IN" sz="1600" dirty="0"/>
              <a:t>Essential prime </a:t>
            </a:r>
            <a:r>
              <a:rPr lang="en-IN" sz="1600" dirty="0" err="1"/>
              <a:t>implicants</a:t>
            </a:r>
            <a:r>
              <a:rPr lang="en-IN" sz="1600" dirty="0"/>
              <a:t> are easy to find using the prime </a:t>
            </a:r>
            <a:r>
              <a:rPr lang="en-IN" sz="1600" dirty="0" err="1"/>
              <a:t>implicant</a:t>
            </a:r>
            <a:r>
              <a:rPr lang="en-IN" sz="1600" dirty="0"/>
              <a:t> chart. If a given column contains only one √ or X, then the corresponding row is an essential prime </a:t>
            </a:r>
            <a:r>
              <a:rPr lang="en-IN" sz="1600" dirty="0" err="1"/>
              <a:t>implicant</a:t>
            </a:r>
            <a:r>
              <a:rPr lang="en-IN" sz="1600" dirty="0"/>
              <a:t>. (Encircle the √ or X)</a:t>
            </a:r>
          </a:p>
          <a:p>
            <a:pPr marL="708660" lvl="1" indent="-342900" algn="just">
              <a:buFont typeface="+mj-lt"/>
              <a:buAutoNum type="arabicPeriod"/>
            </a:pPr>
            <a:r>
              <a:rPr lang="en-IN" sz="1600" dirty="0"/>
              <a:t>Each time a prime </a:t>
            </a:r>
            <a:r>
              <a:rPr lang="en-IN" sz="1600" dirty="0" err="1"/>
              <a:t>implicant</a:t>
            </a:r>
            <a:r>
              <a:rPr lang="en-IN" sz="1600" dirty="0"/>
              <a:t> is selected for inclusion in the minimum sum, the corresponding row should be crossed out. </a:t>
            </a:r>
          </a:p>
          <a:p>
            <a:pPr marL="708660" lvl="1" indent="-342900" algn="just">
              <a:buFont typeface="+mj-lt"/>
              <a:buAutoNum type="arabicPeriod"/>
            </a:pPr>
            <a:r>
              <a:rPr lang="en-IN" sz="1600" dirty="0"/>
              <a:t>After doing this, the columns which correspond to all </a:t>
            </a:r>
            <a:r>
              <a:rPr lang="en-IN" sz="1600" dirty="0" err="1"/>
              <a:t>minterms</a:t>
            </a:r>
            <a:r>
              <a:rPr lang="en-IN" sz="1600" dirty="0"/>
              <a:t> covered by that prime </a:t>
            </a:r>
            <a:r>
              <a:rPr lang="en-IN" sz="1600" dirty="0" err="1"/>
              <a:t>implicant</a:t>
            </a:r>
            <a:r>
              <a:rPr lang="en-IN" sz="1600" dirty="0"/>
              <a:t> should also be crossed out. </a:t>
            </a:r>
          </a:p>
          <a:p>
            <a:pPr lvl="2" algn="just"/>
            <a:r>
              <a:rPr lang="en-IN" sz="1400" dirty="0"/>
              <a:t>The essential prime </a:t>
            </a:r>
            <a:r>
              <a:rPr lang="en-IN" sz="1400" dirty="0" err="1"/>
              <a:t>implicants</a:t>
            </a:r>
            <a:r>
              <a:rPr lang="en-IN" sz="1400" dirty="0"/>
              <a:t> and the corresponding rows and columns are crossed out. </a:t>
            </a:r>
          </a:p>
          <a:p>
            <a:pPr marL="708660" lvl="1" indent="-342900" algn="just">
              <a:buFont typeface="+mj-lt"/>
              <a:buAutoNum type="arabicPeriod"/>
            </a:pPr>
            <a:r>
              <a:rPr lang="en-IN" sz="1600" dirty="0"/>
              <a:t>A minimum set of prime </a:t>
            </a:r>
            <a:r>
              <a:rPr lang="en-IN" sz="1600" dirty="0" err="1"/>
              <a:t>implicants</a:t>
            </a:r>
            <a:r>
              <a:rPr lang="en-IN" sz="1600" dirty="0"/>
              <a:t> must now be chosen to cover the remaining columns. </a:t>
            </a:r>
          </a:p>
          <a:p>
            <a:pPr lvl="2" algn="just"/>
            <a:r>
              <a:rPr lang="en-IN" sz="1400" dirty="0"/>
              <a:t>Find minimum set of rows that cover the remaining columns </a:t>
            </a:r>
            <a:r>
              <a:rPr lang="en-IN" sz="1400" b="1" dirty="0"/>
              <a:t>OR</a:t>
            </a:r>
            <a:r>
              <a:rPr lang="en-IN" sz="1400" dirty="0"/>
              <a:t> Find minimum number of prime </a:t>
            </a:r>
            <a:r>
              <a:rPr lang="en-IN" sz="1400" dirty="0" err="1"/>
              <a:t>implicants</a:t>
            </a:r>
            <a:r>
              <a:rPr lang="en-IN" sz="1400" dirty="0"/>
              <a:t> that covers all the </a:t>
            </a:r>
            <a:r>
              <a:rPr lang="en-IN" sz="1400" dirty="0" err="1"/>
              <a:t>minterms</a:t>
            </a:r>
            <a:endParaRPr lang="en-IN" sz="1400" dirty="0"/>
          </a:p>
          <a:p>
            <a:pPr lvl="2" algn="just"/>
            <a:r>
              <a:rPr lang="en-IN" sz="1400" dirty="0"/>
              <a:t>E.g. Find </a:t>
            </a:r>
            <a:r>
              <a:rPr lang="en-IN" sz="1400" i="1" dirty="0"/>
              <a:t>A' B' </a:t>
            </a:r>
            <a:r>
              <a:rPr lang="en-IN" sz="1400" dirty="0"/>
              <a:t>and </a:t>
            </a:r>
            <a:r>
              <a:rPr lang="en-IN" sz="1400" i="1" dirty="0"/>
              <a:t>AB </a:t>
            </a:r>
            <a:r>
              <a:rPr lang="en-IN" sz="1400" dirty="0"/>
              <a:t>cover terms that are not covered by others and they are essential prime </a:t>
            </a:r>
            <a:r>
              <a:rPr lang="en-IN" sz="1400" dirty="0" err="1"/>
              <a:t>implicants</a:t>
            </a:r>
            <a:r>
              <a:rPr lang="en-IN" sz="1400" dirty="0"/>
              <a:t>. </a:t>
            </a:r>
            <a:r>
              <a:rPr lang="en-IN" sz="1400" i="1" dirty="0"/>
              <a:t>B'</a:t>
            </a:r>
            <a:r>
              <a:rPr lang="en-IN" sz="1400" dirty="0"/>
              <a:t>C and </a:t>
            </a:r>
            <a:r>
              <a:rPr lang="en-IN" sz="1400" i="1" dirty="0"/>
              <a:t>AC </a:t>
            </a:r>
            <a:r>
              <a:rPr lang="en-IN" sz="1400" dirty="0"/>
              <a:t>among themselves cover 10, 11 which are not covered by others. </a:t>
            </a:r>
          </a:p>
          <a:p>
            <a:pPr lvl="2" algn="just"/>
            <a:r>
              <a:rPr lang="en-IN" sz="1400" dirty="0"/>
              <a:t>So, one of them has to be included in the list of essential prime </a:t>
            </a:r>
            <a:r>
              <a:rPr lang="en-IN" sz="1400" dirty="0" err="1"/>
              <a:t>implicants</a:t>
            </a:r>
            <a:r>
              <a:rPr lang="en-IN" sz="1400" dirty="0"/>
              <a:t> making it three.</a:t>
            </a:r>
          </a:p>
        </p:txBody>
      </p:sp>
      <p:sp>
        <p:nvSpPr>
          <p:cNvPr id="5" name="Date Placeholder 4"/>
          <p:cNvSpPr>
            <a:spLocks noGrp="1"/>
          </p:cNvSpPr>
          <p:nvPr>
            <p:ph type="dt" sz="half" idx="14"/>
          </p:nvPr>
        </p:nvSpPr>
        <p:spPr/>
        <p:txBody>
          <a:bodyPr/>
          <a:lstStyle/>
          <a:p>
            <a:fld id="{0BD92945-F310-40C4-B4DC-1EB148EF9FDA}" type="datetime12">
              <a:rPr lang="en-US" smtClean="0"/>
              <a:t>11:15 AM</a:t>
            </a:fld>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143</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6085101"/>
            <a:ext cx="4081462" cy="23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83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METHOD-11</a:t>
            </a:r>
          </a:p>
        </p:txBody>
      </p:sp>
      <p:sp>
        <p:nvSpPr>
          <p:cNvPr id="3" name="Content Placeholder 2"/>
          <p:cNvSpPr>
            <a:spLocks noGrp="1"/>
          </p:cNvSpPr>
          <p:nvPr>
            <p:ph sz="quarter" idx="1"/>
          </p:nvPr>
        </p:nvSpPr>
        <p:spPr>
          <a:xfrm>
            <a:off x="457200" y="2971800"/>
            <a:ext cx="7620000" cy="3657600"/>
          </a:xfrm>
        </p:spPr>
        <p:txBody>
          <a:bodyPr>
            <a:normAutofit fontScale="92500" lnSpcReduction="20000"/>
          </a:bodyPr>
          <a:lstStyle/>
          <a:p>
            <a:pPr algn="just"/>
            <a:r>
              <a:rPr lang="en-IN" sz="1600" b="1" dirty="0"/>
              <a:t>Selection of essential prime </a:t>
            </a:r>
            <a:r>
              <a:rPr lang="en-IN" sz="1600" b="1" dirty="0" err="1"/>
              <a:t>implicants</a:t>
            </a:r>
            <a:r>
              <a:rPr lang="en-IN" sz="1600" b="1" dirty="0"/>
              <a:t> from this table is done in the following way. </a:t>
            </a:r>
          </a:p>
          <a:p>
            <a:pPr marL="708660" lvl="1" indent="-342900" algn="just">
              <a:buFont typeface="+mj-lt"/>
              <a:buAutoNum type="arabicPeriod"/>
            </a:pPr>
            <a:r>
              <a:rPr lang="en-IN" sz="1400" dirty="0"/>
              <a:t>If a </a:t>
            </a:r>
            <a:r>
              <a:rPr lang="en-IN" sz="1400" dirty="0" err="1"/>
              <a:t>minterm</a:t>
            </a:r>
            <a:r>
              <a:rPr lang="en-IN" sz="1400" dirty="0"/>
              <a:t> is covered by only one prime </a:t>
            </a:r>
            <a:r>
              <a:rPr lang="en-IN" sz="1400" dirty="0" err="1"/>
              <a:t>implicant</a:t>
            </a:r>
            <a:r>
              <a:rPr lang="en-IN" sz="1400" dirty="0"/>
              <a:t>, then that prime </a:t>
            </a:r>
            <a:r>
              <a:rPr lang="en-IN" sz="1400" dirty="0" err="1"/>
              <a:t>implicant</a:t>
            </a:r>
            <a:r>
              <a:rPr lang="en-IN" sz="1400" dirty="0"/>
              <a:t> is called an essential prime </a:t>
            </a:r>
            <a:r>
              <a:rPr lang="en-IN" sz="1400" dirty="0" err="1"/>
              <a:t>implicant</a:t>
            </a:r>
            <a:r>
              <a:rPr lang="en-IN" sz="1400" dirty="0"/>
              <a:t> and must be included in the minimum sum of products. </a:t>
            </a:r>
          </a:p>
          <a:p>
            <a:pPr marL="708660" lvl="1" indent="-342900" algn="just">
              <a:buFont typeface="+mj-lt"/>
              <a:buAutoNum type="arabicPeriod"/>
            </a:pPr>
            <a:r>
              <a:rPr lang="en-IN" sz="1400" dirty="0"/>
              <a:t>Essential prime </a:t>
            </a:r>
            <a:r>
              <a:rPr lang="en-IN" sz="1400" dirty="0" err="1"/>
              <a:t>implicants</a:t>
            </a:r>
            <a:r>
              <a:rPr lang="en-IN" sz="1400" dirty="0"/>
              <a:t> are easy to find using the prime </a:t>
            </a:r>
            <a:r>
              <a:rPr lang="en-IN" sz="1400" dirty="0" err="1"/>
              <a:t>implicant</a:t>
            </a:r>
            <a:r>
              <a:rPr lang="en-IN" sz="1400" dirty="0"/>
              <a:t> chart. If a given column contains only one √ or X, then the corresponding row is an essential prime </a:t>
            </a:r>
            <a:r>
              <a:rPr lang="en-IN" sz="1400" dirty="0" err="1"/>
              <a:t>implicant</a:t>
            </a:r>
            <a:r>
              <a:rPr lang="en-IN" sz="1400" dirty="0"/>
              <a:t>. (Encircle the √ or X)</a:t>
            </a:r>
          </a:p>
          <a:p>
            <a:pPr marL="708660" lvl="1" indent="-342900" algn="just">
              <a:buFont typeface="+mj-lt"/>
              <a:buAutoNum type="arabicPeriod"/>
            </a:pPr>
            <a:r>
              <a:rPr lang="en-IN" sz="1400" dirty="0"/>
              <a:t>Each time a prime </a:t>
            </a:r>
            <a:r>
              <a:rPr lang="en-IN" sz="1400" dirty="0" err="1"/>
              <a:t>implicant</a:t>
            </a:r>
            <a:r>
              <a:rPr lang="en-IN" sz="1400" dirty="0"/>
              <a:t> is selected for inclusion in the minimum sum, the corresponding row should be crossed out. </a:t>
            </a:r>
          </a:p>
          <a:p>
            <a:pPr marL="708660" lvl="1" indent="-342900" algn="just">
              <a:buFont typeface="+mj-lt"/>
              <a:buAutoNum type="arabicPeriod"/>
            </a:pPr>
            <a:r>
              <a:rPr lang="en-IN" sz="1400" dirty="0"/>
              <a:t>After doing this, the columns which correspond to all </a:t>
            </a:r>
            <a:r>
              <a:rPr lang="en-IN" sz="1400" dirty="0" err="1"/>
              <a:t>minterms</a:t>
            </a:r>
            <a:r>
              <a:rPr lang="en-IN" sz="1400" dirty="0"/>
              <a:t> covered by that prime </a:t>
            </a:r>
            <a:r>
              <a:rPr lang="en-IN" sz="1400" dirty="0" err="1"/>
              <a:t>implicant</a:t>
            </a:r>
            <a:r>
              <a:rPr lang="en-IN" sz="1400" dirty="0"/>
              <a:t> should also be crossed out. </a:t>
            </a:r>
          </a:p>
          <a:p>
            <a:pPr lvl="2" algn="just"/>
            <a:r>
              <a:rPr lang="en-IN" sz="1200" dirty="0"/>
              <a:t>The essential prime </a:t>
            </a:r>
            <a:r>
              <a:rPr lang="en-IN" sz="1200" dirty="0" err="1"/>
              <a:t>implicants</a:t>
            </a:r>
            <a:r>
              <a:rPr lang="en-IN" sz="1200" dirty="0"/>
              <a:t> and the corresponding rows and columns are crossed out. </a:t>
            </a:r>
          </a:p>
          <a:p>
            <a:pPr marL="708660" lvl="1" indent="-342900" algn="just">
              <a:buFont typeface="+mj-lt"/>
              <a:buAutoNum type="arabicPeriod"/>
            </a:pPr>
            <a:r>
              <a:rPr lang="en-IN" sz="1400" dirty="0"/>
              <a:t>A minimum set of prime </a:t>
            </a:r>
            <a:r>
              <a:rPr lang="en-IN" sz="1400" dirty="0" err="1"/>
              <a:t>implicants</a:t>
            </a:r>
            <a:r>
              <a:rPr lang="en-IN" sz="1400" dirty="0"/>
              <a:t> must now be chosen to cover the remaining columns. </a:t>
            </a:r>
          </a:p>
          <a:p>
            <a:pPr lvl="2" algn="just"/>
            <a:r>
              <a:rPr lang="en-IN" sz="1200" dirty="0"/>
              <a:t>Find minimum set of rows that cover the remaining columns </a:t>
            </a:r>
            <a:r>
              <a:rPr lang="en-IN" sz="1200" b="1" dirty="0"/>
              <a:t>OR</a:t>
            </a:r>
            <a:r>
              <a:rPr lang="en-IN" sz="1200" dirty="0"/>
              <a:t> Find minimum number of prime </a:t>
            </a:r>
            <a:r>
              <a:rPr lang="en-IN" sz="1200" dirty="0" err="1"/>
              <a:t>implicants</a:t>
            </a:r>
            <a:r>
              <a:rPr lang="en-IN" sz="1200" dirty="0"/>
              <a:t> that covers all the </a:t>
            </a:r>
            <a:r>
              <a:rPr lang="en-IN" sz="1200" dirty="0" err="1"/>
              <a:t>minterms</a:t>
            </a:r>
            <a:endParaRPr lang="en-IN" sz="1200" dirty="0"/>
          </a:p>
          <a:p>
            <a:pPr lvl="2" algn="just"/>
            <a:r>
              <a:rPr lang="en-IN" sz="1200" dirty="0"/>
              <a:t>E.g. Find </a:t>
            </a:r>
            <a:r>
              <a:rPr lang="en-IN" sz="1200" i="1" dirty="0"/>
              <a:t>A' B' </a:t>
            </a:r>
            <a:r>
              <a:rPr lang="en-IN" sz="1200" dirty="0"/>
              <a:t>and </a:t>
            </a:r>
            <a:r>
              <a:rPr lang="en-IN" sz="1200" i="1" dirty="0"/>
              <a:t>AB </a:t>
            </a:r>
            <a:r>
              <a:rPr lang="en-IN" sz="1200" dirty="0"/>
              <a:t>cover terms that are not covered by others and they are essential prime </a:t>
            </a:r>
            <a:r>
              <a:rPr lang="en-IN" sz="1200" dirty="0" err="1"/>
              <a:t>implicants</a:t>
            </a:r>
            <a:r>
              <a:rPr lang="en-IN" sz="1200" dirty="0"/>
              <a:t>. </a:t>
            </a:r>
            <a:r>
              <a:rPr lang="en-IN" sz="1200" i="1" dirty="0"/>
              <a:t>B'</a:t>
            </a:r>
            <a:r>
              <a:rPr lang="en-IN" sz="1200" dirty="0"/>
              <a:t>C and </a:t>
            </a:r>
            <a:r>
              <a:rPr lang="en-IN" sz="1200" i="1" dirty="0"/>
              <a:t>AC </a:t>
            </a:r>
            <a:r>
              <a:rPr lang="en-IN" sz="1200" dirty="0"/>
              <a:t>among themselves cover 10, 11 which are not covered by others. </a:t>
            </a:r>
          </a:p>
          <a:p>
            <a:pPr lvl="2" algn="just"/>
            <a:r>
              <a:rPr lang="en-IN" sz="1200" dirty="0"/>
              <a:t>So, one of them has to be included in the list of essential prime </a:t>
            </a:r>
            <a:r>
              <a:rPr lang="en-IN" sz="1200" dirty="0" err="1"/>
              <a:t>implicants</a:t>
            </a:r>
            <a:r>
              <a:rPr lang="en-IN" sz="1200" dirty="0"/>
              <a:t> making it three.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144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89" y="1371600"/>
            <a:ext cx="876422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6477000"/>
            <a:ext cx="4081462" cy="23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0BD92945-F310-40C4-B4DC-1EB148EF9FDA}" type="datetime12">
              <a:rPr lang="en-US" smtClean="0"/>
              <a:t>11:15 AM</a:t>
            </a:fld>
            <a:endParaRPr lang="en-US" dirty="0"/>
          </a:p>
        </p:txBody>
      </p:sp>
    </p:spTree>
    <p:extLst>
      <p:ext uri="{BB962C8B-B14F-4D97-AF65-F5344CB8AC3E}">
        <p14:creationId xmlns:p14="http://schemas.microsoft.com/office/powerpoint/2010/main" val="36184122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normAutofit/>
          </a:bodyPr>
          <a:lstStyle/>
          <a:p>
            <a:r>
              <a:rPr lang="en-IN" sz="2000" b="1" dirty="0"/>
              <a:t>Example Problem</a:t>
            </a:r>
          </a:p>
          <a:p>
            <a:r>
              <a:rPr lang="en-IN" sz="2000" dirty="0"/>
              <a:t>f(a, b, c, d) =Σ m(0, 1, 2, 5, 6, 7, 8, 9, 10, 14)</a:t>
            </a:r>
          </a:p>
          <a:p>
            <a:r>
              <a:rPr lang="en-IN" sz="2000" dirty="0"/>
              <a:t>Determination of Prime </a:t>
            </a:r>
            <a:r>
              <a:rPr lang="en-IN" sz="2000" dirty="0" err="1"/>
              <a:t>Implicants</a:t>
            </a:r>
            <a:endParaRPr lang="en-IN" sz="2000" dirty="0"/>
          </a:p>
          <a:p>
            <a:endParaRPr lang="en-IN" sz="2000" dirty="0"/>
          </a:p>
          <a:p>
            <a:endParaRPr lang="en-IN" sz="2000" dirty="0"/>
          </a:p>
        </p:txBody>
      </p:sp>
      <p:sp>
        <p:nvSpPr>
          <p:cNvPr id="5" name="Date Placeholder 4"/>
          <p:cNvSpPr>
            <a:spLocks noGrp="1"/>
          </p:cNvSpPr>
          <p:nvPr>
            <p:ph type="dt" sz="half" idx="14"/>
          </p:nvPr>
        </p:nvSpPr>
        <p:spPr/>
        <p:txBody>
          <a:bodyPr/>
          <a:lstStyle/>
          <a:p>
            <a:fld id="{0BD92945-F310-40C4-B4DC-1EB148EF9FDA}" type="datetime12">
              <a:rPr lang="en-US" smtClean="0"/>
              <a:pPr/>
              <a:t>11:15 AM</a:t>
            </a:fld>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145</a:t>
            </a:fld>
            <a:endParaRPr lang="en-US"/>
          </a:p>
        </p:txBody>
      </p:sp>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17"/>
          <a:stretch/>
        </p:blipFill>
        <p:spPr bwMode="auto">
          <a:xfrm>
            <a:off x="1066800" y="2775858"/>
            <a:ext cx="2155371"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256"/>
          <a:stretch/>
        </p:blipFill>
        <p:spPr bwMode="auto">
          <a:xfrm>
            <a:off x="3677331" y="2775858"/>
            <a:ext cx="1388156"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469844" y="2775858"/>
            <a:ext cx="177074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00400" y="2781300"/>
            <a:ext cx="188686"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029200" y="2775858"/>
            <a:ext cx="2286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7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normAutofit/>
          </a:bodyPr>
          <a:lstStyle/>
          <a:p>
            <a:r>
              <a:rPr lang="en-IN" dirty="0"/>
              <a:t>Prime </a:t>
            </a:r>
            <a:r>
              <a:rPr lang="en-IN" dirty="0" err="1"/>
              <a:t>Implicant</a:t>
            </a:r>
            <a:r>
              <a:rPr lang="en-IN" dirty="0"/>
              <a:t> Chart</a:t>
            </a:r>
          </a:p>
          <a:p>
            <a:endParaRPr lang="en-IN" dirty="0"/>
          </a:p>
          <a:p>
            <a:endParaRPr lang="en-IN" dirty="0"/>
          </a:p>
          <a:p>
            <a:endParaRPr lang="en-IN" dirty="0"/>
          </a:p>
          <a:p>
            <a:endParaRPr lang="en-IN" dirty="0"/>
          </a:p>
          <a:p>
            <a:endParaRPr lang="en-IN" dirty="0"/>
          </a:p>
          <a:p>
            <a:endParaRPr lang="en-IN" dirty="0"/>
          </a:p>
          <a:p>
            <a:r>
              <a:rPr lang="en-IN" dirty="0"/>
              <a:t>f = </a:t>
            </a:r>
            <a:r>
              <a:rPr lang="en-IN" u="sng" dirty="0" err="1"/>
              <a:t>b′c</a:t>
            </a:r>
            <a:r>
              <a:rPr lang="en-IN" u="sng" dirty="0"/>
              <a:t>′ + cd′ </a:t>
            </a:r>
            <a:r>
              <a:rPr lang="en-IN" dirty="0"/>
              <a:t>+ </a:t>
            </a:r>
            <a:r>
              <a:rPr lang="en-IN" dirty="0" err="1"/>
              <a:t>a′bd</a:t>
            </a:r>
            <a:r>
              <a:rPr lang="en-IN" dirty="0"/>
              <a:t> </a:t>
            </a:r>
          </a:p>
          <a:p>
            <a:endParaRPr lang="en-IN" dirty="0"/>
          </a:p>
        </p:txBody>
      </p:sp>
      <p:sp>
        <p:nvSpPr>
          <p:cNvPr id="5" name="Date Placeholder 4"/>
          <p:cNvSpPr>
            <a:spLocks noGrp="1"/>
          </p:cNvSpPr>
          <p:nvPr>
            <p:ph type="dt" sz="half" idx="14"/>
          </p:nvPr>
        </p:nvSpPr>
        <p:spPr/>
        <p:txBody>
          <a:bodyPr/>
          <a:lstStyle/>
          <a:p>
            <a:fld id="{0BD92945-F310-40C4-B4DC-1EB148EF9FDA}" type="datetime12">
              <a:rPr lang="en-US" smtClean="0"/>
              <a:pPr/>
              <a:t>11:15 AM</a:t>
            </a:fld>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65" y="2133600"/>
            <a:ext cx="721907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7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p>
        </p:txBody>
      </p:sp>
      <p:sp>
        <p:nvSpPr>
          <p:cNvPr id="3" name="Content Placeholder 2"/>
          <p:cNvSpPr>
            <a:spLocks noGrp="1"/>
          </p:cNvSpPr>
          <p:nvPr>
            <p:ph sz="quarter" idx="1"/>
          </p:nvPr>
        </p:nvSpPr>
        <p:spPr/>
        <p:txBody>
          <a:bodyPr>
            <a:normAutofit/>
          </a:bodyPr>
          <a:lstStyle/>
          <a:p>
            <a:r>
              <a:rPr lang="en-IN" dirty="0"/>
              <a:t>Prime </a:t>
            </a:r>
            <a:r>
              <a:rPr lang="en-IN" dirty="0" err="1"/>
              <a:t>Implicant</a:t>
            </a:r>
            <a:r>
              <a:rPr lang="en-IN" dirty="0"/>
              <a:t> Chart</a:t>
            </a:r>
          </a:p>
          <a:p>
            <a:endParaRPr lang="en-IN" dirty="0"/>
          </a:p>
          <a:p>
            <a:endParaRPr lang="en-IN" dirty="0"/>
          </a:p>
          <a:p>
            <a:endParaRPr lang="en-IN" dirty="0"/>
          </a:p>
          <a:p>
            <a:endParaRPr lang="en-IN" dirty="0"/>
          </a:p>
          <a:p>
            <a:endParaRPr lang="en-IN" dirty="0"/>
          </a:p>
          <a:p>
            <a:endParaRPr lang="en-IN" dirty="0"/>
          </a:p>
          <a:p>
            <a:endParaRPr lang="en-IN" dirty="0"/>
          </a:p>
          <a:p>
            <a:r>
              <a:rPr lang="en-IN" b="1" dirty="0"/>
              <a:t>f = </a:t>
            </a:r>
            <a:r>
              <a:rPr lang="en-IN" b="1" dirty="0" err="1"/>
              <a:t>b′c</a:t>
            </a:r>
            <a:r>
              <a:rPr lang="en-IN" b="1" dirty="0"/>
              <a:t>′ + cd′ + </a:t>
            </a:r>
            <a:r>
              <a:rPr lang="en-IN" b="1" dirty="0" err="1"/>
              <a:t>a′bd</a:t>
            </a:r>
            <a:r>
              <a:rPr lang="en-IN" b="1" dirty="0"/>
              <a:t> </a:t>
            </a:r>
          </a:p>
          <a:p>
            <a:endParaRPr lang="en-IN" dirty="0"/>
          </a:p>
        </p:txBody>
      </p:sp>
      <p:sp>
        <p:nvSpPr>
          <p:cNvPr id="5" name="Date Placeholder 4"/>
          <p:cNvSpPr>
            <a:spLocks noGrp="1"/>
          </p:cNvSpPr>
          <p:nvPr>
            <p:ph type="dt" sz="half" idx="14"/>
          </p:nvPr>
        </p:nvSpPr>
        <p:spPr/>
        <p:txBody>
          <a:bodyPr/>
          <a:lstStyle/>
          <a:p>
            <a:fld id="{0BD92945-F310-40C4-B4DC-1EB148EF9FDA}" type="datetime12">
              <a:rPr lang="en-US" smtClean="0"/>
              <a:pPr/>
              <a:t>11:15 AM</a:t>
            </a:fld>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49" y="2133600"/>
            <a:ext cx="67329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0990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METHOD-12</a:t>
            </a:r>
          </a:p>
        </p:txBody>
      </p:sp>
      <p:sp>
        <p:nvSpPr>
          <p:cNvPr id="3" name="Content Placeholder 2"/>
          <p:cNvSpPr>
            <a:spLocks noGrp="1"/>
          </p:cNvSpPr>
          <p:nvPr>
            <p:ph sz="quarter" idx="1"/>
          </p:nvPr>
        </p:nvSpPr>
        <p:spPr/>
        <p:txBody>
          <a:bodyPr/>
          <a:lstStyle/>
          <a:p>
            <a:r>
              <a:rPr lang="en-IN" dirty="0"/>
              <a:t>Get a minimized expression for </a:t>
            </a:r>
          </a:p>
          <a:p>
            <a:pPr marL="0" indent="0">
              <a:buNone/>
            </a:pPr>
            <a:r>
              <a:rPr lang="en-IN" dirty="0"/>
              <a:t>   using K-map, EVM and quine mc-</a:t>
            </a:r>
            <a:r>
              <a:rPr lang="en-IN" dirty="0" err="1"/>
              <a:t>clusky</a:t>
            </a:r>
            <a:r>
              <a:rPr lang="en-IN" dirty="0"/>
              <a:t> method</a:t>
            </a:r>
          </a:p>
          <a:p>
            <a:endParaRPr lang="en-IN" dirty="0"/>
          </a:p>
          <a:p>
            <a:endParaRPr lang="en-IN" dirty="0"/>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70704"/>
            <a:ext cx="3657600" cy="47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2209800" cy="250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514600"/>
            <a:ext cx="27908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A7990682-AE2E-400A-BB54-1A23724E68C5}" type="datetime12">
              <a:rPr lang="en-US" smtClean="0"/>
              <a:t>11:15 AM</a:t>
            </a:fld>
            <a:endParaRPr lang="en-US"/>
          </a:p>
        </p:txBody>
      </p:sp>
    </p:spTree>
    <p:extLst>
      <p:ext uri="{BB962C8B-B14F-4D97-AF65-F5344CB8AC3E}">
        <p14:creationId xmlns:p14="http://schemas.microsoft.com/office/powerpoint/2010/main" val="9442775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METHOD-12</a:t>
            </a:r>
          </a:p>
        </p:txBody>
      </p:sp>
      <p:sp>
        <p:nvSpPr>
          <p:cNvPr id="3" name="Content Placeholder 2"/>
          <p:cNvSpPr>
            <a:spLocks noGrp="1"/>
          </p:cNvSpPr>
          <p:nvPr>
            <p:ph sz="quarter" idx="1"/>
          </p:nvPr>
        </p:nvSpPr>
        <p:spPr/>
        <p:txBody>
          <a:bodyPr/>
          <a:lstStyle/>
          <a:p>
            <a:r>
              <a:rPr lang="en-IN" dirty="0"/>
              <a:t>Get a minimized expression for </a:t>
            </a:r>
          </a:p>
          <a:p>
            <a:pPr marL="0" indent="0">
              <a:buNone/>
            </a:pPr>
            <a:r>
              <a:rPr lang="en-IN" dirty="0"/>
              <a:t>   using K-map, EVM and quine mc-</a:t>
            </a:r>
            <a:r>
              <a:rPr lang="en-IN" dirty="0" err="1"/>
              <a:t>clusky</a:t>
            </a:r>
            <a:r>
              <a:rPr lang="en-IN" dirty="0"/>
              <a:t> method</a:t>
            </a:r>
          </a:p>
          <a:p>
            <a:endParaRPr lang="en-IN" dirty="0"/>
          </a:p>
          <a:p>
            <a:endParaRPr lang="en-IN" dirty="0"/>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149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70704"/>
            <a:ext cx="3657600" cy="47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2209800" cy="250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514600"/>
            <a:ext cx="27908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14600"/>
            <a:ext cx="7534275" cy="250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ACEAA455-2BBF-4BB0-A8E3-D86423102B25}" type="datetime12">
              <a:rPr lang="en-US" smtClean="0"/>
              <a:t>11:15 AM</a:t>
            </a:fld>
            <a:endParaRPr lang="en-US"/>
          </a:p>
        </p:txBody>
      </p:sp>
    </p:spTree>
    <p:extLst>
      <p:ext uri="{BB962C8B-B14F-4D97-AF65-F5344CB8AC3E}">
        <p14:creationId xmlns:p14="http://schemas.microsoft.com/office/powerpoint/2010/main" val="215249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EXCLUSIVE-OR GATES-2</a:t>
            </a:r>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B6F15528-21DE-4FAA-801E-634DDDAF4B2B}" type="slidenum">
              <a:rPr lang="en-US" smtClean="0"/>
              <a:pPr/>
              <a:t>15</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90725"/>
            <a:ext cx="3619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2085975"/>
            <a:ext cx="20478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581400"/>
            <a:ext cx="6781800" cy="3085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9889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METHOD-12</a:t>
            </a:r>
          </a:p>
        </p:txBody>
      </p:sp>
      <p:sp>
        <p:nvSpPr>
          <p:cNvPr id="3" name="Content Placeholder 2"/>
          <p:cNvSpPr>
            <a:spLocks noGrp="1"/>
          </p:cNvSpPr>
          <p:nvPr>
            <p:ph sz="quarter" idx="1"/>
          </p:nvPr>
        </p:nvSpPr>
        <p:spPr/>
        <p:txBody>
          <a:bodyPr/>
          <a:lstStyle/>
          <a:p>
            <a:r>
              <a:rPr lang="en-IN" dirty="0"/>
              <a:t>Get a minimized expression for </a:t>
            </a:r>
          </a:p>
          <a:p>
            <a:pPr marL="0" indent="0">
              <a:buNone/>
            </a:pPr>
            <a:r>
              <a:rPr lang="en-IN" dirty="0"/>
              <a:t>   using K-map, EVM and quine mc-</a:t>
            </a:r>
            <a:r>
              <a:rPr lang="en-IN" dirty="0" err="1"/>
              <a:t>clusky</a:t>
            </a:r>
            <a:r>
              <a:rPr lang="en-IN" dirty="0"/>
              <a:t> method</a:t>
            </a:r>
          </a:p>
          <a:p>
            <a:endParaRPr lang="en-IN" dirty="0"/>
          </a:p>
          <a:p>
            <a:endParaRPr lang="en-IN" dirty="0"/>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150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70704"/>
            <a:ext cx="3657600" cy="47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399"/>
            <a:ext cx="1872000" cy="212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5727"/>
          <a:stretch/>
        </p:blipFill>
        <p:spPr bwMode="auto">
          <a:xfrm>
            <a:off x="152400" y="4648200"/>
            <a:ext cx="1872000" cy="221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743200"/>
            <a:ext cx="5414962" cy="366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82E01522-4C12-426C-9ECB-91B950A5C2D7}" type="datetime12">
              <a:rPr lang="en-US" smtClean="0"/>
              <a:t>11:15 AM</a:t>
            </a:fld>
            <a:endParaRPr lang="en-US"/>
          </a:p>
        </p:txBody>
      </p:sp>
    </p:spTree>
    <p:extLst>
      <p:ext uri="{BB962C8B-B14F-4D97-AF65-F5344CB8AC3E}">
        <p14:creationId xmlns:p14="http://schemas.microsoft.com/office/powerpoint/2010/main" val="12030367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METHOD-13</a:t>
            </a:r>
          </a:p>
        </p:txBody>
      </p:sp>
      <p:sp>
        <p:nvSpPr>
          <p:cNvPr id="3" name="Content Placeholder 2"/>
          <p:cNvSpPr>
            <a:spLocks noGrp="1"/>
          </p:cNvSpPr>
          <p:nvPr>
            <p:ph sz="quarter" idx="1"/>
          </p:nvPr>
        </p:nvSpPr>
        <p:spPr/>
        <p:txBody>
          <a:bodyPr>
            <a:normAutofit fontScale="92500" lnSpcReduction="10000"/>
          </a:bodyPr>
          <a:lstStyle/>
          <a:p>
            <a:pPr algn="just"/>
            <a:r>
              <a:rPr lang="de-DE" dirty="0"/>
              <a:t>Example Problem</a:t>
            </a:r>
          </a:p>
          <a:p>
            <a:pPr algn="just"/>
            <a:r>
              <a:rPr lang="de-DE" dirty="0"/>
              <a:t> F =Σ m(0, 1, 2, 5, 6, 7)</a:t>
            </a:r>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A prime </a:t>
            </a:r>
            <a:r>
              <a:rPr lang="en-IN" dirty="0" err="1"/>
              <a:t>implicant</a:t>
            </a:r>
            <a:r>
              <a:rPr lang="en-IN" dirty="0"/>
              <a:t> chart which has two or more X’s in every column is called a cyclic prime </a:t>
            </a:r>
            <a:r>
              <a:rPr lang="en-IN" dirty="0" err="1"/>
              <a:t>implicant</a:t>
            </a:r>
            <a:r>
              <a:rPr lang="en-IN" dirty="0"/>
              <a:t> chart. </a:t>
            </a:r>
          </a:p>
          <a:p>
            <a:pPr algn="just"/>
            <a:r>
              <a:rPr lang="de-DE" b="1" dirty="0"/>
              <a:t>F = a′b′ + bc′ + ac.</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151</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86025"/>
            <a:ext cx="3390900" cy="249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86025"/>
            <a:ext cx="448400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1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METHOD-13</a:t>
            </a:r>
          </a:p>
        </p:txBody>
      </p:sp>
      <p:sp>
        <p:nvSpPr>
          <p:cNvPr id="3" name="Content Placeholder 2"/>
          <p:cNvSpPr>
            <a:spLocks noGrp="1"/>
          </p:cNvSpPr>
          <p:nvPr>
            <p:ph sz="quarter" idx="1"/>
          </p:nvPr>
        </p:nvSpPr>
        <p:spPr/>
        <p:txBody>
          <a:bodyPr>
            <a:normAutofit fontScale="92500" lnSpcReduction="20000"/>
          </a:bodyPr>
          <a:lstStyle/>
          <a:p>
            <a:pPr algn="just"/>
            <a:r>
              <a:rPr lang="en-IN" dirty="0"/>
              <a:t>All columns have two X’s, so we will proceed by </a:t>
            </a:r>
            <a:r>
              <a:rPr lang="en-IN" b="1" dirty="0"/>
              <a:t>trial and error</a:t>
            </a:r>
            <a:r>
              <a:rPr lang="en-IN" dirty="0"/>
              <a:t>. </a:t>
            </a:r>
          </a:p>
          <a:p>
            <a:pPr algn="just"/>
            <a:r>
              <a:rPr lang="en-IN" dirty="0"/>
              <a:t>Both (0, 1) and (0, 2) cover column 0, so we will try (0, 1). </a:t>
            </a:r>
          </a:p>
          <a:p>
            <a:pPr algn="just"/>
            <a:r>
              <a:rPr lang="en-IN" dirty="0"/>
              <a:t>After crossing out row (0, 1) and columns 0 and 1, we examine column 2, which is covered by (0, 2) and (2, 6). The best choice is (2, 6) because it covers two of the remaining columns while (0, 2) covers only one of the remaining columns. </a:t>
            </a:r>
          </a:p>
          <a:p>
            <a:pPr algn="just"/>
            <a:r>
              <a:rPr lang="en-IN" dirty="0"/>
              <a:t>After crossing out row (2, 6) and columns 2 and 6, we see that (5, 7) covers the remaining columns and completes the solution.</a:t>
            </a:r>
          </a:p>
          <a:p>
            <a:pPr algn="just"/>
            <a:r>
              <a:rPr lang="en-IN" b="1" dirty="0"/>
              <a:t>However, we are not guaranteed that this solution is minimum. We must go back and solve the problem over again starting with the other prime </a:t>
            </a:r>
            <a:r>
              <a:rPr lang="en-IN" b="1" dirty="0" err="1"/>
              <a:t>implicant</a:t>
            </a:r>
            <a:r>
              <a:rPr lang="en-IN" b="1" dirty="0"/>
              <a:t> that covers column 0. </a:t>
            </a:r>
            <a:endParaRPr lang="de-DE"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152</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Tree>
    <p:extLst>
      <p:ext uri="{BB962C8B-B14F-4D97-AF65-F5344CB8AC3E}">
        <p14:creationId xmlns:p14="http://schemas.microsoft.com/office/powerpoint/2010/main" val="27690273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METHOD-13</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153</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5" name="Content Placeholder 4"/>
          <p:cNvSpPr>
            <a:spLocks noGrp="1"/>
          </p:cNvSpPr>
          <p:nvPr>
            <p:ph sz="quarter" idx="1"/>
          </p:nvPr>
        </p:nvSpPr>
        <p:spPr/>
        <p:txBody>
          <a:bodyPr>
            <a:normAutofit/>
          </a:bodyPr>
          <a:lstStyle/>
          <a:p>
            <a:endParaRPr lang="en-IN" sz="2000" dirty="0"/>
          </a:p>
          <a:p>
            <a:endParaRPr lang="en-IN" sz="2000" dirty="0"/>
          </a:p>
          <a:p>
            <a:endParaRPr lang="en-IN" sz="2000" dirty="0"/>
          </a:p>
          <a:p>
            <a:endParaRPr lang="en-IN" sz="2000" dirty="0"/>
          </a:p>
          <a:p>
            <a:endParaRPr lang="en-IN" sz="2000" dirty="0"/>
          </a:p>
          <a:p>
            <a:endParaRPr lang="en-IN" sz="2000" dirty="0"/>
          </a:p>
          <a:p>
            <a:endParaRPr lang="en-IN" sz="2000" dirty="0"/>
          </a:p>
          <a:p>
            <a:r>
              <a:rPr lang="en-IN" sz="2000" b="1" dirty="0"/>
              <a:t>F = </a:t>
            </a:r>
            <a:r>
              <a:rPr lang="en-IN" sz="2000" b="1" dirty="0" err="1"/>
              <a:t>a′c</a:t>
            </a:r>
            <a:r>
              <a:rPr lang="en-IN" sz="2000" b="1" dirty="0"/>
              <a:t>′ + </a:t>
            </a:r>
            <a:r>
              <a:rPr lang="en-IN" sz="2000" b="1" dirty="0" err="1"/>
              <a:t>b′c</a:t>
            </a:r>
            <a:r>
              <a:rPr lang="en-IN" sz="2000" b="1" dirty="0"/>
              <a:t> + ab</a:t>
            </a:r>
          </a:p>
          <a:p>
            <a:pPr algn="just"/>
            <a:r>
              <a:rPr lang="en-IN" sz="2000" dirty="0"/>
              <a:t>Note that in K-Map if each </a:t>
            </a:r>
            <a:r>
              <a:rPr lang="en-IN" sz="2000" dirty="0" err="1"/>
              <a:t>minterm</a:t>
            </a:r>
            <a:r>
              <a:rPr lang="en-IN" sz="2000" dirty="0"/>
              <a:t> on the map can be covered by two different loops. </a:t>
            </a:r>
          </a:p>
          <a:p>
            <a:pPr algn="just"/>
            <a:r>
              <a:rPr lang="en-IN" sz="2000" dirty="0"/>
              <a:t>Similarly, each column of the prime </a:t>
            </a:r>
            <a:r>
              <a:rPr lang="en-IN" sz="2000" dirty="0" err="1"/>
              <a:t>implicant</a:t>
            </a:r>
            <a:r>
              <a:rPr lang="en-IN" sz="2000" dirty="0"/>
              <a:t> chart has two X’s, indicating that each </a:t>
            </a:r>
            <a:r>
              <a:rPr lang="en-IN" sz="2000" dirty="0" err="1"/>
              <a:t>minterm</a:t>
            </a:r>
            <a:r>
              <a:rPr lang="en-IN" sz="2000" dirty="0"/>
              <a:t> can be covered by two different prime </a:t>
            </a:r>
            <a:r>
              <a:rPr lang="en-IN" sz="2000" dirty="0" err="1"/>
              <a:t>implicants</a:t>
            </a:r>
            <a:r>
              <a:rPr lang="en-IN" sz="2000" dirty="0"/>
              <a:t>.</a:t>
            </a:r>
          </a:p>
          <a:p>
            <a:endParaRPr lang="en-IN" sz="2000" b="1"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01418" y="1524000"/>
            <a:ext cx="47411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1047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dirty="0"/>
              <a:t>Programmed Exercise</a:t>
            </a:r>
          </a:p>
        </p:txBody>
      </p:sp>
      <p:sp>
        <p:nvSpPr>
          <p:cNvPr id="3" name="Content Placeholder 2"/>
          <p:cNvSpPr>
            <a:spLocks noGrp="1"/>
          </p:cNvSpPr>
          <p:nvPr>
            <p:ph sz="quarter" idx="1"/>
          </p:nvPr>
        </p:nvSpPr>
        <p:spPr/>
        <p:txBody>
          <a:bodyPr/>
          <a:lstStyle/>
          <a:p>
            <a:pPr algn="just"/>
            <a:r>
              <a:rPr lang="en-IN" dirty="0"/>
              <a:t>Get simplified expression of</a:t>
            </a:r>
            <a:r>
              <a:rPr lang="pt-BR" dirty="0"/>
              <a:t> f(A, B, C, D, E) = Σ m (0, 2, 3, 5, 7, 9, 11, 13, 14, 16, 18, 24, 26, 28, 30) </a:t>
            </a:r>
            <a:r>
              <a:rPr lang="en-IN" dirty="0"/>
              <a:t>using Quine-Mc-</a:t>
            </a:r>
            <a:r>
              <a:rPr lang="en-IN" dirty="0" err="1"/>
              <a:t>Clusky</a:t>
            </a:r>
            <a:r>
              <a:rPr lang="en-IN" dirty="0"/>
              <a:t> method.</a:t>
            </a:r>
          </a:p>
          <a:p>
            <a:pPr algn="just"/>
            <a:endParaRPr lang="en-IN"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154</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Tree>
    <p:extLst>
      <p:ext uri="{BB962C8B-B14F-4D97-AF65-F5344CB8AC3E}">
        <p14:creationId xmlns:p14="http://schemas.microsoft.com/office/powerpoint/2010/main" val="31228720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dirty="0"/>
              <a:t>Programmed Exercise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155</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10643" y="1433345"/>
            <a:ext cx="6322715" cy="532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6726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dirty="0"/>
              <a:t>Programmed Exercise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156</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0071" y="1822236"/>
            <a:ext cx="7643859" cy="374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1969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dirty="0"/>
              <a:t>Programmed Exercise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157</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a:bodyPr>
          <a:lstStyle/>
          <a:p>
            <a:pPr algn="just"/>
            <a:r>
              <a:rPr lang="en-IN" sz="2000" dirty="0"/>
              <a:t>Find a first minimum sum-of-products solution.</a:t>
            </a:r>
            <a:endParaRPr lang="en-IN"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endParaRPr lang="pt-BR" dirty="0"/>
          </a:p>
          <a:p>
            <a:pPr algn="just"/>
            <a:r>
              <a:rPr lang="pt-BR" sz="2000" dirty="0"/>
              <a:t>f = B′C′E′ + ABE′ + A′C′DE + A′B′CE + A′BD′E + BCDE′</a:t>
            </a:r>
            <a:endParaRPr lang="pt-BR" dirty="0"/>
          </a:p>
          <a:p>
            <a:pPr algn="just"/>
            <a:endParaRPr lang="en-IN" dirty="0"/>
          </a:p>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2172"/>
            <a:ext cx="6096000" cy="398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5731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QUINE-</a:t>
            </a:r>
            <a:r>
              <a:rPr lang="en-IN" dirty="0" err="1"/>
              <a:t>McCLUSKY</a:t>
            </a:r>
            <a:r>
              <a:rPr lang="en-IN" dirty="0"/>
              <a:t> METHOD</a:t>
            </a:r>
            <a:br>
              <a:rPr lang="en-IN" dirty="0"/>
            </a:br>
            <a:r>
              <a:rPr lang="en-IN" dirty="0"/>
              <a:t>Programmed Exercise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158</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lstStyle/>
          <a:p>
            <a:pPr algn="just"/>
            <a:r>
              <a:rPr lang="en-IN" sz="2000" dirty="0"/>
              <a:t>Find a second minimum sum-of-products solution.</a:t>
            </a:r>
            <a:endParaRPr lang="en-IN"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endParaRPr lang="pt-BR" sz="2000" dirty="0"/>
          </a:p>
          <a:p>
            <a:pPr algn="just"/>
            <a:r>
              <a:rPr lang="pt-BR" sz="2000" dirty="0"/>
              <a:t>f = BCDE′ + B′C′E′ + ABE′ + A′B′DE + A′CD′E + A′BC′E</a:t>
            </a:r>
          </a:p>
          <a:p>
            <a:pPr algn="just"/>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441" y="1981200"/>
            <a:ext cx="6411118" cy="38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818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QUINE-McCLUSKY METHOD</a:t>
            </a:r>
            <a:br>
              <a:rPr lang="en-IN"/>
            </a:br>
            <a:r>
              <a:rPr lang="en-IN"/>
              <a:t>Programmed Exercise</a:t>
            </a:r>
            <a:endParaRPr lang="en-IN" dirty="0"/>
          </a:p>
        </p:txBody>
      </p:sp>
      <p:sp>
        <p:nvSpPr>
          <p:cNvPr id="9" name="Content Placeholder 8"/>
          <p:cNvSpPr>
            <a:spLocks noGrp="1"/>
          </p:cNvSpPr>
          <p:nvPr>
            <p:ph sz="quarter" idx="1"/>
          </p:nvPr>
        </p:nvSpPr>
        <p:spPr/>
        <p:txBody>
          <a:bodyPr/>
          <a:lstStyle/>
          <a:p>
            <a:pPr algn="just"/>
            <a:r>
              <a:rPr lang="en-IN" dirty="0"/>
              <a:t>For this function, find a minimum sum-of-products solution, using the </a:t>
            </a:r>
            <a:r>
              <a:rPr lang="en-IN" dirty="0" err="1"/>
              <a:t>QuineMcCluskey</a:t>
            </a:r>
            <a:r>
              <a:rPr lang="en-IN" dirty="0"/>
              <a:t> method.</a:t>
            </a:r>
          </a:p>
          <a:p>
            <a:pPr algn="just"/>
            <a:r>
              <a:rPr lang="en-IN" dirty="0"/>
              <a:t>(a) f(a, b, c, d) =Σ m(1, 5, 7, 9, 11, 12, 14, 15) </a:t>
            </a:r>
          </a:p>
          <a:p>
            <a:pPr algn="just"/>
            <a:r>
              <a:rPr lang="en-IN" dirty="0"/>
              <a:t>(b) f(a, b, c, d) =Σ m(0, 1, 3, 5, 6, 7, 8, 10, 14, 15)</a:t>
            </a:r>
          </a:p>
          <a:p>
            <a:pPr algn="just"/>
            <a:endParaRPr lang="en-IN" dirty="0"/>
          </a:p>
        </p:txBody>
      </p:sp>
      <p:sp>
        <p:nvSpPr>
          <p:cNvPr id="6" name="Date Placeholder 5"/>
          <p:cNvSpPr>
            <a:spLocks noGrp="1"/>
          </p:cNvSpPr>
          <p:nvPr>
            <p:ph type="dt" sz="half" idx="14"/>
          </p:nvPr>
        </p:nvSpPr>
        <p:spPr/>
        <p:txBody>
          <a:bodyPr/>
          <a:lstStyle/>
          <a:p>
            <a:fld id="{2CFAA87F-4D05-4370-B59D-77C34798897D}"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159</a:t>
            </a:fld>
            <a:endParaRPr lang="en-US"/>
          </a:p>
        </p:txBody>
      </p:sp>
    </p:spTree>
    <p:extLst>
      <p:ext uri="{BB962C8B-B14F-4D97-AF65-F5344CB8AC3E}">
        <p14:creationId xmlns:p14="http://schemas.microsoft.com/office/powerpoint/2010/main" val="410839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EXCLUSIVE-OR GATES-2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b="1" dirty="0"/>
                  <a:t>EX-NOR Gate</a:t>
                </a:r>
              </a:p>
              <a:p>
                <a:r>
                  <a:rPr lang="en-IN" b="1" dirty="0"/>
                  <a:t>Truth Table</a:t>
                </a:r>
              </a:p>
              <a:p>
                <a:endParaRPr lang="en-IN" dirty="0"/>
              </a:p>
              <a:p>
                <a:endParaRPr lang="en-IN" i="1" dirty="0">
                  <a:latin typeface="Cambria Math"/>
                </a:endParaRPr>
              </a:p>
              <a:p>
                <a:endParaRPr lang="en-IN" i="1" dirty="0">
                  <a:latin typeface="Cambria Math"/>
                </a:endParaRPr>
              </a:p>
              <a:p>
                <a:endParaRPr lang="en-IN" i="1" dirty="0">
                  <a:latin typeface="Cambria Math"/>
                </a:endParaRPr>
              </a:p>
              <a:p>
                <a:endParaRPr lang="en-IN" i="1" dirty="0">
                  <a:latin typeface="Cambria Math"/>
                </a:endParaRPr>
              </a:p>
              <a:p>
                <a:r>
                  <a:rPr lang="en-IN" dirty="0"/>
                  <a:t>Y = A</a:t>
                </a:r>
                <a:r>
                  <a:rPr lang="en-IN" dirty="0">
                    <a:latin typeface="Cambria Math"/>
                    <a:ea typeface="Cambria Math"/>
                  </a:rPr>
                  <a:t>⨀</a:t>
                </a:r>
                <a:r>
                  <a:rPr lang="en-IN" dirty="0"/>
                  <a:t>B</a:t>
                </a:r>
              </a:p>
              <a:p>
                <a:r>
                  <a:rPr lang="en-IN" dirty="0">
                    <a:latin typeface="Cambria Math"/>
                  </a:rPr>
                  <a:t>OR</a:t>
                </a:r>
              </a:p>
              <a:p>
                <a14:m>
                  <m:oMath xmlns:m="http://schemas.openxmlformats.org/officeDocument/2006/math">
                    <m:r>
                      <m:rPr>
                        <m:sty m:val="p"/>
                      </m:rPr>
                      <a:rPr lang="en-IN" i="0">
                        <a:latin typeface="Cambria Math"/>
                      </a:rPr>
                      <m:t>Y</m:t>
                    </m:r>
                    <m:r>
                      <a:rPr lang="en-IN" i="0">
                        <a:latin typeface="Cambria Math"/>
                      </a:rPr>
                      <m:t>=</m:t>
                    </m:r>
                    <m:r>
                      <m:rPr>
                        <m:sty m:val="p"/>
                      </m:rPr>
                      <a:rPr lang="en-IN" i="0">
                        <a:latin typeface="Cambria Math"/>
                      </a:rPr>
                      <m:t>AB</m:t>
                    </m:r>
                    <m:r>
                      <a:rPr lang="en-IN" i="0">
                        <a:latin typeface="Cambria Math"/>
                      </a:rPr>
                      <m:t>+</m:t>
                    </m:r>
                    <m:acc>
                      <m:accPr>
                        <m:chr m:val="̅"/>
                        <m:ctrlPr>
                          <a:rPr lang="en-IN" i="1">
                            <a:latin typeface="Cambria Math" panose="02040503050406030204" pitchFamily="18" charset="0"/>
                          </a:rPr>
                        </m:ctrlPr>
                      </m:accPr>
                      <m:e>
                        <m:r>
                          <m:rPr>
                            <m:sty m:val="p"/>
                          </m:rPr>
                          <a:rPr lang="en-IN" i="0">
                            <a:latin typeface="Cambria Math"/>
                          </a:rPr>
                          <m:t>A</m:t>
                        </m:r>
                      </m:e>
                    </m:acc>
                    <m:acc>
                      <m:accPr>
                        <m:chr m:val="̅"/>
                        <m:ctrlPr>
                          <a:rPr lang="en-IN" i="1">
                            <a:latin typeface="Cambria Math" panose="02040503050406030204" pitchFamily="18" charset="0"/>
                          </a:rPr>
                        </m:ctrlPr>
                      </m:accPr>
                      <m:e>
                        <m:r>
                          <m:rPr>
                            <m:sty m:val="p"/>
                          </m:rPr>
                          <a:rPr lang="en-IN" i="0">
                            <a:latin typeface="Cambria Math"/>
                          </a:rPr>
                          <m:t>B</m:t>
                        </m:r>
                      </m:e>
                    </m:acc>
                  </m:oMath>
                </a14:m>
                <a:r>
                  <a:rPr lang="en-IN" dirty="0"/>
                  <a:t>  or </a:t>
                </a:r>
                <a14:m>
                  <m:oMath xmlns:m="http://schemas.openxmlformats.org/officeDocument/2006/math">
                    <m:r>
                      <m:rPr>
                        <m:sty m:val="p"/>
                      </m:rPr>
                      <a:rPr lang="en-IN" b="0" i="0" smtClean="0">
                        <a:latin typeface="Cambria Math"/>
                      </a:rPr>
                      <m:t>Y</m:t>
                    </m:r>
                    <m:r>
                      <a:rPr lang="en-IN" b="0" i="0" smtClean="0">
                        <a:latin typeface="Cambria Math"/>
                      </a:rPr>
                      <m:t>=</m:t>
                    </m:r>
                    <m:acc>
                      <m:accPr>
                        <m:chr m:val="̅"/>
                        <m:ctrlPr>
                          <a:rPr lang="en-IN" b="0" i="1" smtClean="0">
                            <a:latin typeface="Cambria Math" panose="02040503050406030204" pitchFamily="18" charset="0"/>
                          </a:rPr>
                        </m:ctrlPr>
                      </m:accPr>
                      <m:e>
                        <m:r>
                          <m:rPr>
                            <m:sty m:val="p"/>
                          </m:rPr>
                          <a:rPr lang="en-IN" b="0" i="0" smtClean="0">
                            <a:latin typeface="Cambria Math"/>
                          </a:rPr>
                          <m:t>A</m:t>
                        </m:r>
                        <m:r>
                          <a:rPr lang="en-IN" b="0" i="0" smtClean="0">
                            <a:latin typeface="Cambria Math"/>
                            <a:ea typeface="Cambria Math"/>
                          </a:rPr>
                          <m:t>⨁</m:t>
                        </m:r>
                        <m:r>
                          <m:rPr>
                            <m:sty m:val="p"/>
                          </m:rPr>
                          <a:rPr lang="en-IN" b="0" i="0" smtClean="0">
                            <a:latin typeface="Cambria Math"/>
                          </a:rPr>
                          <m:t>B</m:t>
                        </m:r>
                      </m:e>
                    </m:acc>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762"/>
                </a:stretch>
              </a:blipFill>
            </p:spPr>
            <p:txBody>
              <a:bodyPr/>
              <a:lstStyle/>
              <a:p>
                <a:r>
                  <a:rPr lang="en-IN">
                    <a:noFill/>
                  </a:rPr>
                  <a:t> </a:t>
                </a:r>
              </a:p>
            </p:txBody>
          </p:sp>
        </mc:Fallback>
      </mc:AlternateContent>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B6F15528-21DE-4FAA-801E-634DDDAF4B2B}" type="slidenum">
              <a:rPr lang="en-US" smtClean="0"/>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61760405"/>
              </p:ext>
            </p:extLst>
          </p:nvPr>
        </p:nvGraphicFramePr>
        <p:xfrm>
          <a:off x="762000" y="2438400"/>
          <a:ext cx="3886200" cy="18288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50520">
                <a:tc>
                  <a:txBody>
                    <a:bodyPr/>
                    <a:lstStyle/>
                    <a:p>
                      <a:pPr algn="ctr"/>
                      <a:r>
                        <a:rPr lang="en-IN" dirty="0"/>
                        <a:t>A</a:t>
                      </a:r>
                    </a:p>
                  </a:txBody>
                  <a:tcPr anchor="ctr"/>
                </a:tc>
                <a:tc>
                  <a:txBody>
                    <a:bodyPr/>
                    <a:lstStyle/>
                    <a:p>
                      <a:pPr algn="ctr"/>
                      <a:r>
                        <a:rPr lang="en-IN" dirty="0"/>
                        <a:t>B</a:t>
                      </a:r>
                    </a:p>
                  </a:txBody>
                  <a:tcPr anchor="ctr"/>
                </a:tc>
                <a:tc>
                  <a:txBody>
                    <a:bodyPr/>
                    <a:lstStyle/>
                    <a:p>
                      <a:pPr algn="ctr"/>
                      <a:r>
                        <a:rPr lang="en-IN" dirty="0"/>
                        <a:t>Y</a:t>
                      </a:r>
                    </a:p>
                  </a:txBody>
                  <a:tcPr anchor="ctr"/>
                </a:tc>
                <a:extLst>
                  <a:ext uri="{0D108BD9-81ED-4DB2-BD59-A6C34878D82A}">
                    <a16:rowId xmlns:a16="http://schemas.microsoft.com/office/drawing/2014/main" val="10000"/>
                  </a:ext>
                </a:extLst>
              </a:tr>
              <a:tr h="350520">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1"/>
                  </a:ext>
                </a:extLst>
              </a:tr>
              <a:tr h="350520">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350520">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r h="350520">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4"/>
                  </a:ext>
                </a:extLst>
              </a:tr>
            </a:tbl>
          </a:graphicData>
        </a:graphic>
      </p:graphicFrame>
      <p:grpSp>
        <p:nvGrpSpPr>
          <p:cNvPr id="6" name="Group 5"/>
          <p:cNvGrpSpPr>
            <a:grpSpLocks noChangeAspect="1"/>
          </p:cNvGrpSpPr>
          <p:nvPr/>
        </p:nvGrpSpPr>
        <p:grpSpPr bwMode="auto">
          <a:xfrm>
            <a:off x="4873626" y="2819400"/>
            <a:ext cx="3563938" cy="858838"/>
            <a:chOff x="3070" y="1776"/>
            <a:chExt cx="2245" cy="541"/>
          </a:xfrm>
        </p:grpSpPr>
        <p:sp>
          <p:nvSpPr>
            <p:cNvPr id="7" name="AutoShape 4"/>
            <p:cNvSpPr>
              <a:spLocks noChangeAspect="1" noChangeArrowheads="1" noTextEdit="1"/>
            </p:cNvSpPr>
            <p:nvPr/>
          </p:nvSpPr>
          <p:spPr bwMode="auto">
            <a:xfrm>
              <a:off x="3070" y="1776"/>
              <a:ext cx="224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Line 6"/>
            <p:cNvSpPr>
              <a:spLocks noChangeShapeType="1"/>
            </p:cNvSpPr>
            <p:nvPr/>
          </p:nvSpPr>
          <p:spPr bwMode="auto">
            <a:xfrm flipH="1">
              <a:off x="4531" y="2047"/>
              <a:ext cx="35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Line 7"/>
            <p:cNvSpPr>
              <a:spLocks noChangeShapeType="1"/>
            </p:cNvSpPr>
            <p:nvPr/>
          </p:nvSpPr>
          <p:spPr bwMode="auto">
            <a:xfrm>
              <a:off x="3476" y="2168"/>
              <a:ext cx="31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Line 8"/>
            <p:cNvSpPr>
              <a:spLocks noChangeShapeType="1"/>
            </p:cNvSpPr>
            <p:nvPr/>
          </p:nvSpPr>
          <p:spPr bwMode="auto">
            <a:xfrm>
              <a:off x="3462" y="1925"/>
              <a:ext cx="338"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Line 9"/>
            <p:cNvSpPr>
              <a:spLocks noChangeShapeType="1"/>
            </p:cNvSpPr>
            <p:nvPr/>
          </p:nvSpPr>
          <p:spPr bwMode="auto">
            <a:xfrm>
              <a:off x="3800" y="1925"/>
              <a:ext cx="0"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Line 10"/>
            <p:cNvSpPr>
              <a:spLocks noChangeShapeType="1"/>
            </p:cNvSpPr>
            <p:nvPr/>
          </p:nvSpPr>
          <p:spPr bwMode="auto">
            <a:xfrm flipH="1">
              <a:off x="3787" y="1925"/>
              <a:ext cx="13"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3" name="Line 11"/>
            <p:cNvSpPr>
              <a:spLocks noChangeShapeType="1"/>
            </p:cNvSpPr>
            <p:nvPr/>
          </p:nvSpPr>
          <p:spPr bwMode="auto">
            <a:xfrm flipH="1">
              <a:off x="4882" y="2047"/>
              <a:ext cx="82"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Rectangle 13"/>
            <p:cNvSpPr>
              <a:spLocks noChangeArrowheads="1"/>
            </p:cNvSpPr>
            <p:nvPr/>
          </p:nvSpPr>
          <p:spPr bwMode="auto">
            <a:xfrm>
              <a:off x="4973" y="1959"/>
              <a:ext cx="18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ourier New" pitchFamily="49" charset="0"/>
                  <a:cs typeface="Arial" pitchFamily="34" charset="0"/>
                </a:rPr>
                <a:t>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Line 14"/>
            <p:cNvSpPr>
              <a:spLocks noChangeShapeType="1"/>
            </p:cNvSpPr>
            <p:nvPr/>
          </p:nvSpPr>
          <p:spPr bwMode="auto">
            <a:xfrm>
              <a:off x="3395" y="2168"/>
              <a:ext cx="8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Rectangle 16"/>
            <p:cNvSpPr>
              <a:spLocks noChangeArrowheads="1"/>
            </p:cNvSpPr>
            <p:nvPr/>
          </p:nvSpPr>
          <p:spPr bwMode="auto">
            <a:xfrm>
              <a:off x="3175" y="2074"/>
              <a:ext cx="18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ourier New" pitchFamily="49" charset="0"/>
                  <a:cs typeface="Arial" pitchFamily="34" charset="0"/>
                </a:rPr>
                <a:t>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Line 17"/>
            <p:cNvSpPr>
              <a:spLocks noChangeShapeType="1"/>
            </p:cNvSpPr>
            <p:nvPr/>
          </p:nvSpPr>
          <p:spPr bwMode="auto">
            <a:xfrm>
              <a:off x="3381" y="1925"/>
              <a:ext cx="8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1" name="Rectangle 19"/>
            <p:cNvSpPr>
              <a:spLocks noChangeArrowheads="1"/>
            </p:cNvSpPr>
            <p:nvPr/>
          </p:nvSpPr>
          <p:spPr bwMode="auto">
            <a:xfrm>
              <a:off x="3192" y="1836"/>
              <a:ext cx="189"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Courier New" pitchFamily="49" charset="0"/>
                  <a:cs typeface="Arial" pitchFamily="34" charset="0"/>
                </a:rPr>
                <a:t>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Line 20"/>
            <p:cNvSpPr>
              <a:spLocks noChangeShapeType="1"/>
            </p:cNvSpPr>
            <p:nvPr/>
          </p:nvSpPr>
          <p:spPr bwMode="auto">
            <a:xfrm>
              <a:off x="3882" y="1844"/>
              <a:ext cx="12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3" name="Line 21"/>
            <p:cNvSpPr>
              <a:spLocks noChangeShapeType="1"/>
            </p:cNvSpPr>
            <p:nvPr/>
          </p:nvSpPr>
          <p:spPr bwMode="auto">
            <a:xfrm>
              <a:off x="3882" y="2250"/>
              <a:ext cx="12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4" name="Arc 22"/>
            <p:cNvSpPr>
              <a:spLocks/>
            </p:cNvSpPr>
            <p:nvPr/>
          </p:nvSpPr>
          <p:spPr bwMode="auto">
            <a:xfrm>
              <a:off x="3997" y="1844"/>
              <a:ext cx="359" cy="392"/>
            </a:xfrm>
            <a:custGeom>
              <a:avLst/>
              <a:gdLst>
                <a:gd name="G0" fmla="+- 0 0 0"/>
                <a:gd name="G1" fmla="+- 21597 0 0"/>
                <a:gd name="G2" fmla="+- 21600 0 0"/>
                <a:gd name="T0" fmla="*/ 361 w 21600"/>
                <a:gd name="T1" fmla="*/ 0 h 43194"/>
                <a:gd name="T2" fmla="*/ 337 w 21600"/>
                <a:gd name="T3" fmla="*/ 43194 h 43194"/>
                <a:gd name="T4" fmla="*/ 0 w 21600"/>
                <a:gd name="T5" fmla="*/ 21597 h 43194"/>
              </a:gdLst>
              <a:ahLst/>
              <a:cxnLst>
                <a:cxn ang="0">
                  <a:pos x="T0" y="T1"/>
                </a:cxn>
                <a:cxn ang="0">
                  <a:pos x="T2" y="T3"/>
                </a:cxn>
                <a:cxn ang="0">
                  <a:pos x="T4" y="T5"/>
                </a:cxn>
              </a:cxnLst>
              <a:rect l="0" t="0" r="r" b="b"/>
              <a:pathLst>
                <a:path w="21600" h="43194" fill="none" extrusionOk="0">
                  <a:moveTo>
                    <a:pt x="360" y="0"/>
                  </a:moveTo>
                  <a:cubicBezTo>
                    <a:pt x="12147" y="197"/>
                    <a:pt x="21600" y="9808"/>
                    <a:pt x="21600" y="21597"/>
                  </a:cubicBezTo>
                  <a:cubicBezTo>
                    <a:pt x="21600" y="33394"/>
                    <a:pt x="12133" y="43010"/>
                    <a:pt x="337" y="43194"/>
                  </a:cubicBezTo>
                </a:path>
                <a:path w="21600" h="43194" stroke="0" extrusionOk="0">
                  <a:moveTo>
                    <a:pt x="360" y="0"/>
                  </a:moveTo>
                  <a:cubicBezTo>
                    <a:pt x="12147" y="197"/>
                    <a:pt x="21600" y="9808"/>
                    <a:pt x="21600" y="21597"/>
                  </a:cubicBezTo>
                  <a:cubicBezTo>
                    <a:pt x="21600" y="33394"/>
                    <a:pt x="12133" y="43010"/>
                    <a:pt x="337" y="43194"/>
                  </a:cubicBezTo>
                  <a:lnTo>
                    <a:pt x="0" y="21597"/>
                  </a:lnTo>
                  <a:close/>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5" name="Arc 23"/>
            <p:cNvSpPr>
              <a:spLocks/>
            </p:cNvSpPr>
            <p:nvPr/>
          </p:nvSpPr>
          <p:spPr bwMode="auto">
            <a:xfrm>
              <a:off x="3862" y="1845"/>
              <a:ext cx="75" cy="391"/>
            </a:xfrm>
            <a:custGeom>
              <a:avLst/>
              <a:gdLst>
                <a:gd name="G0" fmla="+- 0 0 0"/>
                <a:gd name="G1" fmla="+- 21530 0 0"/>
                <a:gd name="G2" fmla="+- 21600 0 0"/>
                <a:gd name="T0" fmla="*/ 1734 w 21600"/>
                <a:gd name="T1" fmla="*/ 0 h 43069"/>
                <a:gd name="T2" fmla="*/ 1619 w 21600"/>
                <a:gd name="T3" fmla="*/ 43069 h 43069"/>
                <a:gd name="T4" fmla="*/ 0 w 21600"/>
                <a:gd name="T5" fmla="*/ 21530 h 43069"/>
              </a:gdLst>
              <a:ahLst/>
              <a:cxnLst>
                <a:cxn ang="0">
                  <a:pos x="T0" y="T1"/>
                </a:cxn>
                <a:cxn ang="0">
                  <a:pos x="T2" y="T3"/>
                </a:cxn>
                <a:cxn ang="0">
                  <a:pos x="T4" y="T5"/>
                </a:cxn>
              </a:cxnLst>
              <a:rect l="0" t="0" r="r" b="b"/>
              <a:pathLst>
                <a:path w="21600" h="43069" fill="none" extrusionOk="0">
                  <a:moveTo>
                    <a:pt x="1734" y="-1"/>
                  </a:moveTo>
                  <a:cubicBezTo>
                    <a:pt x="12954" y="903"/>
                    <a:pt x="21600" y="10273"/>
                    <a:pt x="21600" y="21530"/>
                  </a:cubicBezTo>
                  <a:cubicBezTo>
                    <a:pt x="21600" y="32831"/>
                    <a:pt x="12888" y="42222"/>
                    <a:pt x="1619" y="43069"/>
                  </a:cubicBezTo>
                </a:path>
                <a:path w="21600" h="43069" stroke="0" extrusionOk="0">
                  <a:moveTo>
                    <a:pt x="1734" y="-1"/>
                  </a:moveTo>
                  <a:cubicBezTo>
                    <a:pt x="12954" y="903"/>
                    <a:pt x="21600" y="10273"/>
                    <a:pt x="21600" y="21530"/>
                  </a:cubicBezTo>
                  <a:cubicBezTo>
                    <a:pt x="21600" y="32831"/>
                    <a:pt x="12888" y="42222"/>
                    <a:pt x="1619" y="43069"/>
                  </a:cubicBezTo>
                  <a:lnTo>
                    <a:pt x="0" y="21530"/>
                  </a:lnTo>
                  <a:close/>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6" name="Arc 24"/>
            <p:cNvSpPr>
              <a:spLocks/>
            </p:cNvSpPr>
            <p:nvPr/>
          </p:nvSpPr>
          <p:spPr bwMode="auto">
            <a:xfrm>
              <a:off x="3808" y="1845"/>
              <a:ext cx="75" cy="391"/>
            </a:xfrm>
            <a:custGeom>
              <a:avLst/>
              <a:gdLst>
                <a:gd name="G0" fmla="+- 0 0 0"/>
                <a:gd name="G1" fmla="+- 21530 0 0"/>
                <a:gd name="G2" fmla="+- 21600 0 0"/>
                <a:gd name="T0" fmla="*/ 1734 w 21600"/>
                <a:gd name="T1" fmla="*/ 0 h 43069"/>
                <a:gd name="T2" fmla="*/ 1619 w 21600"/>
                <a:gd name="T3" fmla="*/ 43069 h 43069"/>
                <a:gd name="T4" fmla="*/ 0 w 21600"/>
                <a:gd name="T5" fmla="*/ 21530 h 43069"/>
              </a:gdLst>
              <a:ahLst/>
              <a:cxnLst>
                <a:cxn ang="0">
                  <a:pos x="T0" y="T1"/>
                </a:cxn>
                <a:cxn ang="0">
                  <a:pos x="T2" y="T3"/>
                </a:cxn>
                <a:cxn ang="0">
                  <a:pos x="T4" y="T5"/>
                </a:cxn>
              </a:cxnLst>
              <a:rect l="0" t="0" r="r" b="b"/>
              <a:pathLst>
                <a:path w="21600" h="43069" fill="none" extrusionOk="0">
                  <a:moveTo>
                    <a:pt x="1734" y="-1"/>
                  </a:moveTo>
                  <a:cubicBezTo>
                    <a:pt x="12954" y="903"/>
                    <a:pt x="21600" y="10273"/>
                    <a:pt x="21600" y="21530"/>
                  </a:cubicBezTo>
                  <a:cubicBezTo>
                    <a:pt x="21600" y="32831"/>
                    <a:pt x="12888" y="42222"/>
                    <a:pt x="1619" y="43069"/>
                  </a:cubicBezTo>
                </a:path>
                <a:path w="21600" h="43069" stroke="0" extrusionOk="0">
                  <a:moveTo>
                    <a:pt x="1734" y="-1"/>
                  </a:moveTo>
                  <a:cubicBezTo>
                    <a:pt x="12954" y="903"/>
                    <a:pt x="21600" y="10273"/>
                    <a:pt x="21600" y="21530"/>
                  </a:cubicBezTo>
                  <a:cubicBezTo>
                    <a:pt x="21600" y="32831"/>
                    <a:pt x="12888" y="42222"/>
                    <a:pt x="1619" y="43069"/>
                  </a:cubicBezTo>
                  <a:lnTo>
                    <a:pt x="0" y="21530"/>
                  </a:lnTo>
                  <a:close/>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7" name="Line 25"/>
            <p:cNvSpPr>
              <a:spLocks noChangeShapeType="1"/>
            </p:cNvSpPr>
            <p:nvPr/>
          </p:nvSpPr>
          <p:spPr bwMode="auto">
            <a:xfrm flipH="1">
              <a:off x="3787" y="1925"/>
              <a:ext cx="8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8" name="Line 26"/>
            <p:cNvSpPr>
              <a:spLocks noChangeShapeType="1"/>
            </p:cNvSpPr>
            <p:nvPr/>
          </p:nvSpPr>
          <p:spPr bwMode="auto">
            <a:xfrm flipH="1">
              <a:off x="3787" y="2168"/>
              <a:ext cx="8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9" name="Line 27"/>
            <p:cNvSpPr>
              <a:spLocks noChangeShapeType="1"/>
            </p:cNvSpPr>
            <p:nvPr/>
          </p:nvSpPr>
          <p:spPr bwMode="auto">
            <a:xfrm>
              <a:off x="4450" y="2047"/>
              <a:ext cx="81" cy="0"/>
            </a:xfrm>
            <a:prstGeom prst="line">
              <a:avLst/>
            </a:prstGeom>
            <a:noFill/>
            <a:ln w="222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0" name="Oval 28"/>
            <p:cNvSpPr>
              <a:spLocks noChangeArrowheads="1"/>
            </p:cNvSpPr>
            <p:nvPr/>
          </p:nvSpPr>
          <p:spPr bwMode="auto">
            <a:xfrm>
              <a:off x="4368" y="2006"/>
              <a:ext cx="68" cy="68"/>
            </a:xfrm>
            <a:prstGeom prst="ellipse">
              <a:avLst/>
            </a:prstGeom>
            <a:solidFill>
              <a:srgbClr val="FFFFFF"/>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54022497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160</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5" name="Content Placeholder 4"/>
          <p:cNvSpPr>
            <a:spLocks noGrp="1"/>
          </p:cNvSpPr>
          <p:nvPr>
            <p:ph sz="quarter" idx="1"/>
          </p:nvPr>
        </p:nvSpPr>
        <p:spPr/>
        <p:txBody>
          <a:bodyPr>
            <a:normAutofit/>
          </a:bodyPr>
          <a:lstStyle/>
          <a:p>
            <a:pPr algn="just"/>
            <a:r>
              <a:rPr lang="en-IN" sz="2000" dirty="0" err="1"/>
              <a:t>Petrick’s</a:t>
            </a:r>
            <a:r>
              <a:rPr lang="en-IN" sz="2000" dirty="0"/>
              <a:t> method is a technique for determining all minimum sum-of-products solutions from a prime </a:t>
            </a:r>
            <a:r>
              <a:rPr lang="en-IN" sz="2000" dirty="0" err="1"/>
              <a:t>implicant</a:t>
            </a:r>
            <a:r>
              <a:rPr lang="en-IN" sz="2000" dirty="0"/>
              <a:t> chart. </a:t>
            </a:r>
          </a:p>
          <a:p>
            <a:pPr algn="just"/>
            <a:r>
              <a:rPr lang="en-IN" sz="2000" dirty="0"/>
              <a:t>As the number of variables increases, the number of prime </a:t>
            </a:r>
            <a:r>
              <a:rPr lang="en-IN" sz="2000" dirty="0" err="1"/>
              <a:t>implicants</a:t>
            </a:r>
            <a:r>
              <a:rPr lang="en-IN" sz="2000" dirty="0"/>
              <a:t> and the complexity of the prime </a:t>
            </a:r>
            <a:r>
              <a:rPr lang="en-IN" sz="2000" dirty="0" err="1"/>
              <a:t>implicant</a:t>
            </a:r>
            <a:r>
              <a:rPr lang="en-IN" sz="2000" dirty="0"/>
              <a:t> chart may increase significantly. </a:t>
            </a:r>
          </a:p>
          <a:p>
            <a:pPr algn="just"/>
            <a:r>
              <a:rPr lang="en-IN" sz="2000" dirty="0"/>
              <a:t>In such cases, a large amount of trial and error may be required to find the minimum solution(s). </a:t>
            </a:r>
          </a:p>
          <a:p>
            <a:pPr algn="just"/>
            <a:r>
              <a:rPr lang="en-IN" sz="2000" dirty="0" err="1"/>
              <a:t>Petrick’s</a:t>
            </a:r>
            <a:r>
              <a:rPr lang="en-IN" sz="2000" dirty="0"/>
              <a:t> method is a more systematic way of finding all minimum solutions from a prime </a:t>
            </a:r>
            <a:r>
              <a:rPr lang="en-IN" sz="2000" dirty="0" err="1"/>
              <a:t>implicant</a:t>
            </a:r>
            <a:r>
              <a:rPr lang="en-IN" sz="2000" dirty="0"/>
              <a:t> chart than the method used previously. </a:t>
            </a:r>
          </a:p>
        </p:txBody>
      </p:sp>
    </p:spTree>
    <p:extLst>
      <p:ext uri="{BB962C8B-B14F-4D97-AF65-F5344CB8AC3E}">
        <p14:creationId xmlns:p14="http://schemas.microsoft.com/office/powerpoint/2010/main" val="723981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161</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fontScale="85000" lnSpcReduction="20000"/>
          </a:bodyPr>
          <a:lstStyle/>
          <a:p>
            <a:pPr algn="just"/>
            <a:r>
              <a:rPr lang="en-IN" sz="2000" dirty="0" err="1"/>
              <a:t>Petrick’s</a:t>
            </a:r>
            <a:r>
              <a:rPr lang="en-IN" sz="2000" dirty="0"/>
              <a:t> method is as follows: </a:t>
            </a:r>
          </a:p>
          <a:p>
            <a:pPr marL="457200" indent="-457200" algn="just">
              <a:buFont typeface="+mj-lt"/>
              <a:buAutoNum type="arabicPeriod"/>
            </a:pPr>
            <a:r>
              <a:rPr lang="en-IN" sz="2000" dirty="0"/>
              <a:t>Reduce the prime </a:t>
            </a:r>
            <a:r>
              <a:rPr lang="en-IN" sz="2000" dirty="0" err="1"/>
              <a:t>implicant</a:t>
            </a:r>
            <a:r>
              <a:rPr lang="en-IN" sz="2000" dirty="0"/>
              <a:t> chart by eliminating the essential prime </a:t>
            </a:r>
            <a:r>
              <a:rPr lang="en-IN" sz="2000" dirty="0" err="1"/>
              <a:t>implicant</a:t>
            </a:r>
            <a:r>
              <a:rPr lang="en-IN" sz="2000" dirty="0"/>
              <a:t> rows and the corresponding columns. </a:t>
            </a:r>
          </a:p>
          <a:p>
            <a:pPr marL="457200" indent="-457200" algn="just">
              <a:buFont typeface="+mj-lt"/>
              <a:buAutoNum type="arabicPeriod"/>
            </a:pPr>
            <a:r>
              <a:rPr lang="en-IN" sz="2000" dirty="0"/>
              <a:t>Label the rows of the reduced prime </a:t>
            </a:r>
            <a:r>
              <a:rPr lang="en-IN" sz="2000" dirty="0" err="1"/>
              <a:t>implicant</a:t>
            </a:r>
            <a:r>
              <a:rPr lang="en-IN" sz="2000" dirty="0"/>
              <a:t> chart P1, P2, P3, etc. </a:t>
            </a:r>
          </a:p>
          <a:p>
            <a:pPr marL="457200" indent="-457200" algn="just">
              <a:buFont typeface="+mj-lt"/>
              <a:buAutoNum type="arabicPeriod"/>
            </a:pPr>
            <a:r>
              <a:rPr lang="en-IN" sz="2000" dirty="0"/>
              <a:t>Form a logic function P which is true when all columns are covered. P consists of a product of sum terms, each sum term having the form (Pi0 + Pi1 +· · · ), where Pi0, Pi1 . . .  represent the rows which cover column </a:t>
            </a:r>
            <a:r>
              <a:rPr lang="en-IN" sz="2000" dirty="0" err="1"/>
              <a:t>i</a:t>
            </a:r>
            <a:r>
              <a:rPr lang="en-IN" sz="2000" dirty="0"/>
              <a:t>. </a:t>
            </a:r>
          </a:p>
          <a:p>
            <a:pPr marL="457200" indent="-457200" algn="just">
              <a:buFont typeface="+mj-lt"/>
              <a:buAutoNum type="arabicPeriod"/>
            </a:pPr>
            <a:r>
              <a:rPr lang="en-IN" sz="2000" dirty="0"/>
              <a:t>Reduce P to a minimum sum of products by multiplying out and applying X + XY = X. </a:t>
            </a:r>
          </a:p>
          <a:p>
            <a:pPr marL="457200" indent="-457200" algn="just">
              <a:buFont typeface="+mj-lt"/>
              <a:buAutoNum type="arabicPeriod"/>
            </a:pPr>
            <a:r>
              <a:rPr lang="en-IN" sz="2000" dirty="0"/>
              <a:t>Each term in the result represents a solution, that is, a set of rows which covers all of the </a:t>
            </a:r>
            <a:r>
              <a:rPr lang="en-IN" sz="2000" dirty="0" err="1"/>
              <a:t>minterms</a:t>
            </a:r>
            <a:r>
              <a:rPr lang="en-IN" sz="2000" dirty="0"/>
              <a:t> in the table. To determine the minimum solutions find those terms which contain a minimum number of variables. Each of these terms represents a solution with a minimum number of prime </a:t>
            </a:r>
            <a:r>
              <a:rPr lang="en-IN" sz="2000" dirty="0" err="1"/>
              <a:t>implicants</a:t>
            </a:r>
            <a:r>
              <a:rPr lang="en-IN" sz="2000" dirty="0"/>
              <a:t>. </a:t>
            </a:r>
          </a:p>
          <a:p>
            <a:pPr marL="457200" indent="-457200" algn="just">
              <a:buFont typeface="+mj-lt"/>
              <a:buAutoNum type="arabicPeriod"/>
            </a:pPr>
            <a:r>
              <a:rPr lang="en-IN" sz="2000" dirty="0"/>
              <a:t>For each of the terms found in step 5, count the number of literals in each prime </a:t>
            </a:r>
            <a:r>
              <a:rPr lang="en-IN" sz="2000" dirty="0" err="1"/>
              <a:t>implicant</a:t>
            </a:r>
            <a:r>
              <a:rPr lang="en-IN" sz="2000" dirty="0"/>
              <a:t> and find the total number of literals. Choose the term or terms which correspond to the minimum total number of literals, and write out the corresponding sums of prime </a:t>
            </a:r>
            <a:r>
              <a:rPr lang="en-IN" sz="2000" dirty="0" err="1"/>
              <a:t>implicants</a:t>
            </a:r>
            <a:r>
              <a:rPr lang="en-IN" sz="2000" dirty="0"/>
              <a:t>.</a:t>
            </a:r>
          </a:p>
        </p:txBody>
      </p:sp>
    </p:spTree>
    <p:extLst>
      <p:ext uri="{BB962C8B-B14F-4D97-AF65-F5344CB8AC3E}">
        <p14:creationId xmlns:p14="http://schemas.microsoft.com/office/powerpoint/2010/main" val="31446189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162</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lstStyle/>
          <a:p>
            <a:pPr algn="just"/>
            <a:r>
              <a:rPr lang="en-IN" dirty="0"/>
              <a:t>The example shown in below tables has two minimum solutions.</a:t>
            </a:r>
          </a:p>
          <a:p>
            <a:pPr algn="just"/>
            <a:r>
              <a:rPr lang="de-DE" b="1" dirty="0"/>
              <a:t>F = a′b′ + bc′ + ac	OR 	</a:t>
            </a:r>
            <a:r>
              <a:rPr lang="en-IN" b="1" dirty="0"/>
              <a:t>F = </a:t>
            </a:r>
            <a:r>
              <a:rPr lang="en-IN" b="1" dirty="0" err="1"/>
              <a:t>a′c</a:t>
            </a:r>
            <a:r>
              <a:rPr lang="en-IN" b="1" dirty="0"/>
              <a:t>′ + </a:t>
            </a:r>
            <a:r>
              <a:rPr lang="en-IN" b="1" dirty="0" err="1"/>
              <a:t>b′c</a:t>
            </a:r>
            <a:r>
              <a:rPr lang="en-IN" b="1" dirty="0"/>
              <a:t> + ab</a:t>
            </a:r>
          </a:p>
          <a:p>
            <a:pPr algn="just"/>
            <a:endParaRPr lang="de-DE" b="1" dirty="0"/>
          </a:p>
          <a:p>
            <a:pPr algn="just"/>
            <a:endParaRPr lang="en-I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230" y="3124200"/>
            <a:ext cx="606954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4032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163</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fontScale="92500" lnSpcReduction="20000"/>
          </a:bodyPr>
          <a:lstStyle/>
          <a:p>
            <a:pPr algn="just"/>
            <a:r>
              <a:rPr lang="en-IN" sz="2000" dirty="0" err="1"/>
              <a:t>Petrick’s</a:t>
            </a:r>
            <a:r>
              <a:rPr lang="en-IN" sz="2000" dirty="0"/>
              <a:t> method, If all essential prime </a:t>
            </a:r>
            <a:r>
              <a:rPr lang="en-IN" sz="2000" dirty="0" err="1"/>
              <a:t>implicants</a:t>
            </a:r>
            <a:r>
              <a:rPr lang="en-IN" sz="2000" dirty="0"/>
              <a:t> and the </a:t>
            </a:r>
            <a:r>
              <a:rPr lang="en-IN" sz="2000" dirty="0" err="1"/>
              <a:t>minterms</a:t>
            </a:r>
            <a:r>
              <a:rPr lang="en-IN" sz="2000" dirty="0"/>
              <a:t> they cover should be removed from the chart.</a:t>
            </a:r>
          </a:p>
          <a:p>
            <a:pPr algn="just"/>
            <a:r>
              <a:rPr lang="en-IN" sz="2000" dirty="0"/>
              <a:t>Then label the rows of the table P1, P2, P3, etc. </a:t>
            </a:r>
          </a:p>
          <a:p>
            <a:pPr algn="just"/>
            <a:r>
              <a:rPr lang="en-IN" sz="2000" dirty="0"/>
              <a:t>We will form a logic function, P, which is true when all of the </a:t>
            </a:r>
            <a:r>
              <a:rPr lang="en-IN" sz="2000" dirty="0" err="1"/>
              <a:t>minterms</a:t>
            </a:r>
            <a:r>
              <a:rPr lang="en-IN" sz="2000" dirty="0"/>
              <a:t> in the chart have been covered. </a:t>
            </a:r>
          </a:p>
          <a:p>
            <a:pPr lvl="1" algn="just"/>
            <a:r>
              <a:rPr lang="en-IN" sz="1800" dirty="0"/>
              <a:t>Let P1 be a logic variable which is true when the prime </a:t>
            </a:r>
            <a:r>
              <a:rPr lang="en-IN" sz="1800" dirty="0" err="1"/>
              <a:t>implicant</a:t>
            </a:r>
            <a:r>
              <a:rPr lang="en-IN" sz="1800" dirty="0"/>
              <a:t> in row P1 is included in the solution, P2 be a logic variable which is true when the prime </a:t>
            </a:r>
            <a:r>
              <a:rPr lang="en-IN" sz="1800" dirty="0" err="1"/>
              <a:t>implicant</a:t>
            </a:r>
            <a:r>
              <a:rPr lang="en-IN" sz="1800" dirty="0"/>
              <a:t> in row P2 is included in the solution, etc. </a:t>
            </a:r>
          </a:p>
          <a:p>
            <a:pPr algn="just"/>
            <a:r>
              <a:rPr lang="en-IN" sz="2000" dirty="0"/>
              <a:t>Because column 0 has X’s in rows P1 and P2, we must choose row P1 or P2 in order to cover </a:t>
            </a:r>
            <a:r>
              <a:rPr lang="en-IN" sz="2000" dirty="0" err="1"/>
              <a:t>minterm</a:t>
            </a:r>
            <a:r>
              <a:rPr lang="en-IN" sz="2000" dirty="0"/>
              <a:t> 0. </a:t>
            </a:r>
            <a:r>
              <a:rPr lang="en-IN" sz="1800" dirty="0"/>
              <a:t>Therefore, the expression </a:t>
            </a:r>
            <a:r>
              <a:rPr lang="en-IN" sz="1800" b="1" dirty="0"/>
              <a:t>(P1 + P2)</a:t>
            </a:r>
            <a:r>
              <a:rPr lang="en-IN" sz="1800" dirty="0"/>
              <a:t> must be true. </a:t>
            </a:r>
          </a:p>
          <a:p>
            <a:pPr algn="just"/>
            <a:r>
              <a:rPr lang="en-IN" sz="2000" dirty="0"/>
              <a:t>In order to cover </a:t>
            </a:r>
            <a:r>
              <a:rPr lang="en-IN" sz="2000" dirty="0" err="1"/>
              <a:t>minterm</a:t>
            </a:r>
            <a:r>
              <a:rPr lang="en-IN" sz="2000" dirty="0"/>
              <a:t> 1, we must choose row P1 or P3; therefore, </a:t>
            </a:r>
            <a:r>
              <a:rPr lang="en-IN" sz="2000" b="1" dirty="0"/>
              <a:t>(P1 + P3)</a:t>
            </a:r>
            <a:r>
              <a:rPr lang="en-IN" sz="2000" dirty="0"/>
              <a:t> must be true. </a:t>
            </a:r>
          </a:p>
          <a:p>
            <a:pPr algn="just"/>
            <a:r>
              <a:rPr lang="en-IN" sz="2000" dirty="0"/>
              <a:t>In order to cover </a:t>
            </a:r>
            <a:r>
              <a:rPr lang="en-IN" sz="2000" dirty="0" err="1"/>
              <a:t>minterm</a:t>
            </a:r>
            <a:r>
              <a:rPr lang="en-IN" sz="2000" dirty="0"/>
              <a:t> 2, </a:t>
            </a:r>
            <a:r>
              <a:rPr lang="en-IN" sz="2000" b="1" dirty="0"/>
              <a:t>(P2 + P4) </a:t>
            </a:r>
            <a:r>
              <a:rPr lang="en-IN" sz="2000" dirty="0"/>
              <a:t>must be true. </a:t>
            </a:r>
          </a:p>
          <a:p>
            <a:pPr algn="just"/>
            <a:r>
              <a:rPr lang="en-IN" sz="2000" dirty="0"/>
              <a:t>Similarly, in order to cover </a:t>
            </a:r>
            <a:r>
              <a:rPr lang="en-IN" sz="2000" dirty="0" err="1"/>
              <a:t>minterms</a:t>
            </a:r>
            <a:r>
              <a:rPr lang="en-IN" sz="2000" dirty="0"/>
              <a:t> 5, 6, and 7, the expressions </a:t>
            </a:r>
            <a:r>
              <a:rPr lang="en-IN" sz="2000" b="1" dirty="0"/>
              <a:t>(P3 + P5), (P4 + P6) </a:t>
            </a:r>
            <a:r>
              <a:rPr lang="en-IN" sz="2000" dirty="0"/>
              <a:t>and</a:t>
            </a:r>
            <a:r>
              <a:rPr lang="en-IN" sz="2000" b="1" dirty="0"/>
              <a:t> (P5 + P6) </a:t>
            </a:r>
            <a:r>
              <a:rPr lang="en-IN" sz="2000" dirty="0"/>
              <a:t>must be true. </a:t>
            </a:r>
          </a:p>
        </p:txBody>
      </p:sp>
    </p:spTree>
    <p:extLst>
      <p:ext uri="{BB962C8B-B14F-4D97-AF65-F5344CB8AC3E}">
        <p14:creationId xmlns:p14="http://schemas.microsoft.com/office/powerpoint/2010/main" val="28688029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164</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a:bodyPr>
          <a:lstStyle/>
          <a:p>
            <a:pPr algn="just"/>
            <a:r>
              <a:rPr lang="en-IN" sz="2000" dirty="0"/>
              <a:t> Because we must cover all of the </a:t>
            </a:r>
            <a:r>
              <a:rPr lang="en-IN" sz="2000" dirty="0" err="1"/>
              <a:t>minterms</a:t>
            </a:r>
            <a:r>
              <a:rPr lang="en-IN" sz="2000" dirty="0"/>
              <a:t>, the following function must be true: </a:t>
            </a:r>
          </a:p>
          <a:p>
            <a:pPr marL="0" indent="0" algn="ctr">
              <a:buNone/>
            </a:pPr>
            <a:r>
              <a:rPr lang="en-IN" sz="1800" b="1" dirty="0"/>
              <a:t>P = (P1 + P2)(P1 + P3)(P2 + P4)(P3 + P5)(P4 + P6)(P5 + P6) = 1</a:t>
            </a:r>
            <a:endParaRPr lang="en-IN" sz="1900" b="1" dirty="0"/>
          </a:p>
          <a:p>
            <a:pPr algn="just"/>
            <a:r>
              <a:rPr lang="en-IN" sz="2000" dirty="0"/>
              <a:t>The expression for P in effect means that we must choose row P1 or P2, and row P1 or P3, and row P2 or P4, etc. </a:t>
            </a:r>
          </a:p>
        </p:txBody>
      </p:sp>
    </p:spTree>
    <p:extLst>
      <p:ext uri="{BB962C8B-B14F-4D97-AF65-F5344CB8AC3E}">
        <p14:creationId xmlns:p14="http://schemas.microsoft.com/office/powerpoint/2010/main" val="41772699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165</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a:bodyPr>
          <a:lstStyle/>
          <a:p>
            <a:pPr algn="just"/>
            <a:r>
              <a:rPr lang="en-IN" sz="2000" dirty="0"/>
              <a:t>The next step is to reduce P to a minimum sum of products. This is easy because there are no complements. First, we multiply out, using (X + Y)(X + Z) = X + YZ and the ordinary distributive law: </a:t>
            </a:r>
          </a:p>
          <a:p>
            <a:pPr marL="0" indent="0" algn="just">
              <a:buNone/>
            </a:pPr>
            <a:r>
              <a:rPr lang="en-IN" sz="2000" dirty="0"/>
              <a:t>    </a:t>
            </a:r>
            <a:r>
              <a:rPr lang="en-IN" sz="1900" b="1" dirty="0"/>
              <a:t>P 	=  (P1 + P2P3)(P4 + P2P6)(P5 + P3P6) </a:t>
            </a:r>
          </a:p>
          <a:p>
            <a:pPr marL="0" indent="0" algn="just">
              <a:buNone/>
            </a:pPr>
            <a:r>
              <a:rPr lang="en-IN" sz="1900" b="1" dirty="0"/>
              <a:t>	=  (P1P4 + P1P2P6 + P2P3P4 + P2P3P6)(P5 + P3P6) </a:t>
            </a:r>
          </a:p>
          <a:p>
            <a:pPr marL="0" indent="0" algn="just">
              <a:buNone/>
            </a:pPr>
            <a:r>
              <a:rPr lang="en-IN" sz="1900" b="1" dirty="0"/>
              <a:t>	= P1P4P5 + P1P2P5P6 + P2P3P4P5 + </a:t>
            </a:r>
            <a:r>
              <a:rPr lang="en-IN" sz="1900" b="1" u="sng" dirty="0"/>
              <a:t>P2P3</a:t>
            </a:r>
            <a:r>
              <a:rPr lang="en-IN" sz="1900" b="1" dirty="0"/>
              <a:t>P5</a:t>
            </a:r>
            <a:r>
              <a:rPr lang="en-IN" sz="1900" b="1" u="sng" dirty="0"/>
              <a:t>P6</a:t>
            </a:r>
            <a:r>
              <a:rPr lang="en-IN" sz="1900" b="1" dirty="0"/>
              <a:t> + 	    P1P3P4P6 + P1</a:t>
            </a:r>
            <a:r>
              <a:rPr lang="en-IN" sz="1900" b="1" u="sng" dirty="0"/>
              <a:t>P2P3P6 </a:t>
            </a:r>
            <a:r>
              <a:rPr lang="en-IN" sz="1900" b="1" dirty="0"/>
              <a:t>+ </a:t>
            </a:r>
            <a:r>
              <a:rPr lang="en-IN" sz="1900" b="1" u="sng" dirty="0"/>
              <a:t>P2P3</a:t>
            </a:r>
            <a:r>
              <a:rPr lang="en-IN" sz="1900" b="1" dirty="0"/>
              <a:t>P4</a:t>
            </a:r>
            <a:r>
              <a:rPr lang="en-IN" sz="1900" b="1" u="sng" dirty="0"/>
              <a:t>P6</a:t>
            </a:r>
            <a:r>
              <a:rPr lang="en-IN" sz="1900" b="1" dirty="0"/>
              <a:t> + </a:t>
            </a:r>
            <a:r>
              <a:rPr lang="en-IN" sz="1900" b="1" u="sng" dirty="0"/>
              <a:t>P2P3P6 </a:t>
            </a:r>
          </a:p>
          <a:p>
            <a:pPr marL="0" indent="0" algn="just">
              <a:buNone/>
            </a:pPr>
            <a:r>
              <a:rPr lang="en-IN" sz="1900" b="1" dirty="0"/>
              <a:t>	=  </a:t>
            </a:r>
            <a:r>
              <a:rPr lang="en-IN" sz="2000" b="1" dirty="0"/>
              <a:t>P1P4P5 + P1P2P5P6 + P2P3P4P5 + P1P3P4P6 	     + P2P3P6</a:t>
            </a:r>
          </a:p>
          <a:p>
            <a:pPr algn="just"/>
            <a:r>
              <a:rPr lang="en-IN" sz="2000" dirty="0"/>
              <a:t>Next, we use X + XY = X to eliminate redundant terms from P, which yields </a:t>
            </a:r>
          </a:p>
          <a:p>
            <a:pPr marL="0" indent="0" algn="ctr">
              <a:buNone/>
            </a:pPr>
            <a:r>
              <a:rPr lang="en-IN" sz="1900" b="1" dirty="0"/>
              <a:t>P = P1P4P5 + P1P2P5P6 + P2P3P4P5 + P1P3P4P6 + P2P3P6 </a:t>
            </a:r>
            <a:endParaRPr lang="en-IN" sz="2000" b="1" dirty="0"/>
          </a:p>
        </p:txBody>
      </p:sp>
    </p:spTree>
    <p:extLst>
      <p:ext uri="{BB962C8B-B14F-4D97-AF65-F5344CB8AC3E}">
        <p14:creationId xmlns:p14="http://schemas.microsoft.com/office/powerpoint/2010/main" val="24683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QUINE-</a:t>
            </a:r>
            <a:r>
              <a:rPr lang="en-IN" dirty="0" err="1"/>
              <a:t>McCLUSKY</a:t>
            </a:r>
            <a:r>
              <a:rPr lang="en-IN" dirty="0"/>
              <a:t> METHOD</a:t>
            </a:r>
            <a:br>
              <a:rPr lang="en-IN" dirty="0"/>
            </a:br>
            <a:r>
              <a:rPr lang="en-IN" dirty="0" err="1"/>
              <a:t>Petrick’s</a:t>
            </a:r>
            <a:r>
              <a:rPr lang="en-IN" dirty="0"/>
              <a:t> Method</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166</a:t>
            </a:fld>
            <a:endParaRPr lang="en-US"/>
          </a:p>
        </p:txBody>
      </p:sp>
      <p:sp>
        <p:nvSpPr>
          <p:cNvPr id="6" name="Date Placeholder 5"/>
          <p:cNvSpPr>
            <a:spLocks noGrp="1"/>
          </p:cNvSpPr>
          <p:nvPr>
            <p:ph type="dt" sz="half" idx="14"/>
          </p:nvPr>
        </p:nvSpPr>
        <p:spPr/>
        <p:txBody>
          <a:bodyPr/>
          <a:lstStyle/>
          <a:p>
            <a:fld id="{2CFAA87F-4D05-4370-B59D-77C34798897D}" type="datetime12">
              <a:rPr lang="en-US" smtClean="0"/>
              <a:t>11:15 AM</a:t>
            </a:fld>
            <a:endParaRPr lang="en-US"/>
          </a:p>
        </p:txBody>
      </p:sp>
      <p:sp>
        <p:nvSpPr>
          <p:cNvPr id="3" name="Content Placeholder 2"/>
          <p:cNvSpPr>
            <a:spLocks noGrp="1"/>
          </p:cNvSpPr>
          <p:nvPr>
            <p:ph sz="quarter" idx="1"/>
          </p:nvPr>
        </p:nvSpPr>
        <p:spPr/>
        <p:txBody>
          <a:bodyPr>
            <a:normAutofit/>
          </a:bodyPr>
          <a:lstStyle/>
          <a:p>
            <a:pPr algn="just"/>
            <a:r>
              <a:rPr lang="en-IN" sz="2000" dirty="0"/>
              <a:t>Because P must be true (P = 1) in order to cover all of the </a:t>
            </a:r>
            <a:r>
              <a:rPr lang="en-IN" sz="2000" dirty="0" err="1"/>
              <a:t>minterms</a:t>
            </a:r>
            <a:r>
              <a:rPr lang="en-IN" sz="2000" dirty="0"/>
              <a:t>, we can translate the equation back into words as follows. </a:t>
            </a:r>
          </a:p>
          <a:p>
            <a:pPr algn="just"/>
            <a:r>
              <a:rPr lang="en-IN" sz="2000" dirty="0"/>
              <a:t>In order to cover all of the </a:t>
            </a:r>
            <a:r>
              <a:rPr lang="en-IN" sz="2000" dirty="0" err="1"/>
              <a:t>minterms</a:t>
            </a:r>
            <a:r>
              <a:rPr lang="en-IN" sz="2000" dirty="0"/>
              <a:t>, we must choose rows P1 and P4 and P5, or rows P1 and P2 and P5 and P6, or . . .  or rows P2 and P3 and P6. </a:t>
            </a:r>
          </a:p>
          <a:p>
            <a:pPr algn="just"/>
            <a:r>
              <a:rPr lang="en-IN" sz="2000" dirty="0"/>
              <a:t>Although there are five possible solutions, only two of these have the minimum number of rows. </a:t>
            </a:r>
          </a:p>
          <a:p>
            <a:pPr algn="just"/>
            <a:r>
              <a:rPr lang="en-IN" sz="2000" dirty="0"/>
              <a:t>Thus, the two solutions with the minimum number of prime </a:t>
            </a:r>
            <a:r>
              <a:rPr lang="en-IN" sz="2000" dirty="0" err="1"/>
              <a:t>implicants</a:t>
            </a:r>
            <a:r>
              <a:rPr lang="en-IN" sz="2000" dirty="0"/>
              <a:t> are obtained by choosing rows P1, P4, and P5 or rows P2, P3, and P6. </a:t>
            </a:r>
          </a:p>
          <a:p>
            <a:pPr algn="just"/>
            <a:r>
              <a:rPr lang="en-IN" sz="2000" dirty="0"/>
              <a:t>The first choice leads to </a:t>
            </a:r>
            <a:r>
              <a:rPr lang="en-IN" sz="2000" b="1" dirty="0"/>
              <a:t>F = </a:t>
            </a:r>
            <a:r>
              <a:rPr lang="en-IN" sz="2000" b="1" dirty="0" err="1"/>
              <a:t>a′b</a:t>
            </a:r>
            <a:r>
              <a:rPr lang="en-IN" sz="2000" b="1" dirty="0"/>
              <a:t>′ + </a:t>
            </a:r>
            <a:r>
              <a:rPr lang="en-IN" sz="2000" b="1" dirty="0" err="1"/>
              <a:t>bc</a:t>
            </a:r>
            <a:r>
              <a:rPr lang="en-IN" sz="2000" b="1" dirty="0"/>
              <a:t>′ + ac,</a:t>
            </a:r>
            <a:r>
              <a:rPr lang="en-IN" sz="2000" dirty="0"/>
              <a:t> and the second choice to </a:t>
            </a:r>
            <a:r>
              <a:rPr lang="en-IN" sz="2000" b="1" dirty="0"/>
              <a:t>F = </a:t>
            </a:r>
            <a:r>
              <a:rPr lang="en-IN" sz="2000" b="1" dirty="0" err="1"/>
              <a:t>a′c</a:t>
            </a:r>
            <a:r>
              <a:rPr lang="en-IN" sz="2000" b="1" dirty="0"/>
              <a:t>′ + </a:t>
            </a:r>
            <a:r>
              <a:rPr lang="en-IN" sz="2000" b="1" dirty="0" err="1"/>
              <a:t>b′c</a:t>
            </a:r>
            <a:r>
              <a:rPr lang="en-IN" sz="2000" b="1" dirty="0"/>
              <a:t> + ab, </a:t>
            </a:r>
            <a:r>
              <a:rPr lang="en-IN" sz="2000" dirty="0"/>
              <a:t>which are the two minimum solutions.</a:t>
            </a:r>
          </a:p>
        </p:txBody>
      </p:sp>
    </p:spTree>
    <p:extLst>
      <p:ext uri="{BB962C8B-B14F-4D97-AF65-F5344CB8AC3E}">
        <p14:creationId xmlns:p14="http://schemas.microsoft.com/office/powerpoint/2010/main" val="42417899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QUINE-</a:t>
            </a:r>
            <a:r>
              <a:rPr lang="en-IN" dirty="0" err="1"/>
              <a:t>McCLUSKY</a:t>
            </a:r>
            <a:r>
              <a:rPr lang="en-IN" dirty="0"/>
              <a:t> METHOD</a:t>
            </a:r>
            <a:br>
              <a:rPr lang="en-IN" dirty="0"/>
            </a:br>
            <a:r>
              <a:rPr lang="en-IN" sz="2200" dirty="0"/>
              <a:t>Simplification of Incompletely Specified Functions</a:t>
            </a:r>
          </a:p>
        </p:txBody>
      </p:sp>
      <p:sp>
        <p:nvSpPr>
          <p:cNvPr id="3" name="Content Placeholder 2"/>
          <p:cNvSpPr>
            <a:spLocks noGrp="1"/>
          </p:cNvSpPr>
          <p:nvPr>
            <p:ph sz="quarter" idx="1"/>
          </p:nvPr>
        </p:nvSpPr>
        <p:spPr/>
        <p:txBody>
          <a:bodyPr>
            <a:normAutofit fontScale="92500" lnSpcReduction="20000"/>
          </a:bodyPr>
          <a:lstStyle/>
          <a:p>
            <a:pPr algn="just"/>
            <a:r>
              <a:rPr lang="en-IN" sz="1800" dirty="0"/>
              <a:t>Given an incompletely specified function, the proper assignment of values to the don’t-care terms is necessary in order to obtain a minimum form for the function. </a:t>
            </a:r>
          </a:p>
          <a:p>
            <a:pPr algn="just"/>
            <a:r>
              <a:rPr lang="en-IN" sz="1800" dirty="0"/>
              <a:t>In this section will show how to modify the Quine-</a:t>
            </a:r>
            <a:r>
              <a:rPr lang="en-IN" sz="1800" dirty="0" err="1"/>
              <a:t>McCluskey</a:t>
            </a:r>
            <a:r>
              <a:rPr lang="en-IN" sz="1800" dirty="0"/>
              <a:t> method in order to obtain a minimum solution when don’t-care terms are present. </a:t>
            </a:r>
          </a:p>
          <a:p>
            <a:pPr algn="just"/>
            <a:r>
              <a:rPr lang="en-IN" sz="1800" dirty="0"/>
              <a:t>In the process of finding the prime </a:t>
            </a:r>
            <a:r>
              <a:rPr lang="en-IN" sz="1800" dirty="0" err="1"/>
              <a:t>implicants</a:t>
            </a:r>
            <a:r>
              <a:rPr lang="en-IN" sz="1800" dirty="0"/>
              <a:t>, we will treat the don’t-care terms as if they were required </a:t>
            </a:r>
            <a:r>
              <a:rPr lang="en-IN" sz="1800" dirty="0" err="1"/>
              <a:t>minterms</a:t>
            </a:r>
            <a:r>
              <a:rPr lang="en-IN" sz="1800" dirty="0"/>
              <a:t>.</a:t>
            </a:r>
          </a:p>
          <a:p>
            <a:pPr lvl="1" algn="just"/>
            <a:r>
              <a:rPr lang="en-IN" sz="1600" dirty="0"/>
              <a:t>In this way, they can be combined with other </a:t>
            </a:r>
            <a:r>
              <a:rPr lang="en-IN" sz="1600" dirty="0" err="1"/>
              <a:t>minterms</a:t>
            </a:r>
            <a:r>
              <a:rPr lang="en-IN" sz="1600" dirty="0"/>
              <a:t> to eliminate as many literals as possible. </a:t>
            </a:r>
          </a:p>
          <a:p>
            <a:pPr lvl="1" algn="just"/>
            <a:r>
              <a:rPr lang="en-IN" sz="1600" dirty="0"/>
              <a:t>If extra prime </a:t>
            </a:r>
            <a:r>
              <a:rPr lang="en-IN" sz="1600" dirty="0" err="1"/>
              <a:t>implicants</a:t>
            </a:r>
            <a:r>
              <a:rPr lang="en-IN" sz="1600" dirty="0"/>
              <a:t> are generated because of the don’t-cares, this is correct because the extra prime </a:t>
            </a:r>
            <a:r>
              <a:rPr lang="en-IN" sz="1600" dirty="0" err="1"/>
              <a:t>implicants</a:t>
            </a:r>
            <a:r>
              <a:rPr lang="en-IN" sz="1600" dirty="0"/>
              <a:t> will be eliminated in the next step anyway. </a:t>
            </a:r>
          </a:p>
          <a:p>
            <a:pPr algn="just"/>
            <a:r>
              <a:rPr lang="en-IN" sz="1800" dirty="0"/>
              <a:t>When forming the prime </a:t>
            </a:r>
            <a:r>
              <a:rPr lang="en-IN" sz="1800" dirty="0" err="1"/>
              <a:t>implicant</a:t>
            </a:r>
            <a:r>
              <a:rPr lang="en-IN" sz="1800" dirty="0"/>
              <a:t> chart, the don’t cares are not listed at the top. </a:t>
            </a:r>
          </a:p>
          <a:p>
            <a:pPr algn="just"/>
            <a:r>
              <a:rPr lang="en-IN" sz="1800" dirty="0"/>
              <a:t>This way, when the prime </a:t>
            </a:r>
            <a:r>
              <a:rPr lang="en-IN" sz="1800" dirty="0" err="1"/>
              <a:t>implicant</a:t>
            </a:r>
            <a:r>
              <a:rPr lang="en-IN" sz="1800" dirty="0"/>
              <a:t> chart is solved, all of the required </a:t>
            </a:r>
            <a:r>
              <a:rPr lang="en-IN" sz="1800" dirty="0" err="1"/>
              <a:t>minterms</a:t>
            </a:r>
            <a:r>
              <a:rPr lang="en-IN" sz="1800" dirty="0"/>
              <a:t> will be covered by one of the selected prime </a:t>
            </a:r>
            <a:r>
              <a:rPr lang="en-IN" sz="1800" dirty="0" err="1"/>
              <a:t>implicants</a:t>
            </a:r>
            <a:r>
              <a:rPr lang="en-IN" sz="1800" dirty="0"/>
              <a:t>.</a:t>
            </a:r>
          </a:p>
          <a:p>
            <a:pPr lvl="1" algn="just"/>
            <a:r>
              <a:rPr lang="en-IN" sz="1600" dirty="0"/>
              <a:t>However, the don’t-care terms are not included in the final solution unless they have been used in the process of forming one of the selected prime </a:t>
            </a:r>
            <a:r>
              <a:rPr lang="en-IN" sz="1600" dirty="0" err="1"/>
              <a:t>implicants</a:t>
            </a:r>
            <a:r>
              <a:rPr lang="en-IN" sz="1600" dirty="0"/>
              <a:t>. </a:t>
            </a:r>
          </a:p>
        </p:txBody>
      </p:sp>
      <p:sp>
        <p:nvSpPr>
          <p:cNvPr id="6" name="Date Placeholder 5"/>
          <p:cNvSpPr>
            <a:spLocks noGrp="1"/>
          </p:cNvSpPr>
          <p:nvPr>
            <p:ph type="dt" sz="half" idx="14"/>
          </p:nvPr>
        </p:nvSpPr>
        <p:spPr/>
        <p:txBody>
          <a:bodyPr/>
          <a:lstStyle/>
          <a:p>
            <a:fld id="{2CFAA87F-4D05-4370-B59D-77C34798897D}"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167</a:t>
            </a:fld>
            <a:endParaRPr lang="en-US"/>
          </a:p>
        </p:txBody>
      </p:sp>
    </p:spTree>
    <p:extLst>
      <p:ext uri="{BB962C8B-B14F-4D97-AF65-F5344CB8AC3E}">
        <p14:creationId xmlns:p14="http://schemas.microsoft.com/office/powerpoint/2010/main" val="39079416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QUINE-</a:t>
            </a:r>
            <a:r>
              <a:rPr lang="en-IN" dirty="0" err="1"/>
              <a:t>McCLUSKY</a:t>
            </a:r>
            <a:r>
              <a:rPr lang="en-IN" dirty="0"/>
              <a:t> METHOD</a:t>
            </a:r>
            <a:br>
              <a:rPr lang="en-IN" dirty="0"/>
            </a:br>
            <a:r>
              <a:rPr lang="en-IN" sz="2200" dirty="0"/>
              <a:t>Simplification of Incompletely Specified Functions</a:t>
            </a:r>
            <a:endParaRPr lang="en-IN" dirty="0"/>
          </a:p>
        </p:txBody>
      </p:sp>
      <p:sp>
        <p:nvSpPr>
          <p:cNvPr id="3" name="Content Placeholder 2"/>
          <p:cNvSpPr>
            <a:spLocks noGrp="1"/>
          </p:cNvSpPr>
          <p:nvPr>
            <p:ph sz="quarter" idx="1"/>
          </p:nvPr>
        </p:nvSpPr>
        <p:spPr/>
        <p:txBody>
          <a:bodyPr>
            <a:normAutofit/>
          </a:bodyPr>
          <a:lstStyle/>
          <a:p>
            <a:r>
              <a:rPr lang="el-GR" sz="2000" dirty="0"/>
              <a:t>F(A, B, C, D) =Σ m(2, 3, 7, 9, 11, 13) +Σ d(1, 10, 15)</a:t>
            </a:r>
            <a:endParaRPr lang="en-IN" sz="2000" dirty="0"/>
          </a:p>
          <a:p>
            <a:pPr algn="just"/>
            <a:r>
              <a:rPr lang="en-IN" sz="2000" dirty="0"/>
              <a:t>The don’t-care terms are treated like required </a:t>
            </a:r>
            <a:r>
              <a:rPr lang="en-IN" sz="2000" dirty="0" err="1"/>
              <a:t>minterms</a:t>
            </a:r>
            <a:r>
              <a:rPr lang="en-IN" sz="2000" dirty="0"/>
              <a:t> when finding the prime </a:t>
            </a:r>
            <a:r>
              <a:rPr lang="en-IN" sz="2000" dirty="0" err="1"/>
              <a:t>implicants</a:t>
            </a:r>
            <a:r>
              <a:rPr lang="en-IN" sz="2000" dirty="0"/>
              <a:t>:</a:t>
            </a:r>
          </a:p>
        </p:txBody>
      </p:sp>
      <p:sp>
        <p:nvSpPr>
          <p:cNvPr id="6" name="Date Placeholder 5"/>
          <p:cNvSpPr>
            <a:spLocks noGrp="1"/>
          </p:cNvSpPr>
          <p:nvPr>
            <p:ph type="dt" sz="half" idx="14"/>
          </p:nvPr>
        </p:nvSpPr>
        <p:spPr/>
        <p:txBody>
          <a:bodyPr/>
          <a:lstStyle/>
          <a:p>
            <a:fld id="{2CFAA87F-4D05-4370-B59D-77C34798897D}"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168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87" y="2786987"/>
            <a:ext cx="6552626" cy="391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4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QUINE-</a:t>
            </a:r>
            <a:r>
              <a:rPr lang="en-IN" dirty="0" err="1"/>
              <a:t>McCLUSKY</a:t>
            </a:r>
            <a:r>
              <a:rPr lang="en-IN" dirty="0"/>
              <a:t> METHOD</a:t>
            </a:r>
            <a:br>
              <a:rPr lang="en-IN" dirty="0"/>
            </a:br>
            <a:r>
              <a:rPr lang="en-IN" sz="2200" dirty="0"/>
              <a:t>Simplification of Incompletely Specified Functions</a:t>
            </a:r>
            <a:endParaRPr lang="en-IN" dirty="0"/>
          </a:p>
        </p:txBody>
      </p:sp>
      <p:sp>
        <p:nvSpPr>
          <p:cNvPr id="3" name="Content Placeholder 2"/>
          <p:cNvSpPr>
            <a:spLocks noGrp="1"/>
          </p:cNvSpPr>
          <p:nvPr>
            <p:ph sz="quarter" idx="1"/>
          </p:nvPr>
        </p:nvSpPr>
        <p:spPr/>
        <p:txBody>
          <a:bodyPr/>
          <a:lstStyle/>
          <a:p>
            <a:r>
              <a:rPr lang="en-IN" dirty="0"/>
              <a:t>The don’t-care columns are omitted when forming the prime </a:t>
            </a:r>
            <a:r>
              <a:rPr lang="en-IN" dirty="0" err="1"/>
              <a:t>implicant</a:t>
            </a:r>
            <a:r>
              <a:rPr lang="en-IN" dirty="0"/>
              <a:t> chart:</a:t>
            </a:r>
          </a:p>
          <a:p>
            <a:endParaRPr lang="en-IN" dirty="0"/>
          </a:p>
          <a:p>
            <a:endParaRPr lang="en-IN" dirty="0"/>
          </a:p>
          <a:p>
            <a:endParaRPr lang="en-IN" dirty="0"/>
          </a:p>
          <a:p>
            <a:endParaRPr lang="en-IN" dirty="0"/>
          </a:p>
          <a:p>
            <a:endParaRPr lang="en-IN" dirty="0"/>
          </a:p>
          <a:p>
            <a:endParaRPr lang="en-IN" dirty="0"/>
          </a:p>
          <a:p>
            <a:r>
              <a:rPr lang="en-IN" dirty="0"/>
              <a:t>F = B′C + CD + AD</a:t>
            </a:r>
          </a:p>
          <a:p>
            <a:endParaRPr lang="en-IN" dirty="0"/>
          </a:p>
          <a:p>
            <a:endParaRPr lang="en-IN" dirty="0"/>
          </a:p>
        </p:txBody>
      </p:sp>
      <p:sp>
        <p:nvSpPr>
          <p:cNvPr id="6" name="Date Placeholder 5"/>
          <p:cNvSpPr>
            <a:spLocks noGrp="1"/>
          </p:cNvSpPr>
          <p:nvPr>
            <p:ph type="dt" sz="half" idx="14"/>
          </p:nvPr>
        </p:nvSpPr>
        <p:spPr/>
        <p:txBody>
          <a:bodyPr/>
          <a:lstStyle/>
          <a:p>
            <a:fld id="{2CFAA87F-4D05-4370-B59D-77C34798897D}"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169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822" y="2593974"/>
            <a:ext cx="5136356"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sz="quarter" idx="1"/>
          </p:nvPr>
        </p:nvSpPr>
        <p:spPr/>
        <p:txBody>
          <a:bodyPr/>
          <a:lstStyle/>
          <a:p>
            <a:pPr algn="just"/>
            <a:r>
              <a:rPr lang="en-IN" dirty="0"/>
              <a:t>Each gate input is labelled with a </a:t>
            </a:r>
            <a:r>
              <a:rPr lang="en-IN" b="1" dirty="0"/>
              <a:t>variable</a:t>
            </a:r>
            <a:r>
              <a:rPr lang="en-IN" dirty="0"/>
              <a:t>.</a:t>
            </a:r>
          </a:p>
          <a:p>
            <a:pPr algn="just"/>
            <a:r>
              <a:rPr lang="en-IN" dirty="0"/>
              <a:t>Each appearance of a variable or its complement in an expression will be referred to as a </a:t>
            </a:r>
            <a:r>
              <a:rPr lang="en-IN" b="1" dirty="0"/>
              <a:t>literal.</a:t>
            </a:r>
          </a:p>
          <a:p>
            <a:pPr lvl="1" algn="just"/>
            <a:r>
              <a:rPr lang="en-IN" dirty="0"/>
              <a:t>The following expression, which has three variables, has 10 literals</a:t>
            </a:r>
          </a:p>
          <a:p>
            <a:pPr lvl="1" algn="just"/>
            <a:r>
              <a:rPr lang="en-IN" dirty="0" err="1"/>
              <a:t>ab′c</a:t>
            </a:r>
            <a:r>
              <a:rPr lang="en-IN" dirty="0"/>
              <a:t> + </a:t>
            </a:r>
            <a:r>
              <a:rPr lang="en-IN" dirty="0" err="1"/>
              <a:t>a′b</a:t>
            </a:r>
            <a:r>
              <a:rPr lang="en-IN" dirty="0"/>
              <a:t> + </a:t>
            </a:r>
            <a:r>
              <a:rPr lang="en-IN" dirty="0" err="1"/>
              <a:t>a′bc</a:t>
            </a:r>
            <a:r>
              <a:rPr lang="en-IN" dirty="0"/>
              <a:t>′ + </a:t>
            </a:r>
            <a:r>
              <a:rPr lang="en-IN" dirty="0" err="1"/>
              <a:t>b′c</a:t>
            </a:r>
            <a:r>
              <a:rPr lang="en-IN" dirty="0"/>
              <a:t>′ </a:t>
            </a:r>
          </a:p>
          <a:p>
            <a:pPr algn="just"/>
            <a:r>
              <a:rPr lang="en-IN" b="1" dirty="0"/>
              <a:t>A truth table</a:t>
            </a:r>
            <a:r>
              <a:rPr lang="en-IN" dirty="0"/>
              <a:t> (also called a table of combinations) specifies the values of a Boolean expression for every possible combination of values of the variables in the expression.</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a:p>
        </p:txBody>
      </p:sp>
      <p:sp>
        <p:nvSpPr>
          <p:cNvPr id="6" name="Date Placeholder 5"/>
          <p:cNvSpPr>
            <a:spLocks noGrp="1"/>
          </p:cNvSpPr>
          <p:nvPr>
            <p:ph type="dt" sz="half" idx="14"/>
          </p:nvPr>
        </p:nvSpPr>
        <p:spPr/>
        <p:txBody>
          <a:bodyPr/>
          <a:lstStyle/>
          <a:p>
            <a:fld id="{6FACF83E-B027-4486-86D0-FE2E36DD9B19}" type="datetime12">
              <a:rPr lang="en-US" smtClean="0"/>
              <a:t>11:15 AM</a:t>
            </a:fld>
            <a:endParaRPr lang="en-US"/>
          </a:p>
        </p:txBody>
      </p:sp>
    </p:spTree>
    <p:extLst>
      <p:ext uri="{BB962C8B-B14F-4D97-AF65-F5344CB8AC3E}">
        <p14:creationId xmlns:p14="http://schemas.microsoft.com/office/powerpoint/2010/main" val="31787884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QUINE-</a:t>
            </a:r>
            <a:r>
              <a:rPr lang="en-IN" dirty="0" err="1"/>
              <a:t>McCLUSKY</a:t>
            </a:r>
            <a:r>
              <a:rPr lang="en-IN" dirty="0"/>
              <a:t> METHOD</a:t>
            </a:r>
            <a:br>
              <a:rPr lang="en-IN" dirty="0"/>
            </a:br>
            <a:r>
              <a:rPr lang="en-IN" sz="2200" dirty="0"/>
              <a:t>Simplification of Incompletely Specified Functions</a:t>
            </a:r>
            <a:endParaRPr lang="en-IN" dirty="0"/>
          </a:p>
        </p:txBody>
      </p:sp>
      <p:sp>
        <p:nvSpPr>
          <p:cNvPr id="9" name="Content Placeholder 8"/>
          <p:cNvSpPr>
            <a:spLocks noGrp="1"/>
          </p:cNvSpPr>
          <p:nvPr>
            <p:ph sz="quarter" idx="1"/>
          </p:nvPr>
        </p:nvSpPr>
        <p:spPr/>
        <p:txBody>
          <a:bodyPr>
            <a:normAutofit fontScale="92500" lnSpcReduction="10000"/>
          </a:bodyPr>
          <a:lstStyle/>
          <a:p>
            <a:pPr algn="just"/>
            <a:r>
              <a:rPr lang="en-IN" dirty="0"/>
              <a:t>In the process of simplification, we have automatically assigned values to the don’t-cares in the original truth table for F. </a:t>
            </a:r>
          </a:p>
          <a:p>
            <a:pPr algn="just"/>
            <a:r>
              <a:rPr lang="en-IN" dirty="0"/>
              <a:t>If we replace each term in the final expression for F by its corresponding sum of </a:t>
            </a:r>
            <a:r>
              <a:rPr lang="en-IN" dirty="0" err="1"/>
              <a:t>minterms</a:t>
            </a:r>
            <a:r>
              <a:rPr lang="en-IN" dirty="0"/>
              <a:t>, the result is</a:t>
            </a:r>
          </a:p>
          <a:p>
            <a:pPr marL="0" indent="0" algn="just">
              <a:buNone/>
            </a:pPr>
            <a:r>
              <a:rPr lang="en-IN" dirty="0"/>
              <a:t>F = (m2 + m3 + m10 + m11) + (m3 + m7 + m11 + m15) + (m9 + m11 + m13 + m15)</a:t>
            </a:r>
          </a:p>
          <a:p>
            <a:pPr algn="just"/>
            <a:r>
              <a:rPr lang="en-IN" dirty="0"/>
              <a:t>Because m10 and m15 appear in this expression and m1 does not, this implies that the don’t-care terms in the original truth table for F have been assigned as follows:</a:t>
            </a:r>
          </a:p>
          <a:p>
            <a:pPr marL="0" indent="0" algn="just">
              <a:buNone/>
            </a:pPr>
            <a:r>
              <a:rPr lang="en-IN" dirty="0"/>
              <a:t>for  ABCD = 0001, F = 0; </a:t>
            </a:r>
          </a:p>
          <a:p>
            <a:pPr marL="0" indent="0" algn="just">
              <a:buNone/>
            </a:pPr>
            <a:r>
              <a:rPr lang="en-IN" dirty="0"/>
              <a:t>for  1010, F = 1; </a:t>
            </a:r>
          </a:p>
          <a:p>
            <a:pPr marL="0" indent="0" algn="just">
              <a:buNone/>
            </a:pPr>
            <a:r>
              <a:rPr lang="en-IN" dirty="0"/>
              <a:t>for  1111, F = 1</a:t>
            </a:r>
          </a:p>
        </p:txBody>
      </p:sp>
      <p:sp>
        <p:nvSpPr>
          <p:cNvPr id="6" name="Date Placeholder 5"/>
          <p:cNvSpPr>
            <a:spLocks noGrp="1"/>
          </p:cNvSpPr>
          <p:nvPr>
            <p:ph type="dt" sz="half" idx="14"/>
          </p:nvPr>
        </p:nvSpPr>
        <p:spPr/>
        <p:txBody>
          <a:bodyPr/>
          <a:lstStyle/>
          <a:p>
            <a:fld id="{2CFAA87F-4D05-4370-B59D-77C34798897D}"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170</a:t>
            </a:fld>
            <a:endParaRPr lang="en-US"/>
          </a:p>
        </p:txBody>
      </p:sp>
    </p:spTree>
    <p:extLst>
      <p:ext uri="{BB962C8B-B14F-4D97-AF65-F5344CB8AC3E}">
        <p14:creationId xmlns:p14="http://schemas.microsoft.com/office/powerpoint/2010/main" val="15744635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Problems</a:t>
            </a:r>
          </a:p>
        </p:txBody>
      </p:sp>
      <p:sp>
        <p:nvSpPr>
          <p:cNvPr id="3" name="Content Placeholder 2"/>
          <p:cNvSpPr>
            <a:spLocks noGrp="1"/>
          </p:cNvSpPr>
          <p:nvPr>
            <p:ph sz="quarter" idx="1"/>
          </p:nvPr>
        </p:nvSpPr>
        <p:spPr/>
        <p:txBody>
          <a:bodyPr/>
          <a:lstStyle/>
          <a:p>
            <a:pPr algn="just"/>
            <a:r>
              <a:rPr lang="en-IN" dirty="0"/>
              <a:t>Find all prime </a:t>
            </a:r>
            <a:r>
              <a:rPr lang="en-IN" dirty="0" err="1"/>
              <a:t>implicants</a:t>
            </a:r>
            <a:r>
              <a:rPr lang="en-IN" dirty="0"/>
              <a:t> of the following function and then find all minimum solutions using </a:t>
            </a:r>
            <a:r>
              <a:rPr lang="en-IN" dirty="0" err="1"/>
              <a:t>Petrick’s</a:t>
            </a:r>
            <a:r>
              <a:rPr lang="en-IN" dirty="0"/>
              <a:t> method: </a:t>
            </a:r>
          </a:p>
          <a:p>
            <a:pPr marL="457200" indent="-457200" algn="just">
              <a:buFont typeface="+mj-lt"/>
              <a:buAutoNum type="arabicPeriod"/>
            </a:pPr>
            <a:r>
              <a:rPr lang="en-IN" dirty="0"/>
              <a:t>F(A,  B,  C,  D) = Σ m(9,  12,  13,  15) + Σ d(1,  4,  5,  7,  8,  11,  14)</a:t>
            </a:r>
          </a:p>
          <a:p>
            <a:pPr marL="457200" indent="-457200">
              <a:buFont typeface="+mj-lt"/>
              <a:buAutoNum type="arabicPeriod"/>
            </a:pPr>
            <a:r>
              <a:rPr lang="el-GR" dirty="0"/>
              <a:t>F(A, B, C, D) = Σ m(7, 12, 14, 15) + Σ d(1, 3, 5, 8, 10, 11, 13)</a:t>
            </a:r>
          </a:p>
          <a:p>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171</a:t>
            </a:fld>
            <a:endParaRPr lang="en-US"/>
          </a:p>
        </p:txBody>
      </p:sp>
    </p:spTree>
    <p:extLst>
      <p:ext uri="{BB962C8B-B14F-4D97-AF65-F5344CB8AC3E}">
        <p14:creationId xmlns:p14="http://schemas.microsoft.com/office/powerpoint/2010/main" val="338987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sz="quarter" idx="1"/>
          </p:nvPr>
        </p:nvSpPr>
        <p:spPr/>
        <p:txBody>
          <a:bodyPr>
            <a:normAutofit lnSpcReduction="10000"/>
          </a:bodyPr>
          <a:lstStyle/>
          <a:p>
            <a:pPr algn="just"/>
            <a:r>
              <a:rPr lang="en-IN" dirty="0"/>
              <a:t>An expression is said to be in </a:t>
            </a:r>
            <a:r>
              <a:rPr lang="en-IN" b="1" dirty="0"/>
              <a:t>sum-of-products (SOP)</a:t>
            </a:r>
            <a:r>
              <a:rPr lang="en-IN" dirty="0"/>
              <a:t> form when all products are the products of single variables. </a:t>
            </a:r>
          </a:p>
          <a:p>
            <a:pPr lvl="1" algn="just"/>
            <a:r>
              <a:rPr lang="en-IN" dirty="0"/>
              <a:t>E.g. AB′ + CD′E + AC′E′ </a:t>
            </a:r>
          </a:p>
          <a:p>
            <a:pPr lvl="1" algn="just"/>
            <a:r>
              <a:rPr lang="en-IN" dirty="0"/>
              <a:t>A sum-of-products expression can be realized using one or more AND gates feeding a single OR gate at the circuit output. </a:t>
            </a:r>
          </a:p>
          <a:p>
            <a:pPr algn="just"/>
            <a:r>
              <a:rPr lang="en-IN" dirty="0"/>
              <a:t>An expression is in </a:t>
            </a:r>
            <a:r>
              <a:rPr lang="en-IN" b="1" dirty="0"/>
              <a:t>product-of-sums (POS)</a:t>
            </a:r>
            <a:r>
              <a:rPr lang="en-IN" dirty="0"/>
              <a:t> form when all sums are the sums of single variables. </a:t>
            </a:r>
          </a:p>
          <a:p>
            <a:pPr lvl="1" algn="just"/>
            <a:r>
              <a:rPr lang="en-IN" dirty="0"/>
              <a:t>E.g. (A + B′)(C + D′ + E)(A + C′ + E′) </a:t>
            </a:r>
          </a:p>
          <a:p>
            <a:pPr lvl="1" algn="just"/>
            <a:r>
              <a:rPr lang="en-IN" dirty="0"/>
              <a:t>A product-of-sums expression can be realized using one or more OR gates feeding a single AND gate at the circuit output.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18</a:t>
            </a:fld>
            <a:endParaRPr lang="en-US"/>
          </a:p>
        </p:txBody>
      </p:sp>
      <p:sp>
        <p:nvSpPr>
          <p:cNvPr id="5" name="Date Placeholder 4"/>
          <p:cNvSpPr>
            <a:spLocks noGrp="1"/>
          </p:cNvSpPr>
          <p:nvPr>
            <p:ph type="dt" sz="half" idx="14"/>
          </p:nvPr>
        </p:nvSpPr>
        <p:spPr/>
        <p:txBody>
          <a:bodyPr/>
          <a:lstStyle/>
          <a:p>
            <a:fld id="{F0C12CCB-A79B-4C0E-A628-5AD31E226352}" type="datetime12">
              <a:rPr lang="en-US" smtClean="0"/>
              <a:t>11:15 AM</a:t>
            </a:fld>
            <a:endParaRPr lang="en-US"/>
          </a:p>
        </p:txBody>
      </p:sp>
    </p:spTree>
    <p:extLst>
      <p:ext uri="{BB962C8B-B14F-4D97-AF65-F5344CB8AC3E}">
        <p14:creationId xmlns:p14="http://schemas.microsoft.com/office/powerpoint/2010/main" val="383779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19</a:t>
            </a:fld>
            <a:endParaRPr lang="en-US"/>
          </a:p>
        </p:txBody>
      </p:sp>
      <p:sp>
        <p:nvSpPr>
          <p:cNvPr id="3" name="Content Placeholder 2"/>
          <p:cNvSpPr>
            <a:spLocks noGrp="1"/>
          </p:cNvSpPr>
          <p:nvPr>
            <p:ph sz="quarter" idx="1"/>
          </p:nvPr>
        </p:nvSpPr>
        <p:spPr/>
        <p:txBody>
          <a:bodyPr/>
          <a:lstStyle/>
          <a:p>
            <a:endParaRPr lang="en-IN"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1" y="1371599"/>
            <a:ext cx="7620000" cy="526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78F4A290-C594-4036-920E-B1197416ABD3}" type="datetime12">
              <a:rPr lang="en-US" smtClean="0"/>
              <a:t>11:15 AM</a:t>
            </a:fld>
            <a:endParaRPr lang="en-US"/>
          </a:p>
        </p:txBody>
      </p:sp>
    </p:spTree>
    <p:extLst>
      <p:ext uri="{BB962C8B-B14F-4D97-AF65-F5344CB8AC3E}">
        <p14:creationId xmlns:p14="http://schemas.microsoft.com/office/powerpoint/2010/main" val="183698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Referred Books/Source</a:t>
            </a:r>
          </a:p>
        </p:txBody>
      </p:sp>
      <p:sp>
        <p:nvSpPr>
          <p:cNvPr id="3" name="Content Placeholder 2"/>
          <p:cNvSpPr>
            <a:spLocks noGrp="1"/>
          </p:cNvSpPr>
          <p:nvPr>
            <p:ph sz="quarter" idx="1"/>
          </p:nvPr>
        </p:nvSpPr>
        <p:spPr/>
        <p:txBody>
          <a:bodyPr/>
          <a:lstStyle/>
          <a:p>
            <a:pPr algn="just"/>
            <a:r>
              <a:rPr lang="en-IN" dirty="0"/>
              <a:t>Charles H Roth and Larry L Kinney, Analog and Digital Electronics, Cengage Learning,2019 </a:t>
            </a:r>
          </a:p>
          <a:p>
            <a:pPr algn="just"/>
            <a:r>
              <a:rPr lang="en-IN" dirty="0"/>
              <a:t>Charles H Roth and Larry L Kinney, Fundamental of Logic Design, Cengage Learning, 2017. </a:t>
            </a:r>
          </a:p>
          <a:p>
            <a:pPr algn="just"/>
            <a:r>
              <a:rPr lang="en-IN" dirty="0"/>
              <a:t>Donald P Leach, Albert Paul </a:t>
            </a:r>
            <a:r>
              <a:rPr lang="en-IN" dirty="0" err="1"/>
              <a:t>Malvino</a:t>
            </a:r>
            <a:r>
              <a:rPr lang="en-IN" dirty="0"/>
              <a:t> &amp; </a:t>
            </a:r>
            <a:r>
              <a:rPr lang="en-IN" dirty="0" err="1"/>
              <a:t>Goutam</a:t>
            </a:r>
            <a:r>
              <a:rPr lang="en-IN" dirty="0"/>
              <a:t> </a:t>
            </a:r>
            <a:r>
              <a:rPr lang="en-IN" dirty="0" err="1"/>
              <a:t>Saha</a:t>
            </a:r>
            <a:r>
              <a:rPr lang="en-IN" dirty="0"/>
              <a:t>: Digital Principles and Applications, 7</a:t>
            </a:r>
            <a:r>
              <a:rPr lang="en-IN" baseline="30000" dirty="0"/>
              <a:t>th</a:t>
            </a:r>
            <a:r>
              <a:rPr lang="en-IN" dirty="0"/>
              <a:t> Edition, Tata McGraw Hill, 2015</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a:t>
            </a:fld>
            <a:endParaRPr lang="en-US"/>
          </a:p>
        </p:txBody>
      </p:sp>
      <p:sp>
        <p:nvSpPr>
          <p:cNvPr id="5" name="Date Placeholder 4"/>
          <p:cNvSpPr>
            <a:spLocks noGrp="1"/>
          </p:cNvSpPr>
          <p:nvPr>
            <p:ph type="dt" sz="half" idx="14"/>
          </p:nvPr>
        </p:nvSpPr>
        <p:spPr/>
        <p:txBody>
          <a:bodyPr/>
          <a:lstStyle/>
          <a:p>
            <a:fld id="{73FB9A24-5C11-4F5B-ACDE-63DCC6AAB35E}" type="datetime12">
              <a:rPr lang="en-US" smtClean="0"/>
              <a:t>11:15 AM</a:t>
            </a:fld>
            <a:endParaRPr lang="en-US"/>
          </a:p>
        </p:txBody>
      </p:sp>
    </p:spTree>
    <p:extLst>
      <p:ext uri="{BB962C8B-B14F-4D97-AF65-F5344CB8AC3E}">
        <p14:creationId xmlns:p14="http://schemas.microsoft.com/office/powerpoint/2010/main" val="400790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sz="quarter" idx="1"/>
          </p:nvPr>
        </p:nvSpPr>
        <p:spPr/>
        <p:txBody>
          <a:bodyPr>
            <a:normAutofit/>
          </a:bodyPr>
          <a:lstStyle/>
          <a:p>
            <a:pPr algn="just"/>
            <a:r>
              <a:rPr lang="en-IN" b="1" dirty="0"/>
              <a:t>Redundant Terms:</a:t>
            </a:r>
            <a:r>
              <a:rPr lang="en-IN" dirty="0"/>
              <a:t> The Term not or no longer needed or useful.</a:t>
            </a:r>
          </a:p>
          <a:p>
            <a:pPr lvl="1" algn="just"/>
            <a:r>
              <a:rPr lang="en-IN" dirty="0"/>
              <a:t>(A + BC)(A + D + E) </a:t>
            </a:r>
          </a:p>
          <a:p>
            <a:pPr lvl="1" algn="just"/>
            <a:r>
              <a:rPr lang="en-IN" dirty="0"/>
              <a:t>= A + AD + AE + ABC + BCD + BCE </a:t>
            </a:r>
          </a:p>
          <a:p>
            <a:pPr lvl="1" algn="just"/>
            <a:r>
              <a:rPr lang="en-IN" dirty="0"/>
              <a:t>= A(1 + D + E + BC) + BCD + BCE </a:t>
            </a:r>
          </a:p>
          <a:p>
            <a:pPr lvl="1" algn="just"/>
            <a:r>
              <a:rPr lang="en-IN" dirty="0"/>
              <a:t>= A + BCD + BCE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a:p>
        </p:txBody>
      </p:sp>
      <p:sp>
        <p:nvSpPr>
          <p:cNvPr id="5" name="Date Placeholder 4"/>
          <p:cNvSpPr>
            <a:spLocks noGrp="1"/>
          </p:cNvSpPr>
          <p:nvPr>
            <p:ph type="dt" sz="half" idx="14"/>
          </p:nvPr>
        </p:nvSpPr>
        <p:spPr/>
        <p:txBody>
          <a:bodyPr/>
          <a:lstStyle/>
          <a:p>
            <a:fld id="{98389DA3-FFFA-4FEE-8903-8C09BD06297F}" type="datetime12">
              <a:rPr lang="en-US" smtClean="0"/>
              <a:t>11:15 AM</a:t>
            </a:fld>
            <a:endParaRPr lang="en-US"/>
          </a:p>
        </p:txBody>
      </p:sp>
    </p:spTree>
    <p:extLst>
      <p:ext uri="{BB962C8B-B14F-4D97-AF65-F5344CB8AC3E}">
        <p14:creationId xmlns:p14="http://schemas.microsoft.com/office/powerpoint/2010/main" val="294988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sp>
        <p:nvSpPr>
          <p:cNvPr id="3" name="Content Placeholder 2"/>
          <p:cNvSpPr>
            <a:spLocks noGrp="1"/>
          </p:cNvSpPr>
          <p:nvPr>
            <p:ph sz="quarter" idx="1"/>
          </p:nvPr>
        </p:nvSpPr>
        <p:spPr/>
        <p:txBody>
          <a:bodyPr>
            <a:normAutofit fontScale="92500" lnSpcReduction="10000"/>
          </a:bodyPr>
          <a:lstStyle/>
          <a:p>
            <a:pPr algn="just"/>
            <a:r>
              <a:rPr lang="en-IN" b="1" dirty="0"/>
              <a:t>The Consensus Theorem</a:t>
            </a:r>
          </a:p>
          <a:p>
            <a:pPr lvl="1" algn="just"/>
            <a:r>
              <a:rPr lang="en-IN" dirty="0"/>
              <a:t>Useful in simplifying Boolean expressions. </a:t>
            </a:r>
          </a:p>
          <a:p>
            <a:pPr lvl="1" algn="just"/>
            <a:r>
              <a:rPr lang="en-IN" dirty="0"/>
              <a:t>The consensus theorem can be used to eliminate redundant terms from Boolean expressions. </a:t>
            </a:r>
          </a:p>
          <a:p>
            <a:pPr lvl="1" algn="just"/>
            <a:r>
              <a:rPr lang="en-IN" dirty="0"/>
              <a:t>E.g. XY + X′Z + YZ, </a:t>
            </a:r>
          </a:p>
          <a:p>
            <a:pPr lvl="2" algn="just"/>
            <a:r>
              <a:rPr lang="en-IN" dirty="0"/>
              <a:t>the term YZ is redundant and can be eliminated to form the equivalent expression XY + X′Z. The term that was eliminated is referred to as the </a:t>
            </a:r>
            <a:r>
              <a:rPr lang="en-IN" b="1" dirty="0"/>
              <a:t>consensus term.</a:t>
            </a:r>
            <a:endParaRPr lang="en-IN" dirty="0"/>
          </a:p>
          <a:p>
            <a:pPr lvl="1" algn="just"/>
            <a:r>
              <a:rPr lang="en-IN" dirty="0"/>
              <a:t>Given a pair of terms for which a variable appears in one term and the complement of that variable in another, the consensus term is formed by multiplying the two original terms together, leaving out the selected variable and its complement. </a:t>
            </a:r>
          </a:p>
          <a:p>
            <a:pPr lvl="2" algn="just"/>
            <a:r>
              <a:rPr lang="en-IN" dirty="0"/>
              <a:t>E.g. </a:t>
            </a:r>
          </a:p>
          <a:p>
            <a:pPr lvl="2" algn="just"/>
            <a:r>
              <a:rPr lang="en-IN" dirty="0"/>
              <a:t>The consensus of ab and </a:t>
            </a:r>
            <a:r>
              <a:rPr lang="en-IN" dirty="0" err="1"/>
              <a:t>a′c</a:t>
            </a:r>
            <a:r>
              <a:rPr lang="en-IN" dirty="0"/>
              <a:t> is </a:t>
            </a:r>
            <a:r>
              <a:rPr lang="en-IN" dirty="0" err="1"/>
              <a:t>bc</a:t>
            </a:r>
            <a:r>
              <a:rPr lang="en-IN" dirty="0"/>
              <a:t>; </a:t>
            </a:r>
          </a:p>
          <a:p>
            <a:pPr lvl="2" algn="just"/>
            <a:r>
              <a:rPr lang="en-IN" dirty="0"/>
              <a:t>The consensus of </a:t>
            </a:r>
            <a:r>
              <a:rPr lang="en-IN" dirty="0" err="1"/>
              <a:t>abd</a:t>
            </a:r>
            <a:r>
              <a:rPr lang="en-IN" dirty="0"/>
              <a:t> and </a:t>
            </a:r>
            <a:r>
              <a:rPr lang="en-IN" dirty="0" err="1"/>
              <a:t>b′de</a:t>
            </a:r>
            <a:r>
              <a:rPr lang="en-IN" dirty="0"/>
              <a:t>′ is (ad)(de′) = </a:t>
            </a:r>
            <a:r>
              <a:rPr lang="en-IN" dirty="0" err="1"/>
              <a:t>ade</a:t>
            </a:r>
            <a:r>
              <a:rPr lang="en-IN" dirty="0"/>
              <a:t>′. </a:t>
            </a:r>
          </a:p>
          <a:p>
            <a:pPr lvl="2" algn="just"/>
            <a:r>
              <a:rPr lang="en-IN" dirty="0"/>
              <a:t>The consensus of terms </a:t>
            </a:r>
            <a:r>
              <a:rPr lang="en-IN" dirty="0" err="1"/>
              <a:t>ab′d</a:t>
            </a:r>
            <a:r>
              <a:rPr lang="en-IN" dirty="0"/>
              <a:t> and </a:t>
            </a:r>
            <a:r>
              <a:rPr lang="en-IN" dirty="0" err="1"/>
              <a:t>a′bd</a:t>
            </a:r>
            <a:r>
              <a:rPr lang="en-IN" dirty="0"/>
              <a:t>′ is 0.</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21</a:t>
            </a:fld>
            <a:endParaRPr lang="en-US"/>
          </a:p>
        </p:txBody>
      </p:sp>
      <p:sp>
        <p:nvSpPr>
          <p:cNvPr id="5" name="Date Placeholder 4"/>
          <p:cNvSpPr>
            <a:spLocks noGrp="1"/>
          </p:cNvSpPr>
          <p:nvPr>
            <p:ph type="dt" sz="half" idx="14"/>
          </p:nvPr>
        </p:nvSpPr>
        <p:spPr/>
        <p:txBody>
          <a:bodyPr/>
          <a:lstStyle/>
          <a:p>
            <a:fld id="{2A4064A0-46FD-4734-93CD-F90DF8C55E13}" type="datetime12">
              <a:rPr lang="en-US" smtClean="0"/>
              <a:t>11:15 AM</a:t>
            </a:fld>
            <a:endParaRPr lang="en-US"/>
          </a:p>
        </p:txBody>
      </p:sp>
    </p:spTree>
    <p:extLst>
      <p:ext uri="{BB962C8B-B14F-4D97-AF65-F5344CB8AC3E}">
        <p14:creationId xmlns:p14="http://schemas.microsoft.com/office/powerpoint/2010/main" val="315332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SUM-Of-PRODUCTS (SOP)</a:t>
            </a:r>
            <a:br>
              <a:rPr lang="en-IN" b="1" dirty="0"/>
            </a:br>
            <a:r>
              <a:rPr lang="en-IN" b="1" dirty="0"/>
              <a:t>Method-1</a:t>
            </a:r>
            <a:endParaRPr lang="en-IN" dirty="0"/>
          </a:p>
        </p:txBody>
      </p:sp>
      <p:sp>
        <p:nvSpPr>
          <p:cNvPr id="3" name="Content Placeholder 2"/>
          <p:cNvSpPr>
            <a:spLocks noGrp="1"/>
          </p:cNvSpPr>
          <p:nvPr>
            <p:ph sz="quarter" idx="1"/>
          </p:nvPr>
        </p:nvSpPr>
        <p:spPr/>
        <p:txBody>
          <a:bodyPr/>
          <a:lstStyle/>
          <a:p>
            <a:pPr algn="just"/>
            <a:r>
              <a:rPr lang="en-IN" dirty="0"/>
              <a:t>Possible ways to AND two or more input signals that are in complement and </a:t>
            </a:r>
            <a:r>
              <a:rPr lang="en-IN" dirty="0" err="1"/>
              <a:t>uncomplement</a:t>
            </a:r>
            <a:r>
              <a:rPr lang="en-IN" dirty="0"/>
              <a:t> form.</a:t>
            </a:r>
          </a:p>
          <a:p>
            <a:pPr algn="just"/>
            <a:r>
              <a:rPr lang="en-IN" dirty="0"/>
              <a:t>A SOP expression is two or more AND functions </a:t>
            </a:r>
            <a:r>
              <a:rPr lang="en-IN" dirty="0" err="1"/>
              <a:t>ORed</a:t>
            </a:r>
            <a:r>
              <a:rPr lang="en-IN" dirty="0"/>
              <a:t> together.</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22</a:t>
            </a:fld>
            <a:endParaRPr lang="en-US"/>
          </a:p>
        </p:txBody>
      </p:sp>
      <p:sp>
        <p:nvSpPr>
          <p:cNvPr id="5" name="Date Placeholder 4"/>
          <p:cNvSpPr>
            <a:spLocks noGrp="1"/>
          </p:cNvSpPr>
          <p:nvPr>
            <p:ph type="dt" sz="half" idx="14"/>
          </p:nvPr>
        </p:nvSpPr>
        <p:spPr/>
        <p:txBody>
          <a:bodyPr/>
          <a:lstStyle/>
          <a:p>
            <a:fld id="{6B8A2EB6-8875-48FD-9578-34A478CC5075}" type="datetime12">
              <a:rPr lang="en-US" smtClean="0"/>
              <a:t>11:15 AM</a:t>
            </a:fld>
            <a:endParaRPr lang="en-US"/>
          </a:p>
        </p:txBody>
      </p:sp>
    </p:spTree>
    <p:extLst>
      <p:ext uri="{BB962C8B-B14F-4D97-AF65-F5344CB8AC3E}">
        <p14:creationId xmlns:p14="http://schemas.microsoft.com/office/powerpoint/2010/main" val="340308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(SOP)</a:t>
            </a:r>
            <a:br>
              <a:rPr lang="en-IN" b="1" dirty="0"/>
            </a:br>
            <a:r>
              <a:rPr lang="en-IN" b="1" dirty="0"/>
              <a:t>Method-2</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23</a:t>
            </a:fld>
            <a:endParaRPr lang="en-U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05075"/>
            <a:ext cx="6482100" cy="1533525"/>
          </a:xfrm>
          <a:prstGeom prst="rect">
            <a:avLst/>
          </a:prstGeom>
          <a:noFill/>
          <a:ln>
            <a:noFill/>
          </a:ln>
        </p:spPr>
      </p:pic>
      <p:sp>
        <p:nvSpPr>
          <p:cNvPr id="7" name="Content Placeholder 6"/>
          <p:cNvSpPr>
            <a:spLocks noGrp="1"/>
          </p:cNvSpPr>
          <p:nvPr>
            <p:ph sz="quarter" idx="1"/>
          </p:nvPr>
        </p:nvSpPr>
        <p:spPr/>
        <p:txBody>
          <a:bodyPr/>
          <a:lstStyle/>
          <a:p>
            <a:pPr algn="just"/>
            <a:r>
              <a:rPr lang="en-IN" b="1" dirty="0" err="1"/>
              <a:t>ANDing</a:t>
            </a:r>
            <a:r>
              <a:rPr lang="en-IN" b="1" dirty="0"/>
              <a:t> two variables and their complements</a:t>
            </a:r>
            <a:endParaRPr lang="en-IN" dirty="0"/>
          </a:p>
          <a:p>
            <a:endParaRPr lang="en-IN" dirty="0"/>
          </a:p>
          <a:p>
            <a:pPr marL="0" indent="0">
              <a:buNone/>
            </a:pPr>
            <a:endParaRPr lang="en-IN"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67200"/>
            <a:ext cx="6036638" cy="1800225"/>
          </a:xfrm>
          <a:prstGeom prst="rect">
            <a:avLst/>
          </a:prstGeom>
          <a:noFill/>
          <a:ln>
            <a:noFill/>
          </a:ln>
        </p:spPr>
      </p:pic>
      <p:sp>
        <p:nvSpPr>
          <p:cNvPr id="3" name="Date Placeholder 2"/>
          <p:cNvSpPr>
            <a:spLocks noGrp="1"/>
          </p:cNvSpPr>
          <p:nvPr>
            <p:ph type="dt" sz="half" idx="14"/>
          </p:nvPr>
        </p:nvSpPr>
        <p:spPr/>
        <p:txBody>
          <a:bodyPr/>
          <a:lstStyle/>
          <a:p>
            <a:fld id="{C31D5FE2-C005-4323-AC8E-D2F1697491D2}" type="datetime12">
              <a:rPr lang="en-US" smtClean="0"/>
              <a:t>11:15 AM</a:t>
            </a:fld>
            <a:endParaRPr lang="en-US"/>
          </a:p>
        </p:txBody>
      </p:sp>
    </p:spTree>
    <p:extLst>
      <p:ext uri="{BB962C8B-B14F-4D97-AF65-F5344CB8AC3E}">
        <p14:creationId xmlns:p14="http://schemas.microsoft.com/office/powerpoint/2010/main" val="240929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(SOP)</a:t>
            </a:r>
            <a:br>
              <a:rPr lang="en-IN" b="1" dirty="0"/>
            </a:br>
            <a:r>
              <a:rPr lang="en-IN" b="1" dirty="0"/>
              <a:t>Method-3</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algn="just"/>
                <a:r>
                  <a:rPr lang="en-IN" dirty="0"/>
                  <a:t>The fundamental products are also called </a:t>
                </a:r>
                <a:r>
                  <a:rPr lang="en-IN" dirty="0" err="1"/>
                  <a:t>minterms</a:t>
                </a:r>
                <a:r>
                  <a:rPr lang="en-IN" dirty="0"/>
                  <a:t>. </a:t>
                </a:r>
              </a:p>
              <a:p>
                <a:pPr algn="just"/>
                <a:r>
                  <a:rPr lang="en-IN" dirty="0"/>
                  <a:t>Products </a:t>
                </a:r>
                <a14:m>
                  <m:oMath xmlns:m="http://schemas.openxmlformats.org/officeDocument/2006/math">
                    <m:acc>
                      <m:accPr>
                        <m:chr m:val="̅"/>
                        <m:ctrlPr>
                          <a:rPr lang="en-IN" i="1">
                            <a:latin typeface="Cambria Math" panose="02040503050406030204" pitchFamily="18" charset="0"/>
                          </a:rPr>
                        </m:ctrlPr>
                      </m:accPr>
                      <m:e>
                        <m:r>
                          <m:rPr>
                            <m:sty m:val="p"/>
                          </m:rPr>
                          <a:rPr lang="en-IN" i="0">
                            <a:latin typeface="Cambria Math"/>
                          </a:rPr>
                          <m:t>A</m:t>
                        </m:r>
                      </m:e>
                    </m:acc>
                    <m:acc>
                      <m:accPr>
                        <m:chr m:val="̅"/>
                        <m:ctrlPr>
                          <a:rPr lang="en-IN" i="1">
                            <a:latin typeface="Cambria Math" panose="02040503050406030204" pitchFamily="18" charset="0"/>
                          </a:rPr>
                        </m:ctrlPr>
                      </m:accPr>
                      <m:e>
                        <m:r>
                          <m:rPr>
                            <m:sty m:val="p"/>
                          </m:rPr>
                          <a:rPr lang="en-IN" i="0">
                            <a:latin typeface="Cambria Math"/>
                          </a:rPr>
                          <m:t>B</m:t>
                        </m:r>
                      </m:e>
                    </m:acc>
                    <m:r>
                      <a:rPr lang="en-IN" i="0">
                        <a:latin typeface="Cambria Math"/>
                      </a:rPr>
                      <m:t>,</m:t>
                    </m:r>
                    <m:acc>
                      <m:accPr>
                        <m:chr m:val="̅"/>
                        <m:ctrlPr>
                          <a:rPr lang="en-IN" i="1">
                            <a:latin typeface="Cambria Math" panose="02040503050406030204" pitchFamily="18" charset="0"/>
                          </a:rPr>
                        </m:ctrlPr>
                      </m:accPr>
                      <m:e>
                        <m:r>
                          <m:rPr>
                            <m:sty m:val="p"/>
                          </m:rPr>
                          <a:rPr lang="en-IN" i="0">
                            <a:latin typeface="Cambria Math"/>
                          </a:rPr>
                          <m:t>A</m:t>
                        </m:r>
                      </m:e>
                    </m:acc>
                    <m:r>
                      <m:rPr>
                        <m:sty m:val="p"/>
                      </m:rPr>
                      <a:rPr lang="en-IN" i="0">
                        <a:latin typeface="Cambria Math"/>
                      </a:rPr>
                      <m:t>B</m:t>
                    </m:r>
                    <m:r>
                      <a:rPr lang="en-IN" i="0">
                        <a:latin typeface="Cambria Math"/>
                      </a:rPr>
                      <m:t>,</m:t>
                    </m:r>
                    <m:r>
                      <m:rPr>
                        <m:sty m:val="p"/>
                      </m:rPr>
                      <a:rPr lang="en-IN" i="0">
                        <a:latin typeface="Cambria Math"/>
                      </a:rPr>
                      <m:t>A</m:t>
                    </m:r>
                    <m:acc>
                      <m:accPr>
                        <m:chr m:val="̅"/>
                        <m:ctrlPr>
                          <a:rPr lang="en-IN" i="1">
                            <a:latin typeface="Cambria Math" panose="02040503050406030204" pitchFamily="18" charset="0"/>
                          </a:rPr>
                        </m:ctrlPr>
                      </m:accPr>
                      <m:e>
                        <m:r>
                          <m:rPr>
                            <m:sty m:val="p"/>
                          </m:rPr>
                          <a:rPr lang="en-IN" i="0">
                            <a:latin typeface="Cambria Math"/>
                          </a:rPr>
                          <m:t>B</m:t>
                        </m:r>
                        <m:r>
                          <a:rPr lang="en-IN" b="0" i="0" smtClean="0">
                            <a:latin typeface="Cambria Math"/>
                          </a:rPr>
                          <m:t>,</m:t>
                        </m:r>
                      </m:e>
                    </m:acc>
                    <m:r>
                      <m:rPr>
                        <m:sty m:val="p"/>
                      </m:rPr>
                      <a:rPr lang="en-IN" i="0">
                        <a:latin typeface="Cambria Math"/>
                      </a:rPr>
                      <m:t>AB</m:t>
                    </m:r>
                    <m:r>
                      <a:rPr lang="en-IN" i="1">
                        <a:latin typeface="Cambria Math"/>
                      </a:rPr>
                      <m:t> </m:t>
                    </m:r>
                  </m:oMath>
                </a14:m>
                <a:r>
                  <a:rPr lang="en-IN" dirty="0"/>
                  <a:t>are represented by m0, m1, m2 and m3 respectively. The suffix </a:t>
                </a:r>
                <a:r>
                  <a:rPr lang="en-IN" dirty="0" err="1"/>
                  <a:t>i</a:t>
                </a:r>
                <a:r>
                  <a:rPr lang="en-IN" dirty="0"/>
                  <a:t> of mi comes from decimal equivalent of binary values that makes corresponding product term high.</a:t>
                </a:r>
              </a:p>
              <a:p>
                <a:pPr algn="just"/>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224"/>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4"/>
          </p:nvPr>
        </p:nvSpPr>
        <p:spPr/>
        <p:txBody>
          <a:bodyPr/>
          <a:lstStyle/>
          <a:p>
            <a:fld id="{D26FEEB3-5727-48C0-A4AD-7B2E48E4FA15}" type="datetime12">
              <a:rPr lang="en-US" smtClean="0"/>
              <a:t>11:15 AM</a:t>
            </a:fld>
            <a:endParaRPr lang="en-US"/>
          </a:p>
        </p:txBody>
      </p:sp>
    </p:spTree>
    <p:extLst>
      <p:ext uri="{BB962C8B-B14F-4D97-AF65-F5344CB8AC3E}">
        <p14:creationId xmlns:p14="http://schemas.microsoft.com/office/powerpoint/2010/main" val="182662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(SOP)</a:t>
            </a:r>
            <a:br>
              <a:rPr lang="en-IN" b="1" dirty="0"/>
            </a:br>
            <a:r>
              <a:rPr lang="en-IN" b="1" dirty="0"/>
              <a:t>Method-4</a:t>
            </a:r>
            <a:endParaRPr lang="en-IN" dirty="0"/>
          </a:p>
        </p:txBody>
      </p:sp>
      <p:sp>
        <p:nvSpPr>
          <p:cNvPr id="3" name="Content Placeholder 2"/>
          <p:cNvSpPr>
            <a:spLocks noGrp="1"/>
          </p:cNvSpPr>
          <p:nvPr>
            <p:ph sz="quarter" idx="1"/>
          </p:nvPr>
        </p:nvSpPr>
        <p:spPr/>
        <p:txBody>
          <a:bodyPr/>
          <a:lstStyle/>
          <a:p>
            <a:r>
              <a:rPr lang="en-IN" dirty="0"/>
              <a:t>Example:</a:t>
            </a:r>
          </a:p>
          <a:p>
            <a:r>
              <a:rPr lang="en-IN" dirty="0"/>
              <a:t>Fundamental Products for Three Inputs</a:t>
            </a:r>
          </a:p>
          <a:p>
            <a:endParaRPr lang="en-IN" dirty="0"/>
          </a:p>
          <a:p>
            <a:endParaRPr lang="en-IN" dirty="0"/>
          </a:p>
          <a:p>
            <a:endParaRPr lang="en-IN" dirty="0"/>
          </a:p>
          <a:p>
            <a:endParaRPr lang="en-IN" dirty="0"/>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06245" y="2505392"/>
            <a:ext cx="5731510" cy="16856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72532" y="4343400"/>
            <a:ext cx="4198937" cy="2286000"/>
          </a:xfrm>
          <a:prstGeom prst="rect">
            <a:avLst/>
          </a:prstGeom>
          <a:noFill/>
          <a:ln>
            <a:noFill/>
          </a:ln>
        </p:spPr>
      </p:pic>
      <p:sp>
        <p:nvSpPr>
          <p:cNvPr id="7" name="Date Placeholder 6"/>
          <p:cNvSpPr>
            <a:spLocks noGrp="1"/>
          </p:cNvSpPr>
          <p:nvPr>
            <p:ph type="dt" sz="half" idx="14"/>
          </p:nvPr>
        </p:nvSpPr>
        <p:spPr/>
        <p:txBody>
          <a:bodyPr/>
          <a:lstStyle/>
          <a:p>
            <a:fld id="{6EDF8AF8-4C66-448D-A4D1-9981B6AF0387}" type="datetime12">
              <a:rPr lang="en-US" smtClean="0"/>
              <a:t>11:15 AM</a:t>
            </a:fld>
            <a:endParaRPr lang="en-US"/>
          </a:p>
        </p:txBody>
      </p:sp>
    </p:spTree>
    <p:extLst>
      <p:ext uri="{BB962C8B-B14F-4D97-AF65-F5344CB8AC3E}">
        <p14:creationId xmlns:p14="http://schemas.microsoft.com/office/powerpoint/2010/main" val="398029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(SOP)</a:t>
            </a:r>
            <a:br>
              <a:rPr lang="en-IN" b="1" dirty="0"/>
            </a:br>
            <a:r>
              <a:rPr lang="en-IN" b="1" dirty="0"/>
              <a:t>Method-5</a:t>
            </a:r>
            <a:endParaRPr lang="en-IN" dirty="0"/>
          </a:p>
        </p:txBody>
      </p:sp>
      <p:sp>
        <p:nvSpPr>
          <p:cNvPr id="3" name="Content Placeholder 2"/>
          <p:cNvSpPr>
            <a:spLocks noGrp="1"/>
          </p:cNvSpPr>
          <p:nvPr>
            <p:ph sz="quarter" idx="1"/>
          </p:nvPr>
        </p:nvSpPr>
        <p:spPr/>
        <p:txBody>
          <a:bodyPr/>
          <a:lstStyle/>
          <a:p>
            <a:pPr algn="just"/>
            <a:r>
              <a:rPr lang="en-IN" dirty="0"/>
              <a:t>The above three variable </a:t>
            </a:r>
            <a:r>
              <a:rPr lang="en-IN" dirty="0" err="1"/>
              <a:t>minterms</a:t>
            </a:r>
            <a:r>
              <a:rPr lang="en-IN" dirty="0"/>
              <a:t> can alternatively be represented by </a:t>
            </a:r>
            <a:r>
              <a:rPr lang="en-IN" dirty="0" err="1"/>
              <a:t>mo</a:t>
            </a:r>
            <a:r>
              <a:rPr lang="en-IN" dirty="0"/>
              <a:t>, m1, m2, m3, m4, m5, m6, and m7 respectively. Note that, for n variable problem there can be 2</a:t>
            </a:r>
            <a:r>
              <a:rPr lang="en-IN" baseline="30000" dirty="0"/>
              <a:t>n</a:t>
            </a:r>
            <a:r>
              <a:rPr lang="en-IN" dirty="0"/>
              <a:t> number of </a:t>
            </a:r>
            <a:r>
              <a:rPr lang="en-IN" dirty="0" err="1"/>
              <a:t>minterms</a:t>
            </a:r>
            <a:r>
              <a:rPr lang="en-IN" dirty="0"/>
              <a:t>.</a:t>
            </a:r>
          </a:p>
          <a:p>
            <a:pPr algn="just"/>
            <a:r>
              <a:rPr lang="en-IN" b="1" dirty="0"/>
              <a:t>The fundamental products by listing each one next to the input condition that results in a high output. </a:t>
            </a:r>
          </a:p>
          <a:p>
            <a:pPr algn="just"/>
            <a:r>
              <a:rPr lang="en-IN" dirty="0"/>
              <a:t>For instance, when A = 1, B = 0 and C = 0, the fundamental product results in an output of</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26</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414712" y="5495925"/>
            <a:ext cx="2314575" cy="295275"/>
          </a:xfrm>
          <a:prstGeom prst="rect">
            <a:avLst/>
          </a:prstGeom>
          <a:noFill/>
          <a:ln>
            <a:noFill/>
          </a:ln>
        </p:spPr>
      </p:pic>
      <p:sp>
        <p:nvSpPr>
          <p:cNvPr id="6" name="Date Placeholder 5"/>
          <p:cNvSpPr>
            <a:spLocks noGrp="1"/>
          </p:cNvSpPr>
          <p:nvPr>
            <p:ph type="dt" sz="half" idx="14"/>
          </p:nvPr>
        </p:nvSpPr>
        <p:spPr/>
        <p:txBody>
          <a:bodyPr/>
          <a:lstStyle/>
          <a:p>
            <a:fld id="{4F1539A2-ED88-4EEE-AAE3-F8C2B3CF518B}" type="datetime12">
              <a:rPr lang="en-US" smtClean="0"/>
              <a:t>11:15 AM</a:t>
            </a:fld>
            <a:endParaRPr lang="en-US"/>
          </a:p>
        </p:txBody>
      </p:sp>
    </p:spTree>
    <p:extLst>
      <p:ext uri="{BB962C8B-B14F-4D97-AF65-F5344CB8AC3E}">
        <p14:creationId xmlns:p14="http://schemas.microsoft.com/office/powerpoint/2010/main" val="329540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Equation-1</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70000" lnSpcReduction="20000"/>
              </a:bodyPr>
              <a:lstStyle/>
              <a:p>
                <a:r>
                  <a:rPr lang="en-IN" b="1" dirty="0"/>
                  <a:t>Sum-of-Products Equation</a:t>
                </a:r>
                <a:endParaRPr lang="en-IN" dirty="0"/>
              </a:p>
              <a:p>
                <a:r>
                  <a:rPr lang="en-IN" dirty="0"/>
                  <a:t>The Sum-of-products solution, for given a truth table shown below. </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Write down the fundamental product for each output 1 in the truth table. For example, the first output 1 appears for an input of A = 0, B = 1, and C = 1. The corresponding fundamental product is </a:t>
                </a:r>
                <a14:m>
                  <m:oMath xmlns:m="http://schemas.openxmlformats.org/officeDocument/2006/math">
                    <m:acc>
                      <m:accPr>
                        <m:chr m:val="̅"/>
                        <m:ctrlPr>
                          <a:rPr lang="en-IN" i="1">
                            <a:latin typeface="Cambria Math" panose="02040503050406030204" pitchFamily="18" charset="0"/>
                          </a:rPr>
                        </m:ctrlPr>
                      </m:accPr>
                      <m:e>
                        <m:r>
                          <m:rPr>
                            <m:sty m:val="p"/>
                          </m:rPr>
                          <a:rPr lang="en-IN" i="0">
                            <a:latin typeface="Cambria Math"/>
                          </a:rPr>
                          <m:t>A</m:t>
                        </m:r>
                      </m:e>
                    </m:acc>
                    <m:r>
                      <m:rPr>
                        <m:sty m:val="p"/>
                      </m:rPr>
                      <a:rPr lang="en-IN" i="0">
                        <a:latin typeface="Cambria Math"/>
                      </a:rPr>
                      <m:t>BC</m:t>
                    </m:r>
                  </m:oMath>
                </a14:m>
                <a:r>
                  <a:rPr lang="en-IN"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t="-1377"/>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27</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05012" y="2171700"/>
            <a:ext cx="5133975" cy="2705100"/>
          </a:xfrm>
          <a:prstGeom prst="rect">
            <a:avLst/>
          </a:prstGeom>
          <a:noFill/>
          <a:ln>
            <a:noFill/>
          </a:ln>
        </p:spPr>
      </p:pic>
      <p:sp>
        <p:nvSpPr>
          <p:cNvPr id="6" name="Date Placeholder 5"/>
          <p:cNvSpPr>
            <a:spLocks noGrp="1"/>
          </p:cNvSpPr>
          <p:nvPr>
            <p:ph type="dt" sz="half" idx="14"/>
          </p:nvPr>
        </p:nvSpPr>
        <p:spPr/>
        <p:txBody>
          <a:bodyPr/>
          <a:lstStyle/>
          <a:p>
            <a:fld id="{23B2A2A0-469F-4DF9-B466-649B1595B565}" type="datetime12">
              <a:rPr lang="en-US" smtClean="0"/>
              <a:t>11:15 AM</a:t>
            </a:fld>
            <a:endParaRPr lang="en-US"/>
          </a:p>
        </p:txBody>
      </p:sp>
    </p:spTree>
    <p:extLst>
      <p:ext uri="{BB962C8B-B14F-4D97-AF65-F5344CB8AC3E}">
        <p14:creationId xmlns:p14="http://schemas.microsoft.com/office/powerpoint/2010/main" val="3527121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Equation-2</a:t>
            </a:r>
            <a:endParaRPr lang="en-IN" dirty="0"/>
          </a:p>
        </p:txBody>
      </p:sp>
      <p:sp>
        <p:nvSpPr>
          <p:cNvPr id="3" name="Content Placeholder 2"/>
          <p:cNvSpPr>
            <a:spLocks noGrp="1"/>
          </p:cNvSpPr>
          <p:nvPr>
            <p:ph sz="quarter" idx="1"/>
          </p:nvPr>
        </p:nvSpPr>
        <p:spPr/>
        <p:txBody>
          <a:bodyPr/>
          <a:lstStyle/>
          <a:p>
            <a:endParaRPr lang="en-IN" dirty="0"/>
          </a:p>
          <a:p>
            <a:endParaRPr lang="en-IN" dirty="0"/>
          </a:p>
          <a:p>
            <a:endParaRPr lang="en-IN" dirty="0"/>
          </a:p>
          <a:p>
            <a:endParaRPr lang="en-IN" dirty="0"/>
          </a:p>
          <a:p>
            <a:endParaRPr lang="en-IN" dirty="0"/>
          </a:p>
          <a:p>
            <a:r>
              <a:rPr lang="en-IN" dirty="0"/>
              <a:t>To get the sum-of-products equation, all you have to do is OR the fundamental products</a:t>
            </a:r>
          </a:p>
          <a:p>
            <a:endParaRPr lang="en-IN" dirty="0"/>
          </a:p>
          <a:p>
            <a:r>
              <a:rPr lang="en-IN" dirty="0"/>
              <a:t>Alternate representation</a:t>
            </a:r>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28</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657350"/>
            <a:ext cx="4548188" cy="215265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919412" y="4572000"/>
            <a:ext cx="3305175" cy="4572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2938462" y="5486400"/>
            <a:ext cx="3267075" cy="457200"/>
          </a:xfrm>
          <a:prstGeom prst="rect">
            <a:avLst/>
          </a:prstGeom>
          <a:noFill/>
          <a:ln>
            <a:noFill/>
          </a:ln>
        </p:spPr>
      </p:pic>
      <p:sp>
        <p:nvSpPr>
          <p:cNvPr id="8" name="Date Placeholder 7"/>
          <p:cNvSpPr>
            <a:spLocks noGrp="1"/>
          </p:cNvSpPr>
          <p:nvPr>
            <p:ph type="dt" sz="half" idx="14"/>
          </p:nvPr>
        </p:nvSpPr>
        <p:spPr/>
        <p:txBody>
          <a:bodyPr/>
          <a:lstStyle/>
          <a:p>
            <a:fld id="{991A6112-B469-4FC8-AE0E-0BDD85168CDC}" type="datetime12">
              <a:rPr lang="en-US" smtClean="0"/>
              <a:t>11:15 AM</a:t>
            </a:fld>
            <a:endParaRPr lang="en-US"/>
          </a:p>
        </p:txBody>
      </p:sp>
    </p:spTree>
    <p:extLst>
      <p:ext uri="{BB962C8B-B14F-4D97-AF65-F5344CB8AC3E}">
        <p14:creationId xmlns:p14="http://schemas.microsoft.com/office/powerpoint/2010/main" val="167817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Sum-of-Products Equation-3</a:t>
            </a:r>
            <a:endParaRPr lang="en-IN" dirty="0"/>
          </a:p>
        </p:txBody>
      </p:sp>
      <p:sp>
        <p:nvSpPr>
          <p:cNvPr id="3" name="Content Placeholder 2"/>
          <p:cNvSpPr>
            <a:spLocks noGrp="1"/>
          </p:cNvSpPr>
          <p:nvPr>
            <p:ph sz="quarter" idx="1"/>
          </p:nvPr>
        </p:nvSpPr>
        <p:spPr/>
        <p:txBody>
          <a:bodyPr/>
          <a:lstStyle/>
          <a:p>
            <a:pPr algn="just"/>
            <a:r>
              <a:rPr lang="en-IN" dirty="0"/>
              <a:t>where '∑:' symbolizes summation or logical OR operation that is performed on corresponding </a:t>
            </a:r>
            <a:r>
              <a:rPr lang="en-IN" dirty="0" err="1"/>
              <a:t>minterm’s</a:t>
            </a:r>
            <a:r>
              <a:rPr lang="en-IN" dirty="0"/>
              <a:t> and Y = F (A, B, C) means Y is a function of three Boolean variables A, B and C. This kind of representation of a truth table is also known as canonical sum form.</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29</a:t>
            </a:fld>
            <a:endParaRPr lang="en-US"/>
          </a:p>
        </p:txBody>
      </p:sp>
      <p:sp>
        <p:nvSpPr>
          <p:cNvPr id="5" name="Date Placeholder 4"/>
          <p:cNvSpPr>
            <a:spLocks noGrp="1"/>
          </p:cNvSpPr>
          <p:nvPr>
            <p:ph type="dt" sz="half" idx="14"/>
          </p:nvPr>
        </p:nvSpPr>
        <p:spPr/>
        <p:txBody>
          <a:bodyPr/>
          <a:lstStyle/>
          <a:p>
            <a:fld id="{76CE253A-6318-4F59-9760-692A75C100D0}" type="datetime12">
              <a:rPr lang="en-US" smtClean="0"/>
              <a:t>11:15 AM</a:t>
            </a:fld>
            <a:endParaRPr lang="en-US"/>
          </a:p>
        </p:txBody>
      </p:sp>
    </p:spTree>
    <p:extLst>
      <p:ext uri="{BB962C8B-B14F-4D97-AF65-F5344CB8AC3E}">
        <p14:creationId xmlns:p14="http://schemas.microsoft.com/office/powerpoint/2010/main" val="383322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Module-2</a:t>
            </a:r>
          </a:p>
        </p:txBody>
      </p:sp>
      <p:sp>
        <p:nvSpPr>
          <p:cNvPr id="3" name="Subtitle 2"/>
          <p:cNvSpPr>
            <a:spLocks noGrp="1"/>
          </p:cNvSpPr>
          <p:nvPr>
            <p:ph type="subTitle" idx="1"/>
          </p:nvPr>
        </p:nvSpPr>
        <p:spPr/>
        <p:txBody>
          <a:bodyPr/>
          <a:lstStyle/>
          <a:p>
            <a:r>
              <a:rPr lang="en-IN" dirty="0" err="1"/>
              <a:t>Karnaugh</a:t>
            </a:r>
            <a:r>
              <a:rPr lang="en-IN" dirty="0"/>
              <a:t> maps</a:t>
            </a:r>
          </a:p>
          <a:p>
            <a:r>
              <a:rPr lang="en-IN" dirty="0"/>
              <a:t>&amp; </a:t>
            </a:r>
          </a:p>
          <a:p>
            <a:r>
              <a:rPr lang="en-IN" dirty="0"/>
              <a:t>Quine-</a:t>
            </a:r>
            <a:r>
              <a:rPr lang="en-IN" dirty="0" err="1"/>
              <a:t>McClusky</a:t>
            </a:r>
            <a:r>
              <a:rPr lang="en-IN" dirty="0"/>
              <a:t> Method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Date Placeholder 4"/>
          <p:cNvSpPr>
            <a:spLocks noGrp="1"/>
          </p:cNvSpPr>
          <p:nvPr>
            <p:ph type="dt" sz="half" idx="10"/>
          </p:nvPr>
        </p:nvSpPr>
        <p:spPr/>
        <p:txBody>
          <a:bodyPr/>
          <a:lstStyle/>
          <a:p>
            <a:fld id="{4657AC95-B0ED-413E-92D3-41DF29E01EFC}" type="datetime12">
              <a:rPr lang="en-US" smtClean="0"/>
              <a:t>11:15 AM</a:t>
            </a:fld>
            <a:endParaRPr lang="en-US"/>
          </a:p>
        </p:txBody>
      </p:sp>
    </p:spTree>
    <p:extLst>
      <p:ext uri="{BB962C8B-B14F-4D97-AF65-F5344CB8AC3E}">
        <p14:creationId xmlns:p14="http://schemas.microsoft.com/office/powerpoint/2010/main" val="54866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Logic Circuit</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30</a:t>
            </a:fld>
            <a:endParaRPr lang="en-US"/>
          </a:p>
        </p:txBody>
      </p:sp>
      <p:pic>
        <p:nvPicPr>
          <p:cNvPr id="5" name="Content Placeholder 4"/>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8000" y="1981200"/>
            <a:ext cx="3880200" cy="3646594"/>
          </a:xfrm>
          <a:prstGeom prst="rect">
            <a:avLst/>
          </a:prstGeom>
          <a:noFill/>
          <a:ln>
            <a:noFill/>
          </a:ln>
        </p:spPr>
      </p:pic>
      <p:sp>
        <p:nvSpPr>
          <p:cNvPr id="3" name="Date Placeholder 2"/>
          <p:cNvSpPr>
            <a:spLocks noGrp="1"/>
          </p:cNvSpPr>
          <p:nvPr>
            <p:ph type="dt" sz="half" idx="14"/>
          </p:nvPr>
        </p:nvSpPr>
        <p:spPr/>
        <p:txBody>
          <a:bodyPr/>
          <a:lstStyle/>
          <a:p>
            <a:fld id="{DAEF69E1-9782-43BC-AABB-7366FEE3FBB2}" type="datetime12">
              <a:rPr lang="en-US" smtClean="0"/>
              <a:t>11:15 AM</a:t>
            </a:fld>
            <a:endParaRPr lang="en-US"/>
          </a:p>
        </p:txBody>
      </p:sp>
    </p:spTree>
    <p:extLst>
      <p:ext uri="{BB962C8B-B14F-4D97-AF65-F5344CB8AC3E}">
        <p14:creationId xmlns:p14="http://schemas.microsoft.com/office/powerpoint/2010/main" val="277079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Lab Experiment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31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pPr algn="just"/>
                <a:r>
                  <a:rPr lang="en-IN" dirty="0"/>
                  <a:t>Design and implement Half adder, Full Adder, Half </a:t>
                </a:r>
                <a:r>
                  <a:rPr lang="en-IN" dirty="0" err="1"/>
                  <a:t>Subtractor</a:t>
                </a:r>
                <a:r>
                  <a:rPr lang="en-IN" dirty="0"/>
                  <a:t>, Full </a:t>
                </a:r>
                <a:r>
                  <a:rPr lang="en-IN" dirty="0" err="1"/>
                  <a:t>Subtractor</a:t>
                </a:r>
                <a:r>
                  <a:rPr lang="en-IN" dirty="0"/>
                  <a:t> using basic gates.</a:t>
                </a:r>
              </a:p>
              <a:p>
                <a:pPr lvl="1" algn="just"/>
                <a:r>
                  <a:rPr lang="en-IN" dirty="0"/>
                  <a:t>Half Adder:</a:t>
                </a:r>
              </a:p>
              <a:p>
                <a:pPr lvl="1" algn="just"/>
                <a:r>
                  <a:rPr lang="en-IN" dirty="0"/>
                  <a:t>Truth Table for Half Adder</a:t>
                </a:r>
              </a:p>
              <a:p>
                <a:pPr lvl="1" algn="just"/>
                <a:endParaRPr lang="en-IN" dirty="0"/>
              </a:p>
              <a:p>
                <a:pPr lvl="1" algn="just"/>
                <a:endParaRPr lang="en-IN" dirty="0"/>
              </a:p>
              <a:p>
                <a:pPr lvl="1" algn="just"/>
                <a:endParaRPr lang="en-IN" dirty="0"/>
              </a:p>
              <a:p>
                <a:pPr lvl="1" algn="just"/>
                <a:endParaRPr lang="en-IN" dirty="0"/>
              </a:p>
              <a:p>
                <a:pPr lvl="1" algn="just"/>
                <a:r>
                  <a:rPr lang="en-IN" dirty="0"/>
                  <a:t>Logic Expression</a:t>
                </a:r>
              </a:p>
              <a:p>
                <a:pPr lvl="1" algn="just"/>
                <a14:m>
                  <m:oMath xmlns:m="http://schemas.openxmlformats.org/officeDocument/2006/math">
                    <m:r>
                      <m:rPr>
                        <m:sty m:val="p"/>
                      </m:rPr>
                      <a:rPr lang="en-IN" b="0" i="0" smtClean="0">
                        <a:latin typeface="Cambria Math"/>
                      </a:rPr>
                      <m:t>S</m:t>
                    </m:r>
                    <m:r>
                      <a:rPr lang="en-IN" b="0" i="0" smtClean="0">
                        <a:latin typeface="Cambria Math"/>
                      </a:rPr>
                      <m:t>=</m:t>
                    </m:r>
                    <m:acc>
                      <m:accPr>
                        <m:chr m:val="̅"/>
                        <m:ctrlPr>
                          <a:rPr lang="en-IN" i="1">
                            <a:latin typeface="Cambria Math" panose="02040503050406030204" pitchFamily="18" charset="0"/>
                          </a:rPr>
                        </m:ctrlPr>
                      </m:accPr>
                      <m:e>
                        <m:r>
                          <m:rPr>
                            <m:sty m:val="p"/>
                          </m:rPr>
                          <a:rPr lang="en-IN">
                            <a:latin typeface="Cambria Math"/>
                          </a:rPr>
                          <m:t>A</m:t>
                        </m:r>
                      </m:e>
                    </m:acc>
                    <m:r>
                      <a:rPr lang="en-IN">
                        <a:latin typeface="Cambria Math"/>
                      </a:rPr>
                      <m:t>.</m:t>
                    </m:r>
                    <m:r>
                      <m:rPr>
                        <m:sty m:val="p"/>
                      </m:rPr>
                      <a:rPr lang="en-IN">
                        <a:latin typeface="Cambria Math"/>
                      </a:rPr>
                      <m:t>B</m:t>
                    </m:r>
                    <m:r>
                      <a:rPr lang="en-IN" b="0" i="0" smtClean="0">
                        <a:latin typeface="Cambria Math"/>
                      </a:rPr>
                      <m:t>+</m:t>
                    </m:r>
                    <m:r>
                      <m:rPr>
                        <m:sty m:val="p"/>
                      </m:rPr>
                      <a:rPr lang="en-IN" b="0" i="0" smtClean="0">
                        <a:latin typeface="Cambria Math"/>
                      </a:rPr>
                      <m:t>A</m:t>
                    </m:r>
                    <m:r>
                      <a:rPr lang="en-IN" b="0" i="0" smtClean="0">
                        <a:latin typeface="Cambria Math"/>
                      </a:rPr>
                      <m:t>.</m:t>
                    </m:r>
                    <m:acc>
                      <m:accPr>
                        <m:chr m:val="̅"/>
                        <m:ctrlPr>
                          <a:rPr lang="en-IN" b="0" i="1" smtClean="0">
                            <a:latin typeface="Cambria Math" panose="02040503050406030204" pitchFamily="18" charset="0"/>
                          </a:rPr>
                        </m:ctrlPr>
                      </m:accPr>
                      <m:e>
                        <m:r>
                          <m:rPr>
                            <m:sty m:val="p"/>
                          </m:rPr>
                          <a:rPr lang="en-IN" b="0" i="0" smtClean="0">
                            <a:latin typeface="Cambria Math"/>
                          </a:rPr>
                          <m:t>B</m:t>
                        </m:r>
                      </m:e>
                    </m:acc>
                  </m:oMath>
                </a14:m>
                <a:endParaRPr lang="en-IN" b="0" dirty="0"/>
              </a:p>
              <a:p>
                <a:pPr lvl="1" algn="just"/>
                <a14:m>
                  <m:oMath xmlns:m="http://schemas.openxmlformats.org/officeDocument/2006/math">
                    <m:r>
                      <m:rPr>
                        <m:sty m:val="p"/>
                      </m:rPr>
                      <a:rPr lang="en-IN" b="0" i="0" smtClean="0">
                        <a:latin typeface="Cambria Math"/>
                      </a:rPr>
                      <m:t>C</m:t>
                    </m:r>
                    <m:r>
                      <a:rPr lang="en-IN" b="0" i="0" smtClean="0">
                        <a:latin typeface="Cambria Math"/>
                      </a:rPr>
                      <m:t>=</m:t>
                    </m:r>
                    <m:r>
                      <m:rPr>
                        <m:sty m:val="p"/>
                      </m:rPr>
                      <a:rPr lang="en-IN" b="0" i="0" smtClean="0">
                        <a:latin typeface="Cambria Math"/>
                      </a:rPr>
                      <m:t>A</m:t>
                    </m:r>
                    <m:r>
                      <a:rPr lang="en-IN" b="0" i="0" smtClean="0">
                        <a:latin typeface="Cambria Math"/>
                      </a:rPr>
                      <m:t>.</m:t>
                    </m:r>
                    <m:r>
                      <m:rPr>
                        <m:sty m:val="p"/>
                      </m:rPr>
                      <a:rPr lang="en-IN" b="0" i="0" smtClean="0">
                        <a:latin typeface="Cambria Math"/>
                      </a:rPr>
                      <m:t>B</m:t>
                    </m:r>
                  </m:oMath>
                </a14:m>
                <a:endParaRPr lang="en-IN" dirty="0"/>
              </a:p>
              <a:p>
                <a:pPr lvl="1" algn="just"/>
                <a:endParaRPr lang="en-IN" dirty="0"/>
              </a:p>
              <a:p>
                <a:pPr algn="just"/>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224"/>
                </a:stretch>
              </a:blipFill>
            </p:spPr>
            <p:txBody>
              <a:bodyPr/>
              <a:lstStyle/>
              <a:p>
                <a:r>
                  <a:rPr lang="en-IN">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1742195312"/>
              </p:ext>
            </p:extLst>
          </p:nvPr>
        </p:nvGraphicFramePr>
        <p:xfrm>
          <a:off x="838200" y="3581400"/>
          <a:ext cx="3962401" cy="1371600"/>
        </p:xfrm>
        <a:graphic>
          <a:graphicData uri="http://schemas.openxmlformats.org/drawingml/2006/table">
            <a:tbl>
              <a:tblPr firstRow="1" firstCol="1" bandRow="1">
                <a:tableStyleId>{5940675A-B579-460E-94D1-54222C63F5DA}</a:tableStyleId>
              </a:tblPr>
              <a:tblGrid>
                <a:gridCol w="526312">
                  <a:extLst>
                    <a:ext uri="{9D8B030D-6E8A-4147-A177-3AD203B41FA5}">
                      <a16:colId xmlns:a16="http://schemas.microsoft.com/office/drawing/2014/main" val="20000"/>
                    </a:ext>
                  </a:extLst>
                </a:gridCol>
                <a:gridCol w="526312">
                  <a:extLst>
                    <a:ext uri="{9D8B030D-6E8A-4147-A177-3AD203B41FA5}">
                      <a16:colId xmlns:a16="http://schemas.microsoft.com/office/drawing/2014/main" val="20001"/>
                    </a:ext>
                  </a:extLst>
                </a:gridCol>
                <a:gridCol w="1368095">
                  <a:extLst>
                    <a:ext uri="{9D8B030D-6E8A-4147-A177-3AD203B41FA5}">
                      <a16:colId xmlns:a16="http://schemas.microsoft.com/office/drawing/2014/main" val="20002"/>
                    </a:ext>
                  </a:extLst>
                </a:gridCol>
                <a:gridCol w="1541682">
                  <a:extLst>
                    <a:ext uri="{9D8B030D-6E8A-4147-A177-3AD203B41FA5}">
                      <a16:colId xmlns:a16="http://schemas.microsoft.com/office/drawing/2014/main" val="20003"/>
                    </a:ext>
                  </a:extLst>
                </a:gridCol>
              </a:tblGrid>
              <a:tr h="228600">
                <a:tc gridSpan="2">
                  <a:txBody>
                    <a:bodyPr/>
                    <a:lstStyle/>
                    <a:p>
                      <a:pPr marL="0" marR="0" algn="ctr">
                        <a:lnSpc>
                          <a:spcPct val="115000"/>
                        </a:lnSpc>
                        <a:spcBef>
                          <a:spcPts val="0"/>
                        </a:spcBef>
                        <a:spcAft>
                          <a:spcPts val="0"/>
                        </a:spcAft>
                      </a:pPr>
                      <a:r>
                        <a:rPr lang="en-US" sz="1200" b="1" dirty="0">
                          <a:effectLst/>
                        </a:rPr>
                        <a:t>Input</a:t>
                      </a:r>
                      <a:endParaRPr lang="en-IN" sz="1200" b="1" dirty="0">
                        <a:effectLst/>
                        <a:latin typeface="Times New Roman"/>
                        <a:ea typeface="Times New Roman"/>
                        <a:cs typeface="Times New Roman"/>
                      </a:endParaRPr>
                    </a:p>
                  </a:txBody>
                  <a:tcPr marL="68580" marR="68580" marT="0" marB="0" anchor="ctr"/>
                </a:tc>
                <a:tc hMerge="1">
                  <a:txBody>
                    <a:bodyPr/>
                    <a:lstStyle/>
                    <a:p>
                      <a:endParaRPr lang="en-IN"/>
                    </a:p>
                  </a:txBody>
                  <a:tcPr/>
                </a:tc>
                <a:tc gridSpan="2">
                  <a:txBody>
                    <a:bodyPr/>
                    <a:lstStyle/>
                    <a:p>
                      <a:pPr marL="0" marR="0" algn="ctr">
                        <a:lnSpc>
                          <a:spcPct val="115000"/>
                        </a:lnSpc>
                        <a:spcBef>
                          <a:spcPts val="0"/>
                        </a:spcBef>
                        <a:spcAft>
                          <a:spcPts val="0"/>
                        </a:spcAft>
                      </a:pPr>
                      <a:r>
                        <a:rPr lang="en-US" sz="1200" b="1" dirty="0">
                          <a:effectLst/>
                        </a:rPr>
                        <a:t>Output</a:t>
                      </a:r>
                      <a:endParaRPr lang="en-IN" sz="1200" b="1" dirty="0">
                        <a:effectLst/>
                        <a:latin typeface="Times New Roman"/>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228600">
                <a:tc>
                  <a:txBody>
                    <a:bodyPr/>
                    <a:lstStyle/>
                    <a:p>
                      <a:pPr marL="0" marR="0" algn="ctr">
                        <a:lnSpc>
                          <a:spcPct val="115000"/>
                        </a:lnSpc>
                        <a:spcBef>
                          <a:spcPts val="0"/>
                        </a:spcBef>
                        <a:spcAft>
                          <a:spcPts val="0"/>
                        </a:spcAft>
                      </a:pPr>
                      <a:r>
                        <a:rPr lang="en-US" sz="1200" b="1">
                          <a:effectLst/>
                        </a:rPr>
                        <a:t>A</a:t>
                      </a:r>
                      <a:endParaRPr lang="en-IN" sz="1200" b="1">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B</a:t>
                      </a:r>
                      <a:endParaRPr lang="en-IN" sz="1200" b="1"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Sum (S)</a:t>
                      </a:r>
                      <a:endParaRPr lang="en-IN" sz="1200" b="1"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Carry (C)</a:t>
                      </a:r>
                      <a:endParaRPr lang="en-IN" sz="1200" b="1"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228600">
                <a:tc>
                  <a:txBody>
                    <a:bodyPr/>
                    <a:lstStyle/>
                    <a:p>
                      <a:pPr marL="0" marR="0" algn="ctr">
                        <a:lnSpc>
                          <a:spcPct val="115000"/>
                        </a:lnSpc>
                        <a:spcBef>
                          <a:spcPts val="0"/>
                        </a:spcBef>
                        <a:spcAft>
                          <a:spcPts val="0"/>
                        </a:spcAft>
                      </a:pPr>
                      <a:r>
                        <a:rPr lang="en-US" sz="1200">
                          <a:effectLst/>
                        </a:rPr>
                        <a:t>0</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228600">
                <a:tc>
                  <a:txBody>
                    <a:bodyPr/>
                    <a:lstStyle/>
                    <a:p>
                      <a:pPr marL="0" marR="0" algn="ctr">
                        <a:lnSpc>
                          <a:spcPct val="115000"/>
                        </a:lnSpc>
                        <a:spcBef>
                          <a:spcPts val="0"/>
                        </a:spcBef>
                        <a:spcAft>
                          <a:spcPts val="0"/>
                        </a:spcAft>
                      </a:pPr>
                      <a:r>
                        <a:rPr lang="en-US" sz="1200">
                          <a:effectLst/>
                        </a:rPr>
                        <a:t>0</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228600">
                <a:tc>
                  <a:txBody>
                    <a:bodyPr/>
                    <a:lstStyle/>
                    <a:p>
                      <a:pPr marL="0" marR="0" algn="ctr">
                        <a:lnSpc>
                          <a:spcPct val="115000"/>
                        </a:lnSpc>
                        <a:spcBef>
                          <a:spcPts val="0"/>
                        </a:spcBef>
                        <a:spcAft>
                          <a:spcPts val="0"/>
                        </a:spcAft>
                      </a:pPr>
                      <a:r>
                        <a:rPr lang="en-US" sz="1200">
                          <a:effectLst/>
                        </a:rPr>
                        <a:t>1</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228600">
                <a:tc>
                  <a:txBody>
                    <a:bodyPr/>
                    <a:lstStyle/>
                    <a:p>
                      <a:pPr marL="0" marR="0" algn="ctr">
                        <a:lnSpc>
                          <a:spcPct val="115000"/>
                        </a:lnSpc>
                        <a:spcBef>
                          <a:spcPts val="0"/>
                        </a:spcBef>
                        <a:spcAft>
                          <a:spcPts val="0"/>
                        </a:spcAft>
                      </a:pPr>
                      <a:r>
                        <a:rPr lang="en-US" sz="1200">
                          <a:effectLst/>
                        </a:rPr>
                        <a:t>1</a:t>
                      </a:r>
                      <a:endParaRPr lang="en-IN" sz="120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a:t>
                      </a:r>
                      <a:endParaRPr lang="en-IN" sz="1200" dirty="0">
                        <a:effectLst/>
                        <a:latin typeface="Times New Roman"/>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1</a:t>
                      </a:r>
                      <a:endParaRPr lang="en-IN" sz="1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181600" y="2971800"/>
            <a:ext cx="3022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4"/>
          </p:nvPr>
        </p:nvSpPr>
        <p:spPr/>
        <p:txBody>
          <a:bodyPr/>
          <a:lstStyle/>
          <a:p>
            <a:fld id="{E33C8EFC-3426-4330-8B06-06B3DD7E3039}" type="datetime12">
              <a:rPr lang="en-US" smtClean="0"/>
              <a:t>11:15 AM</a:t>
            </a:fld>
            <a:endParaRPr lang="en-US"/>
          </a:p>
        </p:txBody>
      </p:sp>
    </p:spTree>
    <p:extLst>
      <p:ext uri="{BB962C8B-B14F-4D97-AF65-F5344CB8AC3E}">
        <p14:creationId xmlns:p14="http://schemas.microsoft.com/office/powerpoint/2010/main" val="41573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PRODUCT-Of-SUMS METHOD-1</a:t>
            </a:r>
          </a:p>
        </p:txBody>
      </p:sp>
      <p:sp>
        <p:nvSpPr>
          <p:cNvPr id="3" name="Content Placeholder 2"/>
          <p:cNvSpPr>
            <a:spLocks noGrp="1"/>
          </p:cNvSpPr>
          <p:nvPr>
            <p:ph sz="quarter" idx="1"/>
          </p:nvPr>
        </p:nvSpPr>
        <p:spPr/>
        <p:txBody>
          <a:bodyPr>
            <a:normAutofit/>
          </a:bodyPr>
          <a:lstStyle/>
          <a:p>
            <a:pPr algn="just"/>
            <a:r>
              <a:rPr lang="en-IN" dirty="0"/>
              <a:t>Given a truth table, identify the fundamental sums needed for a logic design. Then by </a:t>
            </a:r>
            <a:r>
              <a:rPr lang="en-IN" dirty="0" err="1"/>
              <a:t>ANDing</a:t>
            </a:r>
            <a:r>
              <a:rPr lang="en-IN" dirty="0"/>
              <a:t> these sums, will get the product-of-sums equation corresponding to the truth table. </a:t>
            </a:r>
          </a:p>
          <a:p>
            <a:pPr algn="just"/>
            <a:r>
              <a:rPr lang="en-IN" dirty="0"/>
              <a:t>But, in the sum-of-products method, the fundamental product produces an output l for the corresponding input condition. </a:t>
            </a:r>
          </a:p>
          <a:p>
            <a:pPr algn="just"/>
            <a:r>
              <a:rPr lang="en-IN" dirty="0"/>
              <a:t>But with the product of- sums method, the fundamental sum produces an output 0 for the corresponding input condition.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32</a:t>
            </a:fld>
            <a:endParaRPr lang="en-US"/>
          </a:p>
        </p:txBody>
      </p:sp>
      <p:sp>
        <p:nvSpPr>
          <p:cNvPr id="5" name="Date Placeholder 4"/>
          <p:cNvSpPr>
            <a:spLocks noGrp="1"/>
          </p:cNvSpPr>
          <p:nvPr>
            <p:ph type="dt" sz="half" idx="14"/>
          </p:nvPr>
        </p:nvSpPr>
        <p:spPr/>
        <p:txBody>
          <a:bodyPr/>
          <a:lstStyle/>
          <a:p>
            <a:fld id="{0CA5D6C7-4346-4D66-89A1-05C681E1C4C0}" type="datetime12">
              <a:rPr lang="en-US" smtClean="0"/>
              <a:t>11:15 AM</a:t>
            </a:fld>
            <a:endParaRPr lang="en-US"/>
          </a:p>
        </p:txBody>
      </p:sp>
    </p:spTree>
    <p:extLst>
      <p:ext uri="{BB962C8B-B14F-4D97-AF65-F5344CB8AC3E}">
        <p14:creationId xmlns:p14="http://schemas.microsoft.com/office/powerpoint/2010/main" val="682628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PRODUCT-Of-SUMS METHOD-2</a:t>
            </a:r>
          </a:p>
        </p:txBody>
      </p:sp>
      <p:sp>
        <p:nvSpPr>
          <p:cNvPr id="3" name="Content Placeholder 2"/>
          <p:cNvSpPr>
            <a:spLocks noGrp="1"/>
          </p:cNvSpPr>
          <p:nvPr>
            <p:ph sz="quarter" idx="1"/>
          </p:nvPr>
        </p:nvSpPr>
        <p:spPr/>
        <p:txBody>
          <a:bodyPr/>
          <a:lstStyle/>
          <a:p>
            <a:r>
              <a:rPr lang="en-IN" b="1" dirty="0"/>
              <a:t>Converting </a:t>
            </a:r>
            <a:r>
              <a:rPr lang="en-IN" dirty="0"/>
              <a:t>a </a:t>
            </a:r>
            <a:r>
              <a:rPr lang="en-IN" b="1" dirty="0"/>
              <a:t>Truth Table to an Equation</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085975"/>
            <a:ext cx="84772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06" y="4943475"/>
            <a:ext cx="29908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29" y="5300202"/>
            <a:ext cx="43338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04" y="5729748"/>
            <a:ext cx="43243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143625"/>
            <a:ext cx="42195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950" y="5486400"/>
            <a:ext cx="29908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D53F1042-C0B9-4BD2-90A4-8ED7C1F18839}" type="datetime12">
              <a:rPr lang="en-US" smtClean="0"/>
              <a:t>11:15 AM</a:t>
            </a:fld>
            <a:endParaRPr lang="en-US"/>
          </a:p>
        </p:txBody>
      </p:sp>
    </p:spTree>
    <p:extLst>
      <p:ext uri="{BB962C8B-B14F-4D97-AF65-F5344CB8AC3E}">
        <p14:creationId xmlns:p14="http://schemas.microsoft.com/office/powerpoint/2010/main" val="33360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1000"/>
                                        <p:tgtEl>
                                          <p:spTgt spid="3079"/>
                                        </p:tgtEl>
                                      </p:cBhvr>
                                    </p:animEffect>
                                    <p:anim calcmode="lin" valueType="num">
                                      <p:cBhvr>
                                        <p:cTn id="23" dur="1000" fill="hold"/>
                                        <p:tgtEl>
                                          <p:spTgt spid="3079"/>
                                        </p:tgtEl>
                                        <p:attrNameLst>
                                          <p:attrName>ppt_x</p:attrName>
                                        </p:attrNameLst>
                                      </p:cBhvr>
                                      <p:tavLst>
                                        <p:tav tm="0">
                                          <p:val>
                                            <p:strVal val="#ppt_x"/>
                                          </p:val>
                                        </p:tav>
                                        <p:tav tm="100000">
                                          <p:val>
                                            <p:strVal val="#ppt_x"/>
                                          </p:val>
                                        </p:tav>
                                      </p:tavLst>
                                    </p:anim>
                                    <p:anim calcmode="lin" valueType="num">
                                      <p:cBhvr>
                                        <p:cTn id="24"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fade">
                                      <p:cBhvr>
                                        <p:cTn id="29" dur="1000"/>
                                        <p:tgtEl>
                                          <p:spTgt spid="3080"/>
                                        </p:tgtEl>
                                      </p:cBhvr>
                                    </p:animEffect>
                                    <p:anim calcmode="lin" valueType="num">
                                      <p:cBhvr>
                                        <p:cTn id="30" dur="1000" fill="hold"/>
                                        <p:tgtEl>
                                          <p:spTgt spid="3080"/>
                                        </p:tgtEl>
                                        <p:attrNameLst>
                                          <p:attrName>ppt_x</p:attrName>
                                        </p:attrNameLst>
                                      </p:cBhvr>
                                      <p:tavLst>
                                        <p:tav tm="0">
                                          <p:val>
                                            <p:strVal val="#ppt_x"/>
                                          </p:val>
                                        </p:tav>
                                        <p:tav tm="100000">
                                          <p:val>
                                            <p:strVal val="#ppt_x"/>
                                          </p:val>
                                        </p:tav>
                                      </p:tavLst>
                                    </p:anim>
                                    <p:anim calcmode="lin" valueType="num">
                                      <p:cBhvr>
                                        <p:cTn id="31"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PRODUCT-Of-SUMS METHOD-3</a:t>
            </a:r>
          </a:p>
        </p:txBody>
      </p:sp>
      <p:sp>
        <p:nvSpPr>
          <p:cNvPr id="3" name="Content Placeholder 2"/>
          <p:cNvSpPr>
            <a:spLocks noGrp="1"/>
          </p:cNvSpPr>
          <p:nvPr>
            <p:ph sz="quarter" idx="1"/>
          </p:nvPr>
        </p:nvSpPr>
        <p:spPr/>
        <p:txBody>
          <a:bodyPr/>
          <a:lstStyle/>
          <a:p>
            <a:r>
              <a:rPr lang="en-IN" b="1" dirty="0"/>
              <a:t>Logic Circuit</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95513"/>
            <a:ext cx="34861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145375CC-49D6-4770-B00B-6E238BE7FFA0}" type="datetime12">
              <a:rPr lang="en-US" smtClean="0"/>
              <a:t>11:15 AM</a:t>
            </a:fld>
            <a:endParaRPr lang="en-US"/>
          </a:p>
        </p:txBody>
      </p:sp>
    </p:spTree>
    <p:extLst>
      <p:ext uri="{BB962C8B-B14F-4D97-AF65-F5344CB8AC3E}">
        <p14:creationId xmlns:p14="http://schemas.microsoft.com/office/powerpoint/2010/main" val="8561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PRODUCT-Of-SUMS METHOD-4</a:t>
            </a:r>
          </a:p>
        </p:txBody>
      </p:sp>
      <p:sp>
        <p:nvSpPr>
          <p:cNvPr id="3" name="Content Placeholder 2"/>
          <p:cNvSpPr>
            <a:spLocks noGrp="1"/>
          </p:cNvSpPr>
          <p:nvPr>
            <p:ph sz="quarter" idx="1"/>
          </p:nvPr>
        </p:nvSpPr>
        <p:spPr/>
        <p:txBody>
          <a:bodyPr/>
          <a:lstStyle/>
          <a:p>
            <a:pPr algn="just"/>
            <a:r>
              <a:rPr lang="en-IN" b="1" dirty="0"/>
              <a:t>Conversion between SOP and POS</a:t>
            </a:r>
          </a:p>
          <a:p>
            <a:pPr algn="just"/>
            <a:r>
              <a:rPr lang="en-IN" dirty="0"/>
              <a:t>SOP and POS occupy complementary locations in a truth table.</a:t>
            </a:r>
          </a:p>
          <a:p>
            <a:pPr lvl="1" algn="just"/>
            <a:r>
              <a:rPr lang="en-IN" dirty="0"/>
              <a:t>Identifying complementary locations,</a:t>
            </a:r>
          </a:p>
          <a:p>
            <a:pPr lvl="1" algn="just"/>
            <a:r>
              <a:rPr lang="en-IN" dirty="0"/>
              <a:t>Changing </a:t>
            </a:r>
            <a:r>
              <a:rPr lang="en-IN" dirty="0" err="1"/>
              <a:t>minterm</a:t>
            </a:r>
            <a:r>
              <a:rPr lang="en-IN" dirty="0"/>
              <a:t> to </a:t>
            </a:r>
            <a:r>
              <a:rPr lang="en-IN" dirty="0" err="1"/>
              <a:t>maxterm</a:t>
            </a:r>
            <a:r>
              <a:rPr lang="en-IN" dirty="0"/>
              <a:t> or reverse, and</a:t>
            </a:r>
          </a:p>
          <a:p>
            <a:pPr lvl="1" algn="just"/>
            <a:r>
              <a:rPr lang="en-IN" dirty="0"/>
              <a:t>Changing summation by product or reverse.</a:t>
            </a:r>
          </a:p>
          <a:p>
            <a:pPr algn="just"/>
            <a:endParaRPr lang="en-IN" b="1"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62450"/>
            <a:ext cx="48768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00625"/>
            <a:ext cx="48768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60AADFAF-EC31-45E7-962E-0FB5EF00DD5B}" type="datetime12">
              <a:rPr lang="en-US" smtClean="0"/>
              <a:t>11:15 AM</a:t>
            </a:fld>
            <a:endParaRPr lang="en-US"/>
          </a:p>
        </p:txBody>
      </p:sp>
    </p:spTree>
    <p:extLst>
      <p:ext uri="{BB962C8B-B14F-4D97-AF65-F5344CB8AC3E}">
        <p14:creationId xmlns:p14="http://schemas.microsoft.com/office/powerpoint/2010/main" val="2668171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Conversion between SOP and POS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Autofit/>
              </a:bodyPr>
              <a:lstStyle/>
              <a:p>
                <a:r>
                  <a:rPr lang="en-IN" sz="1600" dirty="0"/>
                  <a:t>Mapping between canonical forms</a:t>
                </a:r>
              </a:p>
              <a:p>
                <a:r>
                  <a:rPr lang="en-IN" sz="1600" dirty="0" err="1"/>
                  <a:t>Minterm</a:t>
                </a:r>
                <a:r>
                  <a:rPr lang="en-IN" sz="1600" dirty="0"/>
                  <a:t> to </a:t>
                </a:r>
                <a:r>
                  <a:rPr lang="en-IN" sz="1600" dirty="0" err="1"/>
                  <a:t>maxterm</a:t>
                </a:r>
                <a:r>
                  <a:rPr lang="en-IN" sz="1600" dirty="0"/>
                  <a:t> conversion</a:t>
                </a:r>
              </a:p>
              <a:p>
                <a:pPr lvl="1"/>
                <a:r>
                  <a:rPr lang="en-IN" sz="1600" dirty="0"/>
                  <a:t>use </a:t>
                </a:r>
                <a:r>
                  <a:rPr lang="en-IN" sz="1600" dirty="0" err="1"/>
                  <a:t>maxterms</a:t>
                </a:r>
                <a:r>
                  <a:rPr lang="en-IN" sz="1600" dirty="0"/>
                  <a:t> whose indices do not appear in </a:t>
                </a:r>
                <a:r>
                  <a:rPr lang="en-IN" sz="1600" dirty="0" err="1"/>
                  <a:t>minterm</a:t>
                </a:r>
                <a:r>
                  <a:rPr lang="en-IN" sz="1600" dirty="0"/>
                  <a:t> expansion</a:t>
                </a:r>
              </a:p>
              <a:p>
                <a:pPr lvl="1"/>
                <a:r>
                  <a:rPr lang="en-IN" sz="1600" dirty="0"/>
                  <a:t>e.g. F(A,B,C) = ∑m(1,3,5,6,7) = ∏M(0,2,4)</a:t>
                </a:r>
              </a:p>
              <a:p>
                <a:r>
                  <a:rPr lang="en-IN" sz="1600" dirty="0" err="1"/>
                  <a:t>Maxterm</a:t>
                </a:r>
                <a:r>
                  <a:rPr lang="en-IN" sz="1600" dirty="0"/>
                  <a:t> to </a:t>
                </a:r>
                <a:r>
                  <a:rPr lang="en-IN" sz="1600" dirty="0" err="1"/>
                  <a:t>minterm</a:t>
                </a:r>
                <a:r>
                  <a:rPr lang="en-IN" sz="1600" dirty="0"/>
                  <a:t> conversion</a:t>
                </a:r>
              </a:p>
              <a:p>
                <a:pPr lvl="1"/>
                <a:r>
                  <a:rPr lang="en-IN" sz="1600" dirty="0"/>
                  <a:t>use </a:t>
                </a:r>
                <a:r>
                  <a:rPr lang="en-IN" sz="1600" dirty="0" err="1"/>
                  <a:t>minterms</a:t>
                </a:r>
                <a:r>
                  <a:rPr lang="en-IN" sz="1600" dirty="0"/>
                  <a:t> whose indices do not appear in </a:t>
                </a:r>
                <a:r>
                  <a:rPr lang="en-IN" sz="1600" dirty="0" err="1"/>
                  <a:t>maxterm</a:t>
                </a:r>
                <a:r>
                  <a:rPr lang="en-IN" sz="1600" dirty="0"/>
                  <a:t> expansion</a:t>
                </a:r>
              </a:p>
              <a:p>
                <a:pPr lvl="1"/>
                <a:r>
                  <a:rPr lang="en-IN" sz="1600" dirty="0"/>
                  <a:t>e.g. F(A,B,C) = ∏ M(0,2,4) = ∑ m(1,3,5,6,7)</a:t>
                </a:r>
              </a:p>
              <a:p>
                <a:r>
                  <a:rPr lang="en-IN" sz="1600" dirty="0" err="1"/>
                  <a:t>Minterm</a:t>
                </a:r>
                <a:r>
                  <a:rPr lang="en-IN" sz="1600" dirty="0"/>
                  <a:t> expansion of F to </a:t>
                </a:r>
                <a:r>
                  <a:rPr lang="en-IN" sz="1600" dirty="0" err="1"/>
                  <a:t>minterm</a:t>
                </a:r>
                <a:r>
                  <a:rPr lang="en-IN" sz="1600" dirty="0"/>
                  <a:t> expansion of </a:t>
                </a:r>
                <a14:m>
                  <m:oMath xmlns:m="http://schemas.openxmlformats.org/officeDocument/2006/math">
                    <m:acc>
                      <m:accPr>
                        <m:chr m:val="̅"/>
                        <m:ctrlPr>
                          <a:rPr lang="en-IN" sz="1600" i="1" dirty="0" smtClean="0">
                            <a:latin typeface="Cambria Math" panose="02040503050406030204" pitchFamily="18" charset="0"/>
                          </a:rPr>
                        </m:ctrlPr>
                      </m:accPr>
                      <m:e>
                        <m:r>
                          <m:rPr>
                            <m:sty m:val="p"/>
                          </m:rPr>
                          <a:rPr lang="en-IN" sz="1600" b="0" i="0" dirty="0" smtClean="0">
                            <a:latin typeface="Cambria Math"/>
                          </a:rPr>
                          <m:t>F</m:t>
                        </m:r>
                      </m:e>
                    </m:acc>
                  </m:oMath>
                </a14:m>
                <a:endParaRPr lang="en-IN" sz="1600" dirty="0"/>
              </a:p>
              <a:p>
                <a:pPr lvl="1"/>
                <a:r>
                  <a:rPr lang="en-IN" sz="1600" dirty="0"/>
                  <a:t>use </a:t>
                </a:r>
                <a:r>
                  <a:rPr lang="en-IN" sz="1600" dirty="0" err="1"/>
                  <a:t>minterms</a:t>
                </a:r>
                <a:r>
                  <a:rPr lang="en-IN" sz="1600" dirty="0"/>
                  <a:t> whose indices do not appear</a:t>
                </a:r>
              </a:p>
              <a:p>
                <a:pPr lvl="1"/>
                <a:r>
                  <a:rPr lang="en-IN" sz="1600" dirty="0"/>
                  <a:t>e.g., F(A,B,C) = ∑ m(1,3,5,6,7) 	 	</a:t>
                </a:r>
                <a14:m>
                  <m:oMath xmlns:m="http://schemas.openxmlformats.org/officeDocument/2006/math">
                    <m:acc>
                      <m:accPr>
                        <m:chr m:val="̅"/>
                        <m:ctrlPr>
                          <a:rPr lang="en-IN" sz="1600" i="1" dirty="0">
                            <a:latin typeface="Cambria Math" panose="02040503050406030204" pitchFamily="18" charset="0"/>
                          </a:rPr>
                        </m:ctrlPr>
                      </m:accPr>
                      <m:e>
                        <m:r>
                          <m:rPr>
                            <m:sty m:val="p"/>
                          </m:rPr>
                          <a:rPr lang="en-IN" sz="1600" i="0" dirty="0">
                            <a:latin typeface="Cambria Math"/>
                          </a:rPr>
                          <m:t>F</m:t>
                        </m:r>
                      </m:e>
                    </m:acc>
                  </m:oMath>
                </a14:m>
                <a:r>
                  <a:rPr lang="en-IN" sz="1600" dirty="0"/>
                  <a:t>(A,B,C) = ∑ m(0,2,4)</a:t>
                </a:r>
              </a:p>
              <a:p>
                <a:r>
                  <a:rPr lang="en-IN" sz="1600" dirty="0" err="1"/>
                  <a:t>Maxterm</a:t>
                </a:r>
                <a:r>
                  <a:rPr lang="en-IN" sz="1600" dirty="0"/>
                  <a:t> expansion of F to </a:t>
                </a:r>
                <a:r>
                  <a:rPr lang="en-IN" sz="1600" dirty="0" err="1"/>
                  <a:t>maxterm</a:t>
                </a:r>
                <a:r>
                  <a:rPr lang="en-IN" sz="1600" dirty="0"/>
                  <a:t> expansion of </a:t>
                </a:r>
                <a14:m>
                  <m:oMath xmlns:m="http://schemas.openxmlformats.org/officeDocument/2006/math">
                    <m:acc>
                      <m:accPr>
                        <m:chr m:val="̅"/>
                        <m:ctrlPr>
                          <a:rPr lang="en-IN" sz="1600" i="1" dirty="0">
                            <a:latin typeface="Cambria Math" panose="02040503050406030204" pitchFamily="18" charset="0"/>
                          </a:rPr>
                        </m:ctrlPr>
                      </m:accPr>
                      <m:e>
                        <m:r>
                          <m:rPr>
                            <m:sty m:val="p"/>
                          </m:rPr>
                          <a:rPr lang="en-IN" sz="1600" dirty="0">
                            <a:latin typeface="Cambria Math"/>
                          </a:rPr>
                          <m:t>F</m:t>
                        </m:r>
                      </m:e>
                    </m:acc>
                  </m:oMath>
                </a14:m>
                <a:endParaRPr lang="en-IN" sz="1600" dirty="0"/>
              </a:p>
              <a:p>
                <a:pPr lvl="1"/>
                <a:r>
                  <a:rPr lang="en-IN" sz="1600" dirty="0"/>
                  <a:t>use </a:t>
                </a:r>
                <a:r>
                  <a:rPr lang="en-IN" sz="1600" dirty="0" err="1"/>
                  <a:t>maxterms</a:t>
                </a:r>
                <a:r>
                  <a:rPr lang="en-IN" sz="1600" dirty="0"/>
                  <a:t> whose indices do not appear</a:t>
                </a:r>
              </a:p>
              <a:p>
                <a:pPr lvl="1"/>
                <a:r>
                  <a:rPr lang="en-IN" sz="1600" dirty="0"/>
                  <a:t>e.g., F(A,B,C) = ∏ M(0,2,4) 		</a:t>
                </a:r>
                <a14:m>
                  <m:oMath xmlns:m="http://schemas.openxmlformats.org/officeDocument/2006/math">
                    <m:acc>
                      <m:accPr>
                        <m:chr m:val="̅"/>
                        <m:ctrlPr>
                          <a:rPr lang="en-IN" sz="1600" i="1" dirty="0">
                            <a:latin typeface="Cambria Math" panose="02040503050406030204" pitchFamily="18" charset="0"/>
                          </a:rPr>
                        </m:ctrlPr>
                      </m:accPr>
                      <m:e>
                        <m:r>
                          <m:rPr>
                            <m:sty m:val="p"/>
                          </m:rPr>
                          <a:rPr lang="en-IN" sz="1600" dirty="0">
                            <a:latin typeface="Cambria Math"/>
                          </a:rPr>
                          <m:t>F</m:t>
                        </m:r>
                      </m:e>
                    </m:acc>
                  </m:oMath>
                </a14:m>
                <a:r>
                  <a:rPr lang="en-IN" sz="1600" dirty="0"/>
                  <a:t>’(A,B,C) = ∏ M(1,3,5,6,7)</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t="-375"/>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36</a:t>
            </a:fld>
            <a:endParaRPr lang="en-US"/>
          </a:p>
        </p:txBody>
      </p:sp>
      <p:sp>
        <p:nvSpPr>
          <p:cNvPr id="5" name="Date Placeholder 4"/>
          <p:cNvSpPr>
            <a:spLocks noGrp="1"/>
          </p:cNvSpPr>
          <p:nvPr>
            <p:ph type="dt" sz="half" idx="14"/>
          </p:nvPr>
        </p:nvSpPr>
        <p:spPr/>
        <p:txBody>
          <a:bodyPr/>
          <a:lstStyle/>
          <a:p>
            <a:fld id="{4912C321-EA51-43DC-8140-A7122F620F07}" type="datetime12">
              <a:rPr lang="en-US" smtClean="0"/>
              <a:t>11:15 AM</a:t>
            </a:fld>
            <a:endParaRPr lang="en-US"/>
          </a:p>
        </p:txBody>
      </p:sp>
    </p:spTree>
    <p:extLst>
      <p:ext uri="{BB962C8B-B14F-4D97-AF65-F5344CB8AC3E}">
        <p14:creationId xmlns:p14="http://schemas.microsoft.com/office/powerpoint/2010/main" val="342839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CONDITIONS-1</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37</a:t>
            </a:fld>
            <a:endParaRPr lang="en-US"/>
          </a:p>
        </p:txBody>
      </p:sp>
      <p:sp>
        <p:nvSpPr>
          <p:cNvPr id="6" name="Content Placeholder 5"/>
          <p:cNvSpPr>
            <a:spLocks noGrp="1"/>
          </p:cNvSpPr>
          <p:nvPr>
            <p:ph sz="quarter" idx="1"/>
          </p:nvPr>
        </p:nvSpPr>
        <p:spPr/>
        <p:txBody>
          <a:bodyPr>
            <a:normAutofit/>
          </a:bodyPr>
          <a:lstStyle/>
          <a:p>
            <a:pPr algn="just"/>
            <a:r>
              <a:rPr lang="en-IN" dirty="0"/>
              <a:t>In digital systems, certain input conditions never occur during normal operation; therefore, the corresponding output never appears. Since the output never appears, it is indicated by an </a:t>
            </a:r>
            <a:r>
              <a:rPr lang="en-IN" i="1" dirty="0"/>
              <a:t>X </a:t>
            </a:r>
            <a:r>
              <a:rPr lang="en-IN" dirty="0"/>
              <a:t>in the truth table.</a:t>
            </a:r>
          </a:p>
          <a:p>
            <a:pPr algn="just"/>
            <a:r>
              <a:rPr lang="en-IN" dirty="0"/>
              <a:t>The </a:t>
            </a:r>
            <a:r>
              <a:rPr lang="en-IN" i="1" dirty="0"/>
              <a:t>X </a:t>
            </a:r>
            <a:r>
              <a:rPr lang="en-IN" dirty="0"/>
              <a:t>is called a </a:t>
            </a:r>
            <a:r>
              <a:rPr lang="en-IN" i="1" dirty="0"/>
              <a:t>don 't-care condition. </a:t>
            </a:r>
            <a:r>
              <a:rPr lang="en-IN" dirty="0"/>
              <a:t>Whenever you see an X in a truth table, you can let it equal either 0 or 1, whichever produces a simpler logic circuit.</a:t>
            </a:r>
          </a:p>
        </p:txBody>
      </p:sp>
      <p:sp>
        <p:nvSpPr>
          <p:cNvPr id="3" name="Date Placeholder 2"/>
          <p:cNvSpPr>
            <a:spLocks noGrp="1"/>
          </p:cNvSpPr>
          <p:nvPr>
            <p:ph type="dt" sz="half" idx="14"/>
          </p:nvPr>
        </p:nvSpPr>
        <p:spPr/>
        <p:txBody>
          <a:bodyPr/>
          <a:lstStyle/>
          <a:p>
            <a:fld id="{C1D039E0-570D-4DB1-BF1D-B5941547C918}" type="datetime12">
              <a:rPr lang="en-US" smtClean="0"/>
              <a:t>11:15 AM</a:t>
            </a:fld>
            <a:endParaRPr lang="en-US"/>
          </a:p>
        </p:txBody>
      </p:sp>
    </p:spTree>
    <p:extLst>
      <p:ext uri="{BB962C8B-B14F-4D97-AF65-F5344CB8AC3E}">
        <p14:creationId xmlns:p14="http://schemas.microsoft.com/office/powerpoint/2010/main" val="2476070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CONDITIONS-2</a:t>
            </a:r>
            <a:endParaRPr lang="en-IN" dirty="0"/>
          </a:p>
        </p:txBody>
      </p:sp>
      <p:sp>
        <p:nvSpPr>
          <p:cNvPr id="3" name="Content Placeholder 2"/>
          <p:cNvSpPr>
            <a:spLocks noGrp="1"/>
          </p:cNvSpPr>
          <p:nvPr>
            <p:ph sz="quarter" idx="1"/>
          </p:nvPr>
        </p:nvSpPr>
        <p:spPr/>
        <p:txBody>
          <a:bodyPr/>
          <a:lstStyle/>
          <a:p>
            <a:r>
              <a:rPr lang="en-IN" b="1" dirty="0"/>
              <a:t>Truth Table with Don’t-Cares</a:t>
            </a:r>
          </a:p>
          <a:p>
            <a:r>
              <a:rPr lang="en-IN" dirty="0"/>
              <a:t>In </a:t>
            </a:r>
            <a:r>
              <a:rPr lang="en-IN" dirty="0" err="1"/>
              <a:t>Minterm</a:t>
            </a:r>
            <a:r>
              <a:rPr lang="en-IN" dirty="0"/>
              <a:t> form</a:t>
            </a:r>
          </a:p>
          <a:p>
            <a:pPr lvl="1"/>
            <a:r>
              <a:rPr lang="en-IN" dirty="0"/>
              <a:t>F =Σ m(0,  3,  7) +Σ d(1,  6)</a:t>
            </a:r>
          </a:p>
          <a:p>
            <a:r>
              <a:rPr lang="en-IN" dirty="0"/>
              <a:t>In </a:t>
            </a:r>
            <a:r>
              <a:rPr lang="en-IN" dirty="0" err="1"/>
              <a:t>Maxterm</a:t>
            </a:r>
            <a:r>
              <a:rPr lang="en-IN" dirty="0"/>
              <a:t> form</a:t>
            </a:r>
          </a:p>
          <a:p>
            <a:r>
              <a:rPr lang="en-IN" dirty="0"/>
              <a:t>F =Π M(2,  4,  5)· Π D(1,  6)</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38</a:t>
            </a:fld>
            <a:endParaRPr lang="en-US"/>
          </a:p>
        </p:txBody>
      </p:sp>
      <p:sp>
        <p:nvSpPr>
          <p:cNvPr id="5" name="Date Placeholder 4"/>
          <p:cNvSpPr>
            <a:spLocks noGrp="1"/>
          </p:cNvSpPr>
          <p:nvPr>
            <p:ph type="dt" sz="half" idx="14"/>
          </p:nvPr>
        </p:nvSpPr>
        <p:spPr/>
        <p:txBody>
          <a:bodyPr/>
          <a:lstStyle/>
          <a:p>
            <a:fld id="{7E566064-8EBC-47AB-A684-F8BE3007F1B0}" type="datetime12">
              <a:rPr lang="en-US" smtClean="0"/>
              <a:t>11:15 AM</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2133600"/>
            <a:ext cx="1905000" cy="392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43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CONDITIONS-2</a:t>
            </a:r>
            <a:endParaRPr lang="en-IN" dirty="0"/>
          </a:p>
        </p:txBody>
      </p:sp>
      <p:sp>
        <p:nvSpPr>
          <p:cNvPr id="3" name="Content Placeholder 2"/>
          <p:cNvSpPr>
            <a:spLocks noGrp="1"/>
          </p:cNvSpPr>
          <p:nvPr>
            <p:ph sz="quarter" idx="1"/>
          </p:nvPr>
        </p:nvSpPr>
        <p:spPr/>
        <p:txBody>
          <a:bodyPr/>
          <a:lstStyle/>
          <a:p>
            <a:r>
              <a:rPr lang="en-IN" b="1" dirty="0"/>
              <a:t>Truth Table with Don't-Care Conditions</a:t>
            </a:r>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r>
              <a:rPr lang="en-IN" b="1" dirty="0"/>
              <a:t>Y=F(A,B,C,D) = ∑m (9) + d(10,11,12,13,14,15)</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05779"/>
            <a:ext cx="3424238" cy="330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7E566064-8EBC-47AB-A684-F8BE3007F1B0}" type="datetime12">
              <a:rPr lang="en-US" smtClean="0"/>
              <a:t>11:15 AM</a:t>
            </a:fld>
            <a:endParaRPr lang="en-US"/>
          </a:p>
        </p:txBody>
      </p:sp>
    </p:spTree>
    <p:extLst>
      <p:ext uri="{BB962C8B-B14F-4D97-AF65-F5344CB8AC3E}">
        <p14:creationId xmlns:p14="http://schemas.microsoft.com/office/powerpoint/2010/main" val="211845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Gates-1</a:t>
            </a:r>
          </a:p>
        </p:txBody>
      </p:sp>
      <p:sp>
        <p:nvSpPr>
          <p:cNvPr id="3" name="Content Placeholder 2"/>
          <p:cNvSpPr>
            <a:spLocks noGrp="1"/>
          </p:cNvSpPr>
          <p:nvPr>
            <p:ph sz="quarter" idx="1"/>
          </p:nvPr>
        </p:nvSpPr>
        <p:spPr/>
        <p:txBody>
          <a:bodyPr>
            <a:normAutofit fontScale="85000" lnSpcReduction="20000"/>
          </a:bodyPr>
          <a:lstStyle/>
          <a:p>
            <a:pPr algn="just"/>
            <a:r>
              <a:rPr lang="en-IN" b="1" dirty="0"/>
              <a:t>A </a:t>
            </a:r>
            <a:r>
              <a:rPr lang="en-IN" b="1" i="1" dirty="0"/>
              <a:t>logic gate </a:t>
            </a:r>
            <a:r>
              <a:rPr lang="en-IN" b="1" dirty="0"/>
              <a:t>is a digital circuit with 1 or more input voltages but only 1 output voltage.</a:t>
            </a:r>
          </a:p>
          <a:p>
            <a:pPr algn="just"/>
            <a:r>
              <a:rPr lang="en-IN" dirty="0"/>
              <a:t>Logic gates are the fundamental building blocks of digital systems.</a:t>
            </a:r>
          </a:p>
          <a:p>
            <a:pPr algn="just"/>
            <a:r>
              <a:rPr lang="en-IN" dirty="0"/>
              <a:t>By connecting the different gates in different ways, we can build circuits that perform arithmetic and other functions associated with the human brain.</a:t>
            </a:r>
          </a:p>
          <a:p>
            <a:pPr algn="just"/>
            <a:r>
              <a:rPr lang="en-IN" b="1" dirty="0"/>
              <a:t>Because the circuits simulate mental processes, gates are often called </a:t>
            </a:r>
            <a:r>
              <a:rPr lang="en-IN" b="1" i="1" dirty="0"/>
              <a:t>logic circuits</a:t>
            </a:r>
            <a:r>
              <a:rPr lang="en-IN" b="1" dirty="0"/>
              <a:t>. NOT, OR &amp; AND gates are the basic types of gates.</a:t>
            </a:r>
          </a:p>
          <a:p>
            <a:pPr algn="just"/>
            <a:r>
              <a:rPr lang="en-IN" b="1" dirty="0"/>
              <a:t>The inter-connection of gates to perform a variety of logical operations is called </a:t>
            </a:r>
            <a:r>
              <a:rPr lang="en-IN" b="1" i="1" dirty="0"/>
              <a:t>logic design.</a:t>
            </a:r>
          </a:p>
          <a:p>
            <a:pPr algn="just"/>
            <a:r>
              <a:rPr lang="en-IN" dirty="0"/>
              <a:t>The operation of a logic gate can be easily understood with the help of "truth table".</a:t>
            </a:r>
          </a:p>
          <a:p>
            <a:pPr algn="just"/>
            <a:r>
              <a:rPr lang="en-IN" b="1" dirty="0"/>
              <a:t>A </a:t>
            </a:r>
            <a:r>
              <a:rPr lang="en-IN" b="1" i="1" dirty="0"/>
              <a:t>truth table </a:t>
            </a:r>
            <a:r>
              <a:rPr lang="en-IN" b="1" dirty="0"/>
              <a:t>lists all possible combinations of inputs and the corresponding outputs.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97437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Problems</a:t>
            </a:r>
          </a:p>
        </p:txBody>
      </p:sp>
      <p:sp>
        <p:nvSpPr>
          <p:cNvPr id="3" name="Content Placeholder 2"/>
          <p:cNvSpPr>
            <a:spLocks noGrp="1"/>
          </p:cNvSpPr>
          <p:nvPr>
            <p:ph sz="quarter" idx="1"/>
          </p:nvPr>
        </p:nvSpPr>
        <p:spPr/>
        <p:txBody>
          <a:bodyPr/>
          <a:lstStyle/>
          <a:p>
            <a:pPr algn="just"/>
            <a:r>
              <a:rPr lang="en-IN" dirty="0"/>
              <a:t>Design a logic circuit that has three inputs, A, B, and C, and whose output will be HIGH only when a majority of the inputs are HIGH.</a:t>
            </a:r>
          </a:p>
          <a:p>
            <a:pPr algn="just"/>
            <a:r>
              <a:rPr lang="en-IN" dirty="0"/>
              <a:t> </a:t>
            </a:r>
          </a:p>
        </p:txBody>
      </p:sp>
      <p:sp>
        <p:nvSpPr>
          <p:cNvPr id="4" name="Date Placeholder 3"/>
          <p:cNvSpPr>
            <a:spLocks noGrp="1"/>
          </p:cNvSpPr>
          <p:nvPr>
            <p:ph type="dt" sz="half" idx="14"/>
          </p:nvPr>
        </p:nvSpPr>
        <p:spPr/>
        <p:txBody>
          <a:bodyPr/>
          <a:lstStyle/>
          <a:p>
            <a:fld id="{D259FCAF-2A3D-44DA-8896-E833D8252593}" type="datetime12">
              <a:rPr lang="en-US" smtClean="0"/>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220617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Karnaugh</a:t>
            </a:r>
            <a:r>
              <a:rPr lang="en-IN" b="1" dirty="0"/>
              <a:t> Maps</a:t>
            </a:r>
          </a:p>
        </p:txBody>
      </p:sp>
      <p:sp>
        <p:nvSpPr>
          <p:cNvPr id="3" name="Content Placeholder 2"/>
          <p:cNvSpPr>
            <a:spLocks noGrp="1"/>
          </p:cNvSpPr>
          <p:nvPr>
            <p:ph sz="quarter" idx="1"/>
          </p:nvPr>
        </p:nvSpPr>
        <p:spPr/>
        <p:txBody>
          <a:bodyPr>
            <a:normAutofit fontScale="92500" lnSpcReduction="10000"/>
          </a:bodyPr>
          <a:lstStyle/>
          <a:p>
            <a:pPr algn="just"/>
            <a:r>
              <a:rPr lang="en-IN" dirty="0"/>
              <a:t>Switching functions can generally be simplified by using the algebraic techniques. </a:t>
            </a:r>
          </a:p>
          <a:p>
            <a:pPr algn="just"/>
            <a:r>
              <a:rPr lang="en-IN" dirty="0"/>
              <a:t>However, two problems arise when algebraic procedures are used: </a:t>
            </a:r>
          </a:p>
          <a:p>
            <a:pPr lvl="1" algn="just"/>
            <a:r>
              <a:rPr lang="en-IN" dirty="0"/>
              <a:t>1. The procedures are difficult to apply in a systematic way. </a:t>
            </a:r>
          </a:p>
          <a:p>
            <a:pPr lvl="1" algn="just"/>
            <a:r>
              <a:rPr lang="en-IN" dirty="0"/>
              <a:t>2. It is difficult to tell when you have arrived at a minimum solution. </a:t>
            </a:r>
          </a:p>
          <a:p>
            <a:pPr algn="just"/>
            <a:r>
              <a:rPr lang="en-IN" dirty="0"/>
              <a:t>The </a:t>
            </a:r>
            <a:r>
              <a:rPr lang="en-IN" dirty="0" err="1"/>
              <a:t>Karnaugh</a:t>
            </a:r>
            <a:r>
              <a:rPr lang="en-IN" dirty="0"/>
              <a:t> map method and the Quine-</a:t>
            </a:r>
            <a:r>
              <a:rPr lang="en-IN" dirty="0" err="1"/>
              <a:t>McCluskey</a:t>
            </a:r>
            <a:r>
              <a:rPr lang="en-IN" dirty="0"/>
              <a:t> procedure used to overcome these difficulties by providing systematic methods for simplifying switching functions. </a:t>
            </a:r>
          </a:p>
          <a:p>
            <a:pPr algn="just"/>
            <a:r>
              <a:rPr lang="en-IN" dirty="0"/>
              <a:t>The </a:t>
            </a:r>
            <a:r>
              <a:rPr lang="en-IN" dirty="0" err="1"/>
              <a:t>Karnaugh</a:t>
            </a:r>
            <a:r>
              <a:rPr lang="en-IN" dirty="0"/>
              <a:t> map is useful tool for simplifying and manipulating switching functions of three or four variables (Literals).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41</a:t>
            </a:fld>
            <a:endParaRPr lang="en-US"/>
          </a:p>
        </p:txBody>
      </p:sp>
      <p:sp>
        <p:nvSpPr>
          <p:cNvPr id="5" name="Date Placeholder 4"/>
          <p:cNvSpPr>
            <a:spLocks noGrp="1"/>
          </p:cNvSpPr>
          <p:nvPr>
            <p:ph type="dt" sz="half" idx="14"/>
          </p:nvPr>
        </p:nvSpPr>
        <p:spPr/>
        <p:txBody>
          <a:bodyPr/>
          <a:lstStyle/>
          <a:p>
            <a:fld id="{A758D579-3EC6-4FD2-A509-456AB898F3CB}" type="datetime12">
              <a:rPr lang="en-US" smtClean="0"/>
              <a:t>11:15 AM</a:t>
            </a:fld>
            <a:endParaRPr lang="en-US"/>
          </a:p>
        </p:txBody>
      </p:sp>
    </p:spTree>
    <p:extLst>
      <p:ext uri="{BB962C8B-B14F-4D97-AF65-F5344CB8AC3E}">
        <p14:creationId xmlns:p14="http://schemas.microsoft.com/office/powerpoint/2010/main" val="3931672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fontScale="92500" lnSpcReduction="20000"/>
          </a:bodyPr>
          <a:lstStyle/>
          <a:p>
            <a:pPr algn="just"/>
            <a:r>
              <a:rPr lang="en-IN" dirty="0"/>
              <a:t>When a function is realized using AND </a:t>
            </a:r>
            <a:r>
              <a:rPr lang="en-IN" dirty="0" err="1"/>
              <a:t>and</a:t>
            </a:r>
            <a:r>
              <a:rPr lang="en-IN" dirty="0"/>
              <a:t> OR gates, the cost of realizing the function is directly related to the number of gates and gate inputs used. </a:t>
            </a:r>
          </a:p>
          <a:p>
            <a:pPr algn="just"/>
            <a:r>
              <a:rPr lang="en-IN" dirty="0"/>
              <a:t>The  </a:t>
            </a:r>
            <a:r>
              <a:rPr lang="en-IN" dirty="0" err="1"/>
              <a:t>Karnaugh</a:t>
            </a:r>
            <a:r>
              <a:rPr lang="en-IN" dirty="0"/>
              <a:t> map techniques developed that lead directly to minimum cost two-level  circuits composed of AND </a:t>
            </a:r>
            <a:r>
              <a:rPr lang="en-IN" dirty="0" err="1"/>
              <a:t>and</a:t>
            </a:r>
            <a:r>
              <a:rPr lang="en-IN" dirty="0"/>
              <a:t> OR gates. </a:t>
            </a:r>
          </a:p>
          <a:p>
            <a:pPr algn="just"/>
            <a:r>
              <a:rPr lang="en-IN" dirty="0"/>
              <a:t>An expression consisting of a sum of product terms corresponds directly to a two-level circuit composed of a group of AND gates feeding a single OR gate. </a:t>
            </a:r>
          </a:p>
          <a:p>
            <a:pPr algn="just"/>
            <a:r>
              <a:rPr lang="en-IN" dirty="0"/>
              <a:t>Similarly, a product-of-sums expression corresponds to a two-level circuit composed of OR gates feeding a single AND gate. </a:t>
            </a:r>
          </a:p>
          <a:p>
            <a:pPr algn="just"/>
            <a:r>
              <a:rPr lang="en-IN" dirty="0"/>
              <a:t>Therefore, to find minimum cost two-level AND-OR gate circuits, we must find minimum expressions in sum-of-products or product-of-sums form.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42</a:t>
            </a:fld>
            <a:endParaRPr lang="en-US"/>
          </a:p>
        </p:txBody>
      </p:sp>
      <p:sp>
        <p:nvSpPr>
          <p:cNvPr id="5" name="Date Placeholder 4"/>
          <p:cNvSpPr>
            <a:spLocks noGrp="1"/>
          </p:cNvSpPr>
          <p:nvPr>
            <p:ph type="dt" sz="half" idx="14"/>
          </p:nvPr>
        </p:nvSpPr>
        <p:spPr/>
        <p:txBody>
          <a:bodyPr/>
          <a:lstStyle/>
          <a:p>
            <a:fld id="{29248B5A-2623-4D69-AC93-74F7D51847A0}" type="datetime12">
              <a:rPr lang="en-US" smtClean="0"/>
              <a:t>11:15 AM</a:t>
            </a:fld>
            <a:endParaRPr lang="en-US"/>
          </a:p>
        </p:txBody>
      </p:sp>
    </p:spTree>
    <p:extLst>
      <p:ext uri="{BB962C8B-B14F-4D97-AF65-F5344CB8AC3E}">
        <p14:creationId xmlns:p14="http://schemas.microsoft.com/office/powerpoint/2010/main" val="144769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fontScale="92500" lnSpcReduction="10000"/>
          </a:bodyPr>
          <a:lstStyle/>
          <a:p>
            <a:pPr algn="just"/>
            <a:r>
              <a:rPr lang="en-IN" dirty="0"/>
              <a:t>A minimum sum-of-products expression for a function is defined as a sum of product terms which </a:t>
            </a:r>
          </a:p>
          <a:p>
            <a:pPr lvl="1" algn="just"/>
            <a:r>
              <a:rPr lang="en-IN" dirty="0"/>
              <a:t>(a) has a minimum number of terms and </a:t>
            </a:r>
          </a:p>
          <a:p>
            <a:pPr lvl="1" algn="just"/>
            <a:r>
              <a:rPr lang="en-IN" dirty="0"/>
              <a:t>(b) of all those e </a:t>
            </a:r>
            <a:r>
              <a:rPr lang="en-IN" dirty="0" err="1"/>
              <a:t>xpressions</a:t>
            </a:r>
            <a:r>
              <a:rPr lang="en-IN" dirty="0"/>
              <a:t> which have the same minimum number of terms, has a minimum number of literals. </a:t>
            </a:r>
          </a:p>
          <a:p>
            <a:pPr algn="just"/>
            <a:r>
              <a:rPr lang="en-IN" dirty="0"/>
              <a:t>The minimum sum of products corresponds directly to a minimum  two-level gate circuit which has </a:t>
            </a:r>
          </a:p>
          <a:p>
            <a:pPr lvl="1" algn="just"/>
            <a:r>
              <a:rPr lang="en-IN" dirty="0"/>
              <a:t>(a) a minimum number of gates and </a:t>
            </a:r>
          </a:p>
          <a:p>
            <a:pPr lvl="1" algn="just"/>
            <a:r>
              <a:rPr lang="en-IN" dirty="0"/>
              <a:t>(b) a minimum number of gate inputs. </a:t>
            </a:r>
          </a:p>
          <a:p>
            <a:pPr algn="just"/>
            <a:r>
              <a:rPr lang="en-IN" dirty="0"/>
              <a:t>Unlike the </a:t>
            </a:r>
            <a:r>
              <a:rPr lang="en-IN" dirty="0" err="1"/>
              <a:t>minterm</a:t>
            </a:r>
            <a:r>
              <a:rPr lang="en-IN" dirty="0"/>
              <a:t> expansion for a function, the minimum sum of products is not necessarily unique; that is, </a:t>
            </a:r>
            <a:r>
              <a:rPr lang="en-IN" b="1" dirty="0"/>
              <a:t>a given function may have two  different minimum sum-of-products forms, each with the same number of terms and the same number of literals.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43</a:t>
            </a:fld>
            <a:endParaRPr lang="en-US"/>
          </a:p>
        </p:txBody>
      </p:sp>
      <p:sp>
        <p:nvSpPr>
          <p:cNvPr id="5" name="Date Placeholder 4"/>
          <p:cNvSpPr>
            <a:spLocks noGrp="1"/>
          </p:cNvSpPr>
          <p:nvPr>
            <p:ph type="dt" sz="half" idx="14"/>
          </p:nvPr>
        </p:nvSpPr>
        <p:spPr/>
        <p:txBody>
          <a:bodyPr/>
          <a:lstStyle/>
          <a:p>
            <a:fld id="{E2FB6C62-85C8-4615-AADC-04BED165081B}" type="datetime12">
              <a:rPr lang="en-US" smtClean="0"/>
              <a:t>11:15 AM</a:t>
            </a:fld>
            <a:endParaRPr lang="en-US"/>
          </a:p>
        </p:txBody>
      </p:sp>
    </p:spTree>
    <p:extLst>
      <p:ext uri="{BB962C8B-B14F-4D97-AF65-F5344CB8AC3E}">
        <p14:creationId xmlns:p14="http://schemas.microsoft.com/office/powerpoint/2010/main" val="204513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lnSpcReduction="10000"/>
          </a:bodyPr>
          <a:lstStyle/>
          <a:p>
            <a:pPr algn="just"/>
            <a:r>
              <a:rPr lang="en-IN" dirty="0"/>
              <a:t>Given a </a:t>
            </a:r>
            <a:r>
              <a:rPr lang="en-IN" dirty="0" err="1"/>
              <a:t>minterm</a:t>
            </a:r>
            <a:r>
              <a:rPr lang="en-IN" dirty="0"/>
              <a:t> expansion, the minimum sum-of-products form can often be obtained by the following procedure: </a:t>
            </a:r>
          </a:p>
          <a:p>
            <a:pPr lvl="1" algn="just"/>
            <a:r>
              <a:rPr lang="en-IN" dirty="0"/>
              <a:t>1. Combine terms by using the uniting theorem     XY′ + XY = X. Do this repeatedly to eliminate as many literals as possible. A given term may be used more than once because X + X = X. </a:t>
            </a:r>
          </a:p>
          <a:p>
            <a:pPr lvl="1" algn="just"/>
            <a:r>
              <a:rPr lang="en-IN" dirty="0"/>
              <a:t>2. Eliminate redundant terms by using the consensus theorem or other theorems. </a:t>
            </a:r>
          </a:p>
          <a:p>
            <a:pPr algn="just"/>
            <a:endParaRPr lang="en-IN" dirty="0"/>
          </a:p>
          <a:p>
            <a:pPr algn="just"/>
            <a:r>
              <a:rPr lang="en-IN" dirty="0"/>
              <a:t>Note: Unfortunately, the result of this procedure may depend on the order in which terms are combined or eliminated so that the final expression obtained is not necessarily minimum.</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44</a:t>
            </a:fld>
            <a:endParaRPr lang="en-US"/>
          </a:p>
        </p:txBody>
      </p:sp>
      <p:sp>
        <p:nvSpPr>
          <p:cNvPr id="5" name="Date Placeholder 4"/>
          <p:cNvSpPr>
            <a:spLocks noGrp="1"/>
          </p:cNvSpPr>
          <p:nvPr>
            <p:ph type="dt" sz="half" idx="14"/>
          </p:nvPr>
        </p:nvSpPr>
        <p:spPr/>
        <p:txBody>
          <a:bodyPr/>
          <a:lstStyle/>
          <a:p>
            <a:fld id="{0A860856-8D2B-4A71-BC3C-BF0A2D539A1D}" type="datetime12">
              <a:rPr lang="en-US" smtClean="0"/>
              <a:t>11:15 AM</a:t>
            </a:fld>
            <a:endParaRPr lang="en-US"/>
          </a:p>
        </p:txBody>
      </p:sp>
    </p:spTree>
    <p:extLst>
      <p:ext uri="{BB962C8B-B14F-4D97-AF65-F5344CB8AC3E}">
        <p14:creationId xmlns:p14="http://schemas.microsoft.com/office/powerpoint/2010/main" val="464892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a:bodyPr>
          <a:lstStyle/>
          <a:p>
            <a:pPr algn="just"/>
            <a:r>
              <a:rPr lang="en-IN" dirty="0"/>
              <a:t>Find a minimum sum-of-products expression for F(a, b, c) = m </a:t>
            </a:r>
            <a:r>
              <a:rPr lang="el-GR" dirty="0"/>
              <a:t>Σ (0, 1, 2, 5, 6, 7</a:t>
            </a:r>
            <a:r>
              <a:rPr lang="en-IN" dirty="0"/>
              <a:t>)</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45</a:t>
            </a:fld>
            <a:endParaRPr lang="en-US"/>
          </a:p>
        </p:txBody>
      </p:sp>
      <p:sp>
        <p:nvSpPr>
          <p:cNvPr id="5" name="Date Placeholder 4"/>
          <p:cNvSpPr>
            <a:spLocks noGrp="1"/>
          </p:cNvSpPr>
          <p:nvPr>
            <p:ph type="dt" sz="half" idx="14"/>
          </p:nvPr>
        </p:nvSpPr>
        <p:spPr/>
        <p:txBody>
          <a:bodyPr/>
          <a:lstStyle/>
          <a:p>
            <a:fld id="{4E3FB007-E1EC-448D-95DE-6793AB1F6B70}" type="datetime12">
              <a:rPr lang="en-US" smtClean="0"/>
              <a:t>11:15 AM</a:t>
            </a:fld>
            <a:endParaRPr lang="en-US"/>
          </a:p>
        </p:txBody>
      </p:sp>
    </p:spTree>
    <p:extLst>
      <p:ext uri="{BB962C8B-B14F-4D97-AF65-F5344CB8AC3E}">
        <p14:creationId xmlns:p14="http://schemas.microsoft.com/office/powerpoint/2010/main" val="1309647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a:bodyPr>
          <a:lstStyle/>
          <a:p>
            <a:pPr algn="just"/>
            <a:r>
              <a:rPr lang="en-IN" dirty="0"/>
              <a:t>A </a:t>
            </a:r>
            <a:r>
              <a:rPr lang="en-IN" b="1" dirty="0"/>
              <a:t>minimum product-of-sums </a:t>
            </a:r>
            <a:r>
              <a:rPr lang="en-IN" dirty="0"/>
              <a:t>expression for a function is defined as a product of sum terms which </a:t>
            </a:r>
          </a:p>
          <a:p>
            <a:pPr lvl="1" algn="just"/>
            <a:r>
              <a:rPr lang="en-IN" dirty="0"/>
              <a:t>(a) has a minimum number of terms, and </a:t>
            </a:r>
          </a:p>
          <a:p>
            <a:pPr lvl="1" algn="just"/>
            <a:r>
              <a:rPr lang="en-IN" dirty="0"/>
              <a:t>(b) of all those expressions which have the same number of terms, has a minimum number of literals. </a:t>
            </a:r>
          </a:p>
          <a:p>
            <a:pPr algn="just"/>
            <a:r>
              <a:rPr lang="en-IN" dirty="0"/>
              <a:t>Unlike the </a:t>
            </a:r>
            <a:r>
              <a:rPr lang="en-IN" dirty="0" err="1"/>
              <a:t>maxterm</a:t>
            </a:r>
            <a:r>
              <a:rPr lang="en-IN" dirty="0"/>
              <a:t> expansion, the minimum product-of-sums form of a function is not necessarily unique.</a:t>
            </a:r>
          </a:p>
          <a:p>
            <a:pPr algn="just"/>
            <a:r>
              <a:rPr lang="en-IN" dirty="0"/>
              <a:t>Minimum product of sums can often be obtained by uniting theorem (X + Y)(X + Y′) = X is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46</a:t>
            </a:fld>
            <a:endParaRPr lang="en-US"/>
          </a:p>
        </p:txBody>
      </p:sp>
      <p:sp>
        <p:nvSpPr>
          <p:cNvPr id="5" name="Date Placeholder 4"/>
          <p:cNvSpPr>
            <a:spLocks noGrp="1"/>
          </p:cNvSpPr>
          <p:nvPr>
            <p:ph type="dt" sz="half" idx="14"/>
          </p:nvPr>
        </p:nvSpPr>
        <p:spPr/>
        <p:txBody>
          <a:bodyPr/>
          <a:lstStyle/>
          <a:p>
            <a:fld id="{4E3FB007-E1EC-448D-95DE-6793AB1F6B70}" type="datetime12">
              <a:rPr lang="en-US" smtClean="0"/>
              <a:t>11:15 AM</a:t>
            </a:fld>
            <a:endParaRPr lang="en-US"/>
          </a:p>
        </p:txBody>
      </p:sp>
    </p:spTree>
    <p:extLst>
      <p:ext uri="{BB962C8B-B14F-4D97-AF65-F5344CB8AC3E}">
        <p14:creationId xmlns:p14="http://schemas.microsoft.com/office/powerpoint/2010/main" val="915095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b="1" dirty="0"/>
              <a:t>Minimum Forms of Switching Functions</a:t>
            </a:r>
            <a:endParaRPr lang="en-IN" dirty="0"/>
          </a:p>
        </p:txBody>
      </p:sp>
      <p:sp>
        <p:nvSpPr>
          <p:cNvPr id="3" name="Content Placeholder 2"/>
          <p:cNvSpPr>
            <a:spLocks noGrp="1"/>
          </p:cNvSpPr>
          <p:nvPr>
            <p:ph sz="quarter" idx="1"/>
          </p:nvPr>
        </p:nvSpPr>
        <p:spPr/>
        <p:txBody>
          <a:bodyPr>
            <a:normAutofit fontScale="92500"/>
          </a:bodyPr>
          <a:lstStyle/>
          <a:p>
            <a:pPr algn="just"/>
            <a:r>
              <a:rPr lang="en-IN" dirty="0" err="1"/>
              <a:t>Minterms</a:t>
            </a:r>
            <a:r>
              <a:rPr lang="en-IN" dirty="0"/>
              <a:t> and products are represented in algebraic notation or binary notation. </a:t>
            </a:r>
          </a:p>
          <a:p>
            <a:pPr algn="just"/>
            <a:r>
              <a:rPr lang="en-IN" dirty="0"/>
              <a:t>The first four-variable example below illustrates this for </a:t>
            </a:r>
            <a:r>
              <a:rPr lang="en-IN" dirty="0" err="1"/>
              <a:t>minterms</a:t>
            </a:r>
            <a:r>
              <a:rPr lang="en-IN" dirty="0"/>
              <a:t> and the second for products containing three literals. The dash indicates a missing variable.</a:t>
            </a:r>
          </a:p>
          <a:p>
            <a:pPr lvl="1" algn="just"/>
            <a:r>
              <a:rPr lang="en-IN" dirty="0" err="1"/>
              <a:t>ab′cd</a:t>
            </a:r>
            <a:r>
              <a:rPr lang="en-IN" dirty="0"/>
              <a:t>′   + </a:t>
            </a:r>
            <a:r>
              <a:rPr lang="en-IN" dirty="0" err="1"/>
              <a:t>ab′cd</a:t>
            </a:r>
            <a:r>
              <a:rPr lang="en-IN" dirty="0"/>
              <a:t>     = </a:t>
            </a:r>
            <a:r>
              <a:rPr lang="en-IN" dirty="0" err="1"/>
              <a:t>ab′c</a:t>
            </a:r>
            <a:r>
              <a:rPr lang="en-IN" dirty="0"/>
              <a:t> </a:t>
            </a:r>
          </a:p>
          <a:p>
            <a:pPr lvl="1" algn="just"/>
            <a:r>
              <a:rPr lang="en-IN" dirty="0"/>
              <a:t>1 0 1 0 + 1 0 1 1  = 101– </a:t>
            </a:r>
          </a:p>
          <a:p>
            <a:pPr lvl="1" algn="just"/>
            <a:r>
              <a:rPr lang="en-IN" dirty="0" err="1"/>
              <a:t>ab′c</a:t>
            </a:r>
            <a:r>
              <a:rPr lang="en-IN" dirty="0"/>
              <a:t>     +  </a:t>
            </a:r>
            <a:r>
              <a:rPr lang="en-IN" dirty="0" err="1"/>
              <a:t>abc</a:t>
            </a:r>
            <a:r>
              <a:rPr lang="en-IN" dirty="0"/>
              <a:t>  =  ac </a:t>
            </a:r>
          </a:p>
          <a:p>
            <a:pPr lvl="1" algn="just"/>
            <a:r>
              <a:rPr lang="en-IN" dirty="0"/>
              <a:t>1 0 1– + 111– = 1–1–</a:t>
            </a:r>
          </a:p>
          <a:p>
            <a:pPr algn="just"/>
            <a:r>
              <a:rPr lang="en-IN" dirty="0"/>
              <a:t>Note that </a:t>
            </a:r>
            <a:r>
              <a:rPr lang="en-IN" dirty="0" err="1"/>
              <a:t>minterms</a:t>
            </a:r>
            <a:r>
              <a:rPr lang="en-IN" dirty="0"/>
              <a:t> only combine if they differ in one variable, and products only combine if they have dashes in the same position (same missing variables) and differ in one other variable.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47</a:t>
            </a:fld>
            <a:endParaRPr lang="en-US"/>
          </a:p>
        </p:txBody>
      </p:sp>
      <p:sp>
        <p:nvSpPr>
          <p:cNvPr id="5" name="Date Placeholder 4"/>
          <p:cNvSpPr>
            <a:spLocks noGrp="1"/>
          </p:cNvSpPr>
          <p:nvPr>
            <p:ph type="dt" sz="half" idx="14"/>
          </p:nvPr>
        </p:nvSpPr>
        <p:spPr/>
        <p:txBody>
          <a:bodyPr/>
          <a:lstStyle/>
          <a:p>
            <a:fld id="{4E3FB007-E1EC-448D-95DE-6793AB1F6B70}" type="datetime12">
              <a:rPr lang="en-US" smtClean="0"/>
              <a:t>11:15 AM</a:t>
            </a:fld>
            <a:endParaRPr lang="en-US"/>
          </a:p>
        </p:txBody>
      </p:sp>
    </p:spTree>
    <p:extLst>
      <p:ext uri="{BB962C8B-B14F-4D97-AF65-F5344CB8AC3E}">
        <p14:creationId xmlns:p14="http://schemas.microsoft.com/office/powerpoint/2010/main" val="3962452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48</a:t>
            </a:fld>
            <a:endParaRPr lang="en-US"/>
          </a:p>
        </p:txBody>
      </p:sp>
      <p:sp>
        <p:nvSpPr>
          <p:cNvPr id="5" name="Date Placeholder 4"/>
          <p:cNvSpPr>
            <a:spLocks noGrp="1"/>
          </p:cNvSpPr>
          <p:nvPr>
            <p:ph type="dt" sz="half" idx="14"/>
          </p:nvPr>
        </p:nvSpPr>
        <p:spPr/>
        <p:txBody>
          <a:bodyPr/>
          <a:lstStyle/>
          <a:p>
            <a:fld id="{4E3FB007-E1EC-448D-95DE-6793AB1F6B70}" type="datetime12">
              <a:rPr lang="en-US" smtClean="0"/>
              <a:t>11:15 AM</a:t>
            </a:fld>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49241" y="2765311"/>
            <a:ext cx="4845518" cy="226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02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49</a:t>
            </a:fld>
            <a:endParaRPr lang="en-US"/>
          </a:p>
        </p:txBody>
      </p:sp>
      <p:sp>
        <p:nvSpPr>
          <p:cNvPr id="5" name="Date Placeholder 4"/>
          <p:cNvSpPr>
            <a:spLocks noGrp="1"/>
          </p:cNvSpPr>
          <p:nvPr>
            <p:ph type="dt" sz="half" idx="14"/>
          </p:nvPr>
        </p:nvSpPr>
        <p:spPr/>
        <p:txBody>
          <a:bodyPr/>
          <a:lstStyle/>
          <a:p>
            <a:fld id="{4E3FB007-E1EC-448D-95DE-6793AB1F6B70}" type="datetime12">
              <a:rPr lang="en-US" smtClean="0"/>
              <a:t>11:15 AM</a:t>
            </a:fld>
            <a:endParaRPr lang="en-US"/>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24637"/>
          <a:stretch/>
        </p:blipFill>
        <p:spPr bwMode="auto">
          <a:xfrm>
            <a:off x="762000" y="1800225"/>
            <a:ext cx="1519238" cy="207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609725"/>
            <a:ext cx="16192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18288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86200"/>
            <a:ext cx="26955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3400" y="4140875"/>
            <a:ext cx="4572000" cy="2031325"/>
          </a:xfrm>
          <a:prstGeom prst="rect">
            <a:avLst/>
          </a:prstGeom>
        </p:spPr>
        <p:txBody>
          <a:bodyPr wrap="square">
            <a:spAutoFit/>
          </a:bodyPr>
          <a:lstStyle/>
          <a:p>
            <a:pPr marL="285750" indent="-285750" algn="just">
              <a:buFont typeface="Arial" panose="020B0604020202020204" pitchFamily="34" charset="0"/>
              <a:buChar char="•"/>
            </a:pPr>
            <a:r>
              <a:rPr lang="en-IN" dirty="0" err="1"/>
              <a:t>Minterms</a:t>
            </a:r>
            <a:r>
              <a:rPr lang="en-IN" dirty="0"/>
              <a:t> in adjacent squares of the map can be combined since they differ in only one variable. </a:t>
            </a:r>
          </a:p>
          <a:p>
            <a:pPr marL="285750" indent="-285750" algn="just">
              <a:buFont typeface="Arial" panose="020B0604020202020204" pitchFamily="34" charset="0"/>
              <a:buChar char="•"/>
            </a:pPr>
            <a:r>
              <a:rPr lang="en-IN" dirty="0"/>
              <a:t>Thus, A′B′ and A′B combine to form A′, and this is indicated by looping (Grouping) the corresponding 1’s on the map in Figure</a:t>
            </a:r>
          </a:p>
        </p:txBody>
      </p:sp>
    </p:spTree>
    <p:extLst>
      <p:ext uri="{BB962C8B-B14F-4D97-AF65-F5344CB8AC3E}">
        <p14:creationId xmlns:p14="http://schemas.microsoft.com/office/powerpoint/2010/main" val="151795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1000"/>
                                        <p:tgtEl>
                                          <p:spTgt spid="4101"/>
                                        </p:tgtEl>
                                      </p:cBhvr>
                                    </p:animEffect>
                                    <p:anim calcmode="lin" valueType="num">
                                      <p:cBhvr>
                                        <p:cTn id="29" dur="1000" fill="hold"/>
                                        <p:tgtEl>
                                          <p:spTgt spid="4101"/>
                                        </p:tgtEl>
                                        <p:attrNameLst>
                                          <p:attrName>ppt_x</p:attrName>
                                        </p:attrNameLst>
                                      </p:cBhvr>
                                      <p:tavLst>
                                        <p:tav tm="0">
                                          <p:val>
                                            <p:strVal val="#ppt_x"/>
                                          </p:val>
                                        </p:tav>
                                        <p:tav tm="100000">
                                          <p:val>
                                            <p:strVal val="#ppt_x"/>
                                          </p:val>
                                        </p:tav>
                                      </p:tavLst>
                                    </p:anim>
                                    <p:anim calcmode="lin" valueType="num">
                                      <p:cBhvr>
                                        <p:cTn id="3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Gates-2</a:t>
            </a:r>
          </a:p>
        </p:txBody>
      </p:sp>
      <p:sp>
        <p:nvSpPr>
          <p:cNvPr id="3" name="Content Placeholder 2"/>
          <p:cNvSpPr>
            <a:spLocks noGrp="1"/>
          </p:cNvSpPr>
          <p:nvPr>
            <p:ph sz="quarter" idx="1"/>
          </p:nvPr>
        </p:nvSpPr>
        <p:spPr/>
        <p:txBody>
          <a:bodyPr/>
          <a:lstStyle/>
          <a:p>
            <a:r>
              <a:rPr lang="en-IN" b="1" dirty="0"/>
              <a:t>NOT GATE (INVERTER)</a:t>
            </a:r>
          </a:p>
          <a:p>
            <a:r>
              <a:rPr lang="en-IN" dirty="0"/>
              <a:t>It is a gate with only 1 input and a complemented output.</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2514600"/>
            <a:ext cx="44481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114800"/>
            <a:ext cx="3562350" cy="2237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343400"/>
            <a:ext cx="40005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714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sz="2200" dirty="0"/>
          </a:p>
        </p:txBody>
      </p:sp>
      <p:sp>
        <p:nvSpPr>
          <p:cNvPr id="3" name="Content Placeholder 2"/>
          <p:cNvSpPr>
            <a:spLocks noGrp="1"/>
          </p:cNvSpPr>
          <p:nvPr>
            <p:ph sz="quarter" idx="1"/>
          </p:nvPr>
        </p:nvSpPr>
        <p:spPr/>
        <p:txBody>
          <a:bodyPr/>
          <a:lstStyle/>
          <a:p>
            <a:r>
              <a:rPr lang="en-IN" b="1" dirty="0"/>
              <a:t>Two-Variable Maps</a:t>
            </a:r>
            <a:endParaRPr lang="en-IN" dirty="0"/>
          </a:p>
          <a:p>
            <a:r>
              <a:rPr lang="en-IN" dirty="0"/>
              <a:t>Example: Y =F(A,B)= ∑m(2,3)</a:t>
            </a:r>
          </a:p>
          <a:p>
            <a:endParaRPr lang="en-IN" dirty="0"/>
          </a:p>
          <a:p>
            <a:endParaRPr lang="en-IN" dirty="0"/>
          </a:p>
          <a:p>
            <a:endParaRPr lang="en-IN" dirty="0"/>
          </a:p>
          <a:p>
            <a:endParaRPr lang="en-IN" dirty="0"/>
          </a:p>
          <a:p>
            <a:endParaRPr lang="en-IN" dirty="0"/>
          </a:p>
          <a:p>
            <a:endParaRPr lang="en-IN"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44507" y="2491740"/>
            <a:ext cx="3054985" cy="116586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06245" y="3775710"/>
            <a:ext cx="5731510" cy="872490"/>
          </a:xfrm>
          <a:prstGeom prst="rect">
            <a:avLst/>
          </a:prstGeom>
          <a:noFill/>
          <a:ln>
            <a:noFill/>
          </a:ln>
        </p:spPr>
      </p:pic>
      <p:grpSp>
        <p:nvGrpSpPr>
          <p:cNvPr id="22" name="Group 21"/>
          <p:cNvGrpSpPr/>
          <p:nvPr/>
        </p:nvGrpSpPr>
        <p:grpSpPr>
          <a:xfrm>
            <a:off x="1858296" y="3947652"/>
            <a:ext cx="597312" cy="668592"/>
            <a:chOff x="1858296" y="3947652"/>
            <a:chExt cx="597312" cy="668592"/>
          </a:xfrm>
        </p:grpSpPr>
        <p:cxnSp>
          <p:nvCxnSpPr>
            <p:cNvPr id="9" name="Straight Connector 8"/>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3075036" y="3964860"/>
            <a:ext cx="597312" cy="668592"/>
            <a:chOff x="1858296" y="3947652"/>
            <a:chExt cx="597312" cy="668592"/>
          </a:xfrm>
        </p:grpSpPr>
        <p:cxnSp>
          <p:nvCxnSpPr>
            <p:cNvPr id="24" name="Straight Connector 23"/>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4279488" y="3950112"/>
            <a:ext cx="597312" cy="668592"/>
            <a:chOff x="1858296" y="3947652"/>
            <a:chExt cx="597312" cy="668592"/>
          </a:xfrm>
        </p:grpSpPr>
        <p:cxnSp>
          <p:nvCxnSpPr>
            <p:cNvPr id="31" name="Straight Connector 30"/>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7" name="Group 36"/>
          <p:cNvGrpSpPr/>
          <p:nvPr/>
        </p:nvGrpSpPr>
        <p:grpSpPr>
          <a:xfrm>
            <a:off x="5515896" y="3947652"/>
            <a:ext cx="597312" cy="668592"/>
            <a:chOff x="1858296" y="3947652"/>
            <a:chExt cx="597312" cy="668592"/>
          </a:xfrm>
        </p:grpSpPr>
        <p:cxnSp>
          <p:nvCxnSpPr>
            <p:cNvPr id="38" name="Straight Connector 37"/>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6808836" y="3950112"/>
            <a:ext cx="597312" cy="668592"/>
            <a:chOff x="1858296" y="3947652"/>
            <a:chExt cx="597312" cy="668592"/>
          </a:xfrm>
        </p:grpSpPr>
        <p:cxnSp>
          <p:nvCxnSpPr>
            <p:cNvPr id="45" name="Straight Connector 44"/>
            <p:cNvCxnSpPr/>
            <p:nvPr/>
          </p:nvCxnSpPr>
          <p:spPr>
            <a:xfrm>
              <a:off x="2148348" y="3947652"/>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H="1">
              <a:off x="1858296" y="43114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1875504" y="4616244"/>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2438400" y="3962400"/>
              <a:ext cx="0" cy="653844"/>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H="1">
              <a:off x="1858296" y="3962400"/>
              <a:ext cx="58010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1875504" y="3962400"/>
              <a:ext cx="0" cy="653844"/>
            </a:xfrm>
            <a:prstGeom prst="line">
              <a:avLst/>
            </a:prstGeom>
            <a:ln w="28575"/>
          </p:spPr>
          <p:style>
            <a:lnRef idx="1">
              <a:schemeClr val="dk1"/>
            </a:lnRef>
            <a:fillRef idx="0">
              <a:schemeClr val="dk1"/>
            </a:fillRef>
            <a:effectRef idx="0">
              <a:schemeClr val="dk1"/>
            </a:effectRef>
            <a:fontRef idx="minor">
              <a:schemeClr val="tx1"/>
            </a:fontRef>
          </p:style>
        </p:cxnSp>
      </p:grpSp>
      <p:sp>
        <p:nvSpPr>
          <p:cNvPr id="8" name="Date Placeholder 7"/>
          <p:cNvSpPr>
            <a:spLocks noGrp="1"/>
          </p:cNvSpPr>
          <p:nvPr>
            <p:ph type="dt" sz="half" idx="14"/>
          </p:nvPr>
        </p:nvSpPr>
        <p:spPr/>
        <p:txBody>
          <a:bodyPr/>
          <a:lstStyle/>
          <a:p>
            <a:fld id="{1CAE39ED-F76E-4DA2-B9CB-59AFA79E0A45}" type="datetime12">
              <a:rPr lang="en-US" smtClean="0"/>
              <a:t>11:15 AM</a:t>
            </a:fld>
            <a:endParaRPr lang="en-US"/>
          </a:p>
        </p:txBody>
      </p:sp>
    </p:spTree>
    <p:extLst>
      <p:ext uri="{BB962C8B-B14F-4D97-AF65-F5344CB8AC3E}">
        <p14:creationId xmlns:p14="http://schemas.microsoft.com/office/powerpoint/2010/main" val="3302727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sz="22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51</a:t>
            </a:fld>
            <a:endParaRPr lang="en-US"/>
          </a:p>
        </p:txBody>
      </p:sp>
      <p:sp>
        <p:nvSpPr>
          <p:cNvPr id="8" name="Date Placeholder 7"/>
          <p:cNvSpPr>
            <a:spLocks noGrp="1"/>
          </p:cNvSpPr>
          <p:nvPr>
            <p:ph type="dt" sz="half" idx="14"/>
          </p:nvPr>
        </p:nvSpPr>
        <p:spPr/>
        <p:txBody>
          <a:bodyPr/>
          <a:lstStyle/>
          <a:p>
            <a:fld id="{1CAE39ED-F76E-4DA2-B9CB-59AFA79E0A45}" type="datetime12">
              <a:rPr lang="en-US" smtClean="0"/>
              <a:t>11:15 AM</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1752600" cy="308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quarter" idx="1"/>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415656" y="1571163"/>
            <a:ext cx="4610744" cy="33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14400" y="5486400"/>
            <a:ext cx="7086600" cy="646331"/>
          </a:xfrm>
          <a:prstGeom prst="rect">
            <a:avLst/>
          </a:prstGeom>
        </p:spPr>
        <p:txBody>
          <a:bodyPr wrap="square">
            <a:spAutoFit/>
          </a:bodyPr>
          <a:lstStyle/>
          <a:p>
            <a:pPr algn="just"/>
            <a:r>
              <a:rPr lang="en-IN" dirty="0"/>
              <a:t>The rows are </a:t>
            </a:r>
            <a:r>
              <a:rPr lang="en-IN" dirty="0" err="1"/>
              <a:t>labeled</a:t>
            </a:r>
            <a:r>
              <a:rPr lang="en-IN" dirty="0"/>
              <a:t> in the sequence 00, 01, 11, 10 so that values in adjacent rows differ in only one variable. </a:t>
            </a:r>
          </a:p>
        </p:txBody>
      </p:sp>
    </p:spTree>
    <p:extLst>
      <p:ext uri="{BB962C8B-B14F-4D97-AF65-F5344CB8AC3E}">
        <p14:creationId xmlns:p14="http://schemas.microsoft.com/office/powerpoint/2010/main" val="1454578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sz="22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52</a:t>
            </a:fld>
            <a:endParaRPr lang="en-US"/>
          </a:p>
        </p:txBody>
      </p:sp>
      <p:sp>
        <p:nvSpPr>
          <p:cNvPr id="8" name="Date Placeholder 7"/>
          <p:cNvSpPr>
            <a:spLocks noGrp="1"/>
          </p:cNvSpPr>
          <p:nvPr>
            <p:ph type="dt" sz="half" idx="14"/>
          </p:nvPr>
        </p:nvSpPr>
        <p:spPr/>
        <p:txBody>
          <a:bodyPr/>
          <a:lstStyle/>
          <a:p>
            <a:fld id="{1CAE39ED-F76E-4DA2-B9CB-59AFA79E0A45}" type="datetime12">
              <a:rPr lang="en-US" smtClean="0"/>
              <a:t>11:15 AM</a:t>
            </a:fld>
            <a:endParaRPr lang="en-US"/>
          </a:p>
        </p:txBody>
      </p:sp>
      <p:sp>
        <p:nvSpPr>
          <p:cNvPr id="3" name="Content Placeholder 2"/>
          <p:cNvSpPr>
            <a:spLocks noGrp="1"/>
          </p:cNvSpPr>
          <p:nvPr>
            <p:ph sz="quarter" idx="1"/>
          </p:nvPr>
        </p:nvSpPr>
        <p:spPr/>
        <p:txBody>
          <a:bodyPr/>
          <a:lstStyle/>
          <a:p>
            <a:pPr algn="just"/>
            <a:r>
              <a:rPr lang="en-IN" dirty="0"/>
              <a:t>Location of </a:t>
            </a:r>
            <a:r>
              <a:rPr lang="en-IN" dirty="0" err="1"/>
              <a:t>Minterms</a:t>
            </a:r>
            <a:r>
              <a:rPr lang="en-IN" dirty="0"/>
              <a:t> on a Three-Variable </a:t>
            </a:r>
            <a:r>
              <a:rPr lang="en-IN" dirty="0" err="1"/>
              <a:t>Karnaugh</a:t>
            </a:r>
            <a:r>
              <a:rPr lang="en-IN" dirty="0"/>
              <a:t> Map</a:t>
            </a:r>
          </a:p>
          <a:p>
            <a:pPr algn="just"/>
            <a:endParaRPr lang="en-IN" dirty="0"/>
          </a:p>
        </p:txBody>
      </p:sp>
      <p:pic>
        <p:nvPicPr>
          <p:cNvPr id="614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119313" y="2638425"/>
            <a:ext cx="49053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465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dirty="0"/>
          </a:p>
        </p:txBody>
      </p:sp>
      <p:sp>
        <p:nvSpPr>
          <p:cNvPr id="3" name="Content Placeholder 2"/>
          <p:cNvSpPr>
            <a:spLocks noGrp="1"/>
          </p:cNvSpPr>
          <p:nvPr>
            <p:ph sz="quarter" idx="1"/>
          </p:nvPr>
        </p:nvSpPr>
        <p:spPr/>
        <p:txBody>
          <a:bodyPr/>
          <a:lstStyle/>
          <a:p>
            <a:r>
              <a:rPr lang="en-IN" b="1" dirty="0"/>
              <a:t>Three-Variable Maps</a:t>
            </a:r>
            <a:endParaRPr lang="en-IN" dirty="0"/>
          </a:p>
          <a:p>
            <a:r>
              <a:rPr lang="en-IN" dirty="0"/>
              <a:t>Example: Y = F(A, B, C) = ∑m(2,6,7)</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53</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90800"/>
            <a:ext cx="3531870" cy="2133600"/>
          </a:xfrm>
          <a:prstGeom prst="rect">
            <a:avLst/>
          </a:prstGeom>
          <a:noFill/>
          <a:ln>
            <a:noFill/>
          </a:ln>
        </p:spPr>
      </p:pic>
      <p:pic>
        <p:nvPicPr>
          <p:cNvPr id="6" name="Picture 5"/>
          <p:cNvPicPr/>
          <p:nvPr/>
        </p:nvPicPr>
        <p:blipFill rotWithShape="1">
          <a:blip r:embed="rId3">
            <a:extLst>
              <a:ext uri="{28A0092B-C50C-407E-A947-70E740481C1C}">
                <a14:useLocalDpi xmlns:a14="http://schemas.microsoft.com/office/drawing/2010/main" val="0"/>
              </a:ext>
            </a:extLst>
          </a:blip>
          <a:srcRect b="10515"/>
          <a:stretch/>
        </p:blipFill>
        <p:spPr bwMode="auto">
          <a:xfrm>
            <a:off x="2057400" y="4928870"/>
            <a:ext cx="4762500" cy="1589917"/>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910429029"/>
              </p:ext>
            </p:extLst>
          </p:nvPr>
        </p:nvGraphicFramePr>
        <p:xfrm>
          <a:off x="3606173" y="5151612"/>
          <a:ext cx="684388" cy="1341120"/>
        </p:xfrm>
        <a:graphic>
          <a:graphicData uri="http://schemas.openxmlformats.org/drawingml/2006/table">
            <a:tbl>
              <a:tblPr firstRow="1" bandRow="1">
                <a:tableStyleId>{5940675A-B579-460E-94D1-54222C63F5DA}</a:tableStyleId>
              </a:tblPr>
              <a:tblGrid>
                <a:gridCol w="342194">
                  <a:extLst>
                    <a:ext uri="{9D8B030D-6E8A-4147-A177-3AD203B41FA5}">
                      <a16:colId xmlns:a16="http://schemas.microsoft.com/office/drawing/2014/main" val="20000"/>
                    </a:ext>
                  </a:extLst>
                </a:gridCol>
                <a:gridCol w="342194">
                  <a:extLst>
                    <a:ext uri="{9D8B030D-6E8A-4147-A177-3AD203B41FA5}">
                      <a16:colId xmlns:a16="http://schemas.microsoft.com/office/drawing/2014/main" val="20001"/>
                    </a:ext>
                  </a:extLst>
                </a:gridCol>
              </a:tblGrid>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0"/>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1"/>
                  </a:ext>
                </a:extLst>
              </a:tr>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2"/>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20369671"/>
              </p:ext>
            </p:extLst>
          </p:nvPr>
        </p:nvGraphicFramePr>
        <p:xfrm>
          <a:off x="2362200" y="5153088"/>
          <a:ext cx="684388" cy="1341120"/>
        </p:xfrm>
        <a:graphic>
          <a:graphicData uri="http://schemas.openxmlformats.org/drawingml/2006/table">
            <a:tbl>
              <a:tblPr firstRow="1" bandRow="1">
                <a:tableStyleId>{5940675A-B579-460E-94D1-54222C63F5DA}</a:tableStyleId>
              </a:tblPr>
              <a:tblGrid>
                <a:gridCol w="342194">
                  <a:extLst>
                    <a:ext uri="{9D8B030D-6E8A-4147-A177-3AD203B41FA5}">
                      <a16:colId xmlns:a16="http://schemas.microsoft.com/office/drawing/2014/main" val="20000"/>
                    </a:ext>
                  </a:extLst>
                </a:gridCol>
                <a:gridCol w="342194">
                  <a:extLst>
                    <a:ext uri="{9D8B030D-6E8A-4147-A177-3AD203B41FA5}">
                      <a16:colId xmlns:a16="http://schemas.microsoft.com/office/drawing/2014/main" val="20001"/>
                    </a:ext>
                  </a:extLst>
                </a:gridCol>
              </a:tblGrid>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0"/>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1"/>
                  </a:ext>
                </a:extLst>
              </a:tr>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2"/>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74530753"/>
              </p:ext>
            </p:extLst>
          </p:nvPr>
        </p:nvGraphicFramePr>
        <p:xfrm>
          <a:off x="4892960" y="5150628"/>
          <a:ext cx="684388" cy="1341120"/>
        </p:xfrm>
        <a:graphic>
          <a:graphicData uri="http://schemas.openxmlformats.org/drawingml/2006/table">
            <a:tbl>
              <a:tblPr firstRow="1" bandRow="1">
                <a:tableStyleId>{5940675A-B579-460E-94D1-54222C63F5DA}</a:tableStyleId>
              </a:tblPr>
              <a:tblGrid>
                <a:gridCol w="342194">
                  <a:extLst>
                    <a:ext uri="{9D8B030D-6E8A-4147-A177-3AD203B41FA5}">
                      <a16:colId xmlns:a16="http://schemas.microsoft.com/office/drawing/2014/main" val="20000"/>
                    </a:ext>
                  </a:extLst>
                </a:gridCol>
                <a:gridCol w="342194">
                  <a:extLst>
                    <a:ext uri="{9D8B030D-6E8A-4147-A177-3AD203B41FA5}">
                      <a16:colId xmlns:a16="http://schemas.microsoft.com/office/drawing/2014/main" val="20001"/>
                    </a:ext>
                  </a:extLst>
                </a:gridCol>
              </a:tblGrid>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0"/>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1"/>
                  </a:ext>
                </a:extLst>
              </a:tr>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2"/>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351204"/>
              </p:ext>
            </p:extLst>
          </p:nvPr>
        </p:nvGraphicFramePr>
        <p:xfrm>
          <a:off x="6203108" y="5150628"/>
          <a:ext cx="684388" cy="1341120"/>
        </p:xfrm>
        <a:graphic>
          <a:graphicData uri="http://schemas.openxmlformats.org/drawingml/2006/table">
            <a:tbl>
              <a:tblPr firstRow="1" bandRow="1">
                <a:tableStyleId>{5940675A-B579-460E-94D1-54222C63F5DA}</a:tableStyleId>
              </a:tblPr>
              <a:tblGrid>
                <a:gridCol w="342194">
                  <a:extLst>
                    <a:ext uri="{9D8B030D-6E8A-4147-A177-3AD203B41FA5}">
                      <a16:colId xmlns:a16="http://schemas.microsoft.com/office/drawing/2014/main" val="20000"/>
                    </a:ext>
                  </a:extLst>
                </a:gridCol>
                <a:gridCol w="342194">
                  <a:extLst>
                    <a:ext uri="{9D8B030D-6E8A-4147-A177-3AD203B41FA5}">
                      <a16:colId xmlns:a16="http://schemas.microsoft.com/office/drawing/2014/main" val="20001"/>
                    </a:ext>
                  </a:extLst>
                </a:gridCol>
              </a:tblGrid>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0"/>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1"/>
                  </a:ext>
                </a:extLst>
              </a:tr>
              <a:tr h="289560">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10002"/>
                  </a:ext>
                </a:extLst>
              </a:tr>
              <a:tr h="289560">
                <a:tc>
                  <a:txBody>
                    <a:bodyPr/>
                    <a:lstStyle/>
                    <a:p>
                      <a:endParaRPr lang="en-IN" sz="1600"/>
                    </a:p>
                  </a:txBody>
                  <a:tcPr/>
                </a:tc>
                <a:tc>
                  <a:txBody>
                    <a:bodyPr/>
                    <a:lstStyle/>
                    <a:p>
                      <a:endParaRPr lang="en-IN" sz="1600" dirty="0"/>
                    </a:p>
                  </a:txBody>
                  <a:tcPr/>
                </a:tc>
                <a:extLst>
                  <a:ext uri="{0D108BD9-81ED-4DB2-BD59-A6C34878D82A}">
                    <a16:rowId xmlns:a16="http://schemas.microsoft.com/office/drawing/2014/main" val="10003"/>
                  </a:ext>
                </a:extLst>
              </a:tr>
            </a:tbl>
          </a:graphicData>
        </a:graphic>
      </p:graphicFrame>
      <p:sp>
        <p:nvSpPr>
          <p:cNvPr id="7" name="Date Placeholder 6"/>
          <p:cNvSpPr>
            <a:spLocks noGrp="1"/>
          </p:cNvSpPr>
          <p:nvPr>
            <p:ph type="dt" sz="half" idx="14"/>
          </p:nvPr>
        </p:nvSpPr>
        <p:spPr/>
        <p:txBody>
          <a:bodyPr/>
          <a:lstStyle/>
          <a:p>
            <a:fld id="{0FB41127-F4D6-417E-85AA-859B9AE6F866}" type="datetime12">
              <a:rPr lang="en-US" smtClean="0"/>
              <a:t>11:15 AM</a:t>
            </a:fld>
            <a:endParaRPr lang="en-US"/>
          </a:p>
        </p:txBody>
      </p:sp>
    </p:spTree>
    <p:extLst>
      <p:ext uri="{BB962C8B-B14F-4D97-AF65-F5344CB8AC3E}">
        <p14:creationId xmlns:p14="http://schemas.microsoft.com/office/powerpoint/2010/main" val="27294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a:t>Karnaugh</a:t>
            </a:r>
            <a:r>
              <a:rPr lang="en-IN" b="1" dirty="0"/>
              <a:t> Maps</a:t>
            </a:r>
            <a:br>
              <a:rPr lang="en-IN" b="1" dirty="0"/>
            </a:br>
            <a:r>
              <a:rPr lang="en-IN" sz="2700" b="1" dirty="0"/>
              <a:t>Two- and Three-Variable </a:t>
            </a:r>
            <a:r>
              <a:rPr lang="en-IN" sz="2700" b="1" dirty="0" err="1"/>
              <a:t>Karnaugh</a:t>
            </a:r>
            <a:r>
              <a:rPr lang="en-IN" sz="2700" b="1" dirty="0"/>
              <a:t> Maps</a:t>
            </a:r>
            <a:endParaRPr lang="en-IN" dirty="0"/>
          </a:p>
        </p:txBody>
      </p:sp>
      <p:sp>
        <p:nvSpPr>
          <p:cNvPr id="3" name="Content Placeholder 2"/>
          <p:cNvSpPr>
            <a:spLocks noGrp="1"/>
          </p:cNvSpPr>
          <p:nvPr>
            <p:ph sz="quarter" idx="1"/>
          </p:nvPr>
        </p:nvSpPr>
        <p:spPr/>
        <p:txBody>
          <a:bodyPr>
            <a:normAutofit/>
          </a:bodyPr>
          <a:lstStyle/>
          <a:p>
            <a:pPr algn="just"/>
            <a:r>
              <a:rPr lang="en-IN" sz="2000" dirty="0"/>
              <a:t>Given the </a:t>
            </a:r>
            <a:r>
              <a:rPr lang="en-IN" sz="2000" dirty="0" err="1"/>
              <a:t>minterm</a:t>
            </a:r>
            <a:r>
              <a:rPr lang="en-IN" sz="2000" dirty="0"/>
              <a:t> expansion of a function, it can be plotted on a map by placing 1’s in the squares which correspond to </a:t>
            </a:r>
            <a:r>
              <a:rPr lang="en-IN" sz="2000" dirty="0" err="1"/>
              <a:t>minterms</a:t>
            </a:r>
            <a:r>
              <a:rPr lang="en-IN" sz="2000" dirty="0"/>
              <a:t> of the function and 0’s in the remaining squares (the 0’s may be omitted if desired). </a:t>
            </a:r>
          </a:p>
          <a:p>
            <a:pPr algn="just"/>
            <a:r>
              <a:rPr lang="en-IN" sz="2000" dirty="0"/>
              <a:t>E.g. </a:t>
            </a:r>
            <a:r>
              <a:rPr lang="en-IN" sz="2000" dirty="0" err="1"/>
              <a:t>Karnaugh</a:t>
            </a:r>
            <a:r>
              <a:rPr lang="en-IN" sz="2000" dirty="0"/>
              <a:t> Map of </a:t>
            </a:r>
          </a:p>
          <a:p>
            <a:pPr marL="0" indent="0" algn="just">
              <a:buNone/>
            </a:pPr>
            <a:r>
              <a:rPr lang="en-IN" sz="2000" dirty="0"/>
              <a:t>	F(a, b, c) 	= Σ m(1, 3, 5) </a:t>
            </a:r>
          </a:p>
          <a:p>
            <a:pPr marL="0" indent="0" algn="just">
              <a:buNone/>
            </a:pPr>
            <a:r>
              <a:rPr lang="en-IN" sz="2000" dirty="0"/>
              <a:t>			= Π M(0, 2, 4, 6, 7)</a:t>
            </a:r>
          </a:p>
        </p:txBody>
      </p:sp>
      <p:sp>
        <p:nvSpPr>
          <p:cNvPr id="4" name="Slide Number Placeholder 3"/>
          <p:cNvSpPr>
            <a:spLocks noGrp="1"/>
          </p:cNvSpPr>
          <p:nvPr>
            <p:ph type="sldNum" sz="quarter" idx="15"/>
          </p:nvPr>
        </p:nvSpPr>
        <p:spPr/>
        <p:txBody>
          <a:bodyPr/>
          <a:lstStyle/>
          <a:p>
            <a:fld id="{B6F15528-21DE-4FAA-801E-634DDDAF4B2B}" type="slidenum">
              <a:rPr lang="en-US" smtClean="0"/>
              <a:pPr/>
              <a:t>54</a:t>
            </a:fld>
            <a:endParaRPr lang="en-US"/>
          </a:p>
        </p:txBody>
      </p:sp>
      <p:sp>
        <p:nvSpPr>
          <p:cNvPr id="7" name="Date Placeholder 6"/>
          <p:cNvSpPr>
            <a:spLocks noGrp="1"/>
          </p:cNvSpPr>
          <p:nvPr>
            <p:ph type="dt" sz="half" idx="14"/>
          </p:nvPr>
        </p:nvSpPr>
        <p:spPr/>
        <p:txBody>
          <a:bodyPr/>
          <a:lstStyle/>
          <a:p>
            <a:fld id="{0FB41127-F4D6-417E-85AA-859B9AE6F866}" type="datetime12">
              <a:rPr lang="en-US" smtClean="0"/>
              <a:t>11:15 AM</a:t>
            </a:fld>
            <a:endParaRPr lang="en-US"/>
          </a:p>
        </p:txBody>
      </p:sp>
      <p:pic>
        <p:nvPicPr>
          <p:cNvPr id="7170"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748088" y="4076700"/>
            <a:ext cx="16478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816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r>
              <a:rPr lang="en-IN" dirty="0" err="1"/>
              <a:t>Karnaugh</a:t>
            </a:r>
            <a:r>
              <a:rPr lang="en-IN" dirty="0"/>
              <a:t> Maps for Product Terms </a:t>
            </a:r>
          </a:p>
          <a:p>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55</a:t>
            </a:fld>
            <a:endParaRPr lang="en-US"/>
          </a:p>
        </p:txBody>
      </p:sp>
      <p:pic>
        <p:nvPicPr>
          <p:cNvPr id="8194"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556419" y="2514600"/>
            <a:ext cx="8031163"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847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r>
              <a:rPr lang="en-IN" dirty="0"/>
              <a:t>Simplification of a Three-Variable Function</a:t>
            </a:r>
          </a:p>
          <a:p>
            <a:pPr lvl="1" algn="just"/>
            <a:r>
              <a:rPr lang="en-IN" dirty="0"/>
              <a:t>Terms in adjacent squares on the map differ in only one variable and combine them.</a:t>
            </a:r>
          </a:p>
          <a:p>
            <a:pPr lvl="1" algn="just"/>
            <a:r>
              <a:rPr lang="en-IN" dirty="0"/>
              <a:t>E.g. </a:t>
            </a:r>
            <a:r>
              <a:rPr lang="en-IN" dirty="0" err="1"/>
              <a:t>a′b′c</a:t>
            </a:r>
            <a:r>
              <a:rPr lang="en-IN" dirty="0"/>
              <a:t> and </a:t>
            </a:r>
            <a:r>
              <a:rPr lang="en-IN" dirty="0" err="1"/>
              <a:t>a′bc</a:t>
            </a:r>
            <a:r>
              <a:rPr lang="en-IN" dirty="0"/>
              <a:t> combine to form </a:t>
            </a:r>
            <a:r>
              <a:rPr lang="en-IN" dirty="0" err="1"/>
              <a:t>a′c</a:t>
            </a:r>
            <a:r>
              <a:rPr lang="en-IN" dirty="0"/>
              <a:t>, and </a:t>
            </a:r>
            <a:r>
              <a:rPr lang="en-IN" dirty="0" err="1"/>
              <a:t>a′b′c</a:t>
            </a:r>
            <a:r>
              <a:rPr lang="en-IN" dirty="0"/>
              <a:t> and </a:t>
            </a:r>
            <a:r>
              <a:rPr lang="en-IN" dirty="0" err="1"/>
              <a:t>ab′c</a:t>
            </a:r>
            <a:r>
              <a:rPr lang="en-IN" dirty="0"/>
              <a:t> combine to form </a:t>
            </a:r>
            <a:r>
              <a:rPr lang="en-IN" dirty="0" err="1"/>
              <a:t>b′c</a:t>
            </a:r>
            <a:r>
              <a:rPr lang="en-IN" dirty="0"/>
              <a:t>, </a:t>
            </a:r>
          </a:p>
          <a:p>
            <a:pPr lvl="1" algn="just"/>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56</a:t>
            </a:fld>
            <a:endParaRPr lang="en-US"/>
          </a:p>
        </p:txBody>
      </p:sp>
      <p:pic>
        <p:nvPicPr>
          <p:cNvPr id="9218"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565275" y="3457575"/>
            <a:ext cx="6011863"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798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pPr algn="just"/>
            <a:r>
              <a:rPr lang="en-IN" dirty="0" err="1"/>
              <a:t>Karnaugh</a:t>
            </a:r>
            <a:r>
              <a:rPr lang="en-IN" dirty="0"/>
              <a:t> Maps that Illustrate the Consensus Theorem</a:t>
            </a:r>
          </a:p>
          <a:p>
            <a:pPr lvl="1" algn="just"/>
            <a:r>
              <a:rPr lang="en-IN" dirty="0"/>
              <a:t>XY + X′Z + YZ = XY + X′Z</a:t>
            </a:r>
          </a:p>
          <a:p>
            <a:pPr lvl="1" algn="just"/>
            <a:r>
              <a:rPr lang="en-IN" dirty="0"/>
              <a:t>Note that the consensus term (YZ) is redundant because its 1’s are covered by the other two terms.</a:t>
            </a:r>
          </a:p>
          <a:p>
            <a:pPr lvl="1" algn="just"/>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57</a:t>
            </a:fld>
            <a:endParaRPr lang="en-US"/>
          </a:p>
        </p:txBody>
      </p:sp>
      <p:pic>
        <p:nvPicPr>
          <p:cNvPr id="10242"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852613" y="3581400"/>
            <a:ext cx="54387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398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pPr algn="just"/>
            <a:r>
              <a:rPr lang="en-IN" dirty="0"/>
              <a:t>Function with Two Minimum Forms</a:t>
            </a:r>
          </a:p>
          <a:p>
            <a:pPr lvl="1" algn="just"/>
            <a:r>
              <a:rPr lang="en-IN" dirty="0"/>
              <a:t>Two minimum solutions for F = Σ m(0, 1, 2, 5, 6, 7).</a:t>
            </a:r>
          </a:p>
          <a:p>
            <a:pPr lvl="1" algn="just"/>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58</a:t>
            </a:fld>
            <a:endParaRPr lang="en-US"/>
          </a:p>
        </p:txBody>
      </p:sp>
      <p:pic>
        <p:nvPicPr>
          <p:cNvPr id="11267" name="Picture 3"/>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2543175" y="2790825"/>
            <a:ext cx="40576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410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pPr algn="just"/>
            <a:r>
              <a:rPr lang="en-IN" dirty="0"/>
              <a:t>The </a:t>
            </a:r>
            <a:r>
              <a:rPr lang="en-IN" dirty="0" err="1"/>
              <a:t>Karnaugh</a:t>
            </a:r>
            <a:r>
              <a:rPr lang="en-IN" dirty="0"/>
              <a:t> map method is easily extended to functions with </a:t>
            </a:r>
            <a:r>
              <a:rPr lang="en-IN" b="1" dirty="0"/>
              <a:t>don’t-care terms</a:t>
            </a:r>
            <a:r>
              <a:rPr lang="en-IN" dirty="0"/>
              <a:t>. </a:t>
            </a:r>
          </a:p>
          <a:p>
            <a:pPr algn="just"/>
            <a:r>
              <a:rPr lang="en-IN" dirty="0"/>
              <a:t>The required </a:t>
            </a:r>
            <a:r>
              <a:rPr lang="en-IN" dirty="0" err="1"/>
              <a:t>minterms</a:t>
            </a:r>
            <a:r>
              <a:rPr lang="en-IN" dirty="0"/>
              <a:t> are indicated by 1’s on the map, and the don’t-care </a:t>
            </a:r>
            <a:r>
              <a:rPr lang="en-IN" dirty="0" err="1"/>
              <a:t>minterms</a:t>
            </a:r>
            <a:r>
              <a:rPr lang="en-IN" dirty="0"/>
              <a:t> are indicated by </a:t>
            </a:r>
            <a:r>
              <a:rPr lang="en-IN" b="1" dirty="0"/>
              <a:t>X’s</a:t>
            </a:r>
            <a:r>
              <a:rPr lang="en-IN" dirty="0"/>
              <a:t>. </a:t>
            </a:r>
          </a:p>
          <a:p>
            <a:pPr algn="just"/>
            <a:r>
              <a:rPr lang="en-IN" dirty="0"/>
              <a:t> When choosing terms to form the minimum sum of products, all the 1’s must be covered, but the X’s are only used if they will simplify the resulting expression. </a:t>
            </a:r>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126978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Gates-3</a:t>
            </a:r>
          </a:p>
        </p:txBody>
      </p:sp>
      <p:sp>
        <p:nvSpPr>
          <p:cNvPr id="3" name="Content Placeholder 2"/>
          <p:cNvSpPr>
            <a:spLocks noGrp="1"/>
          </p:cNvSpPr>
          <p:nvPr>
            <p:ph sz="quarter" idx="1"/>
          </p:nvPr>
        </p:nvSpPr>
        <p:spPr/>
        <p:txBody>
          <a:bodyPr/>
          <a:lstStyle/>
          <a:p>
            <a:pPr algn="just"/>
            <a:r>
              <a:rPr lang="en-IN" b="1" dirty="0"/>
              <a:t>AND GATE</a:t>
            </a:r>
          </a:p>
          <a:p>
            <a:pPr algn="just"/>
            <a:r>
              <a:rPr lang="en-IN" dirty="0"/>
              <a:t>This is a gate with 2 or more inputs.</a:t>
            </a:r>
          </a:p>
          <a:p>
            <a:pPr algn="just"/>
            <a:r>
              <a:rPr lang="en-IN" dirty="0"/>
              <a:t>The output is HIGH only when all inputs are HIGH.</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429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3276600"/>
            <a:ext cx="40767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489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pPr algn="just"/>
            <a:r>
              <a:rPr lang="en-IN" dirty="0"/>
              <a:t>Exercise Problems:</a:t>
            </a:r>
          </a:p>
          <a:p>
            <a:pPr marL="457200" indent="-457200" algn="just">
              <a:buFont typeface="+mj-lt"/>
              <a:buAutoNum type="arabicPeriod"/>
            </a:pPr>
            <a:r>
              <a:rPr lang="en-IN" dirty="0"/>
              <a:t>Given F1 =Σ m(0, 4, 5, 6) and F2 =Σ m(0, 3, 6, 7) find the </a:t>
            </a:r>
            <a:r>
              <a:rPr lang="en-IN" dirty="0" err="1"/>
              <a:t>minterm</a:t>
            </a:r>
            <a:r>
              <a:rPr lang="en-IN" dirty="0"/>
              <a:t> expression for F1 and F2 using K-map.</a:t>
            </a:r>
          </a:p>
          <a:p>
            <a:pPr marL="457200" indent="-457200" algn="just">
              <a:buFont typeface="+mj-lt"/>
              <a:buAutoNum type="arabicPeriod"/>
            </a:pPr>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476030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normAutofit/>
          </a:bodyPr>
          <a:lstStyle/>
          <a:p>
            <a:pPr algn="just"/>
            <a:r>
              <a:rPr lang="en-IN" sz="2000" dirty="0"/>
              <a:t>Exercise Problems:</a:t>
            </a:r>
          </a:p>
          <a:p>
            <a:pPr marL="457200" indent="-457200" algn="just">
              <a:buFont typeface="+mj-lt"/>
              <a:buAutoNum type="arabicPeriod"/>
            </a:pPr>
            <a:r>
              <a:rPr lang="en-IN" sz="2000" dirty="0"/>
              <a:t>Work (a) and (b) with the following truth table:</a:t>
            </a:r>
          </a:p>
          <a:p>
            <a:pPr marL="822960" lvl="1" indent="-457200" algn="just">
              <a:buFont typeface="+mj-lt"/>
              <a:buAutoNum type="alphaLcParenR"/>
            </a:pPr>
            <a:r>
              <a:rPr lang="en-IN" sz="2000" dirty="0"/>
              <a:t>Find the simplest expression for F, and specify the values of the don’t-cares that lead to this expression. </a:t>
            </a:r>
          </a:p>
          <a:p>
            <a:pPr marL="822960" lvl="1" indent="-457200" algn="just">
              <a:buFont typeface="+mj-lt"/>
              <a:buAutoNum type="alphaLcParenR"/>
            </a:pPr>
            <a:r>
              <a:rPr lang="en-IN" sz="2000" dirty="0"/>
              <a:t>Repeat (a) for G. (Hint: Can you make G the same as one of the inputs by properly choosing the values for the don’t-care?)</a:t>
            </a:r>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61</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982" y="3867150"/>
            <a:ext cx="2586037" cy="280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576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Karnaugh Maps</a:t>
            </a:r>
            <a:br>
              <a:rPr lang="en-IN"/>
            </a:br>
            <a:r>
              <a:rPr lang="en-IN"/>
              <a:t>Two- and Three-Variable Karnaugh Maps</a:t>
            </a:r>
            <a:endParaRPr lang="en-IN" dirty="0"/>
          </a:p>
        </p:txBody>
      </p:sp>
      <p:sp>
        <p:nvSpPr>
          <p:cNvPr id="3" name="Content Placeholder 2"/>
          <p:cNvSpPr>
            <a:spLocks noGrp="1"/>
          </p:cNvSpPr>
          <p:nvPr>
            <p:ph sz="quarter" idx="1"/>
          </p:nvPr>
        </p:nvSpPr>
        <p:spPr/>
        <p:txBody>
          <a:bodyPr/>
          <a:lstStyle/>
          <a:p>
            <a:r>
              <a:rPr lang="en-IN" dirty="0"/>
              <a:t>Exercise Problems:</a:t>
            </a:r>
          </a:p>
          <a:p>
            <a:pPr algn="just"/>
            <a:r>
              <a:rPr lang="en-IN" dirty="0"/>
              <a:t>Find the minimum sum of products for each function using a </a:t>
            </a:r>
            <a:r>
              <a:rPr lang="en-IN" dirty="0" err="1"/>
              <a:t>Karnaugh</a:t>
            </a:r>
            <a:r>
              <a:rPr lang="en-IN" dirty="0"/>
              <a:t> map. </a:t>
            </a:r>
          </a:p>
          <a:p>
            <a:pPr lvl="1"/>
            <a:r>
              <a:rPr lang="en-IN" dirty="0"/>
              <a:t>(a)  f1(a,  b,  c) = m0 + m2 + m5 + m6 </a:t>
            </a:r>
          </a:p>
          <a:p>
            <a:pPr lvl="1"/>
            <a:r>
              <a:rPr lang="en-IN" dirty="0"/>
              <a:t>(b)  f2(d,  e,  f  ) = Σ m(0, 1, 2, 4) </a:t>
            </a:r>
          </a:p>
          <a:p>
            <a:pPr lvl="1"/>
            <a:r>
              <a:rPr lang="en-IN" dirty="0"/>
              <a:t>(c)  f3(r,  s,  t) = </a:t>
            </a:r>
            <a:r>
              <a:rPr lang="en-IN" dirty="0" err="1"/>
              <a:t>rt</a:t>
            </a:r>
            <a:r>
              <a:rPr lang="en-IN" dirty="0"/>
              <a:t>′ + r′s′ + r′s </a:t>
            </a:r>
          </a:p>
          <a:p>
            <a:pPr lvl="1"/>
            <a:r>
              <a:rPr lang="en-IN" dirty="0"/>
              <a:t>(d)  f4(x,  y,  z) = M0 · M5</a:t>
            </a:r>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41740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Karnaugh</a:t>
            </a:r>
            <a:r>
              <a:rPr lang="en-IN" dirty="0"/>
              <a:t> Maps</a:t>
            </a:r>
            <a:br>
              <a:rPr lang="en-IN" dirty="0"/>
            </a:br>
            <a:r>
              <a:rPr lang="en-IN" dirty="0"/>
              <a:t>Four-Variable </a:t>
            </a:r>
            <a:r>
              <a:rPr lang="en-IN" dirty="0" err="1"/>
              <a:t>Karnaugh</a:t>
            </a:r>
            <a:r>
              <a:rPr lang="en-IN" dirty="0"/>
              <a:t> Maps</a:t>
            </a:r>
          </a:p>
        </p:txBody>
      </p:sp>
      <p:sp>
        <p:nvSpPr>
          <p:cNvPr id="3" name="Content Placeholder 2"/>
          <p:cNvSpPr>
            <a:spLocks noGrp="1"/>
          </p:cNvSpPr>
          <p:nvPr>
            <p:ph sz="quarter" idx="1"/>
          </p:nvPr>
        </p:nvSpPr>
        <p:spPr/>
        <p:txBody>
          <a:bodyPr/>
          <a:lstStyle/>
          <a:p>
            <a:pPr algn="just"/>
            <a:r>
              <a:rPr lang="en-IN" dirty="0"/>
              <a:t>Location of </a:t>
            </a:r>
            <a:r>
              <a:rPr lang="en-IN" dirty="0" err="1"/>
              <a:t>Minterms</a:t>
            </a:r>
            <a:r>
              <a:rPr lang="en-IN" dirty="0"/>
              <a:t> on Four-Variable </a:t>
            </a:r>
            <a:r>
              <a:rPr lang="en-IN" dirty="0" err="1"/>
              <a:t>Karnaugh</a:t>
            </a:r>
            <a:r>
              <a:rPr lang="en-IN" dirty="0"/>
              <a:t> Map</a:t>
            </a:r>
          </a:p>
          <a:p>
            <a:pPr algn="just"/>
            <a:endParaRPr lang="en-IN"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63</a:t>
            </a:fld>
            <a:endParaRPr lang="en-US"/>
          </a:p>
        </p:txBody>
      </p:sp>
      <p:pic>
        <p:nvPicPr>
          <p:cNvPr id="102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228975" y="2695575"/>
            <a:ext cx="26860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432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Karnaugh</a:t>
            </a:r>
            <a:r>
              <a:rPr lang="en-IN" dirty="0"/>
              <a:t> Maps</a:t>
            </a:r>
            <a:br>
              <a:rPr lang="en-IN" dirty="0"/>
            </a:br>
            <a:r>
              <a:rPr lang="en-IN" dirty="0"/>
              <a:t>Four-Variable </a:t>
            </a:r>
            <a:r>
              <a:rPr lang="en-IN" dirty="0" err="1"/>
              <a:t>Karnaugh</a:t>
            </a:r>
            <a:r>
              <a:rPr lang="en-IN" dirty="0"/>
              <a:t> Maps</a:t>
            </a:r>
          </a:p>
        </p:txBody>
      </p:sp>
      <p:sp>
        <p:nvSpPr>
          <p:cNvPr id="3" name="Content Placeholder 2"/>
          <p:cNvSpPr>
            <a:spLocks noGrp="1"/>
          </p:cNvSpPr>
          <p:nvPr>
            <p:ph sz="quarter" idx="1"/>
          </p:nvPr>
        </p:nvSpPr>
        <p:spPr/>
        <p:txBody>
          <a:bodyPr/>
          <a:lstStyle/>
          <a:p>
            <a:r>
              <a:rPr lang="en-IN" dirty="0"/>
              <a:t>Example: Y= F(A,B,C,D)= ∑m(1,6,7,14)</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64</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112135" y="2133600"/>
            <a:ext cx="2919730" cy="2837815"/>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06245" y="5098415"/>
            <a:ext cx="5731510" cy="1226185"/>
          </a:xfrm>
          <a:prstGeom prst="rect">
            <a:avLst/>
          </a:prstGeom>
          <a:noFill/>
          <a:ln>
            <a:noFill/>
          </a:ln>
        </p:spPr>
      </p:pic>
      <p:sp>
        <p:nvSpPr>
          <p:cNvPr id="7" name="Date Placeholder 6"/>
          <p:cNvSpPr>
            <a:spLocks noGrp="1"/>
          </p:cNvSpPr>
          <p:nvPr>
            <p:ph type="dt" sz="half" idx="14"/>
          </p:nvPr>
        </p:nvSpPr>
        <p:spPr/>
        <p:txBody>
          <a:bodyPr/>
          <a:lstStyle/>
          <a:p>
            <a:fld id="{B966400C-D073-41E5-A48E-438B11D870B9}" type="datetime12">
              <a:rPr lang="en-US" smtClean="0"/>
              <a:t>11:15 AM</a:t>
            </a:fld>
            <a:endParaRPr lang="en-US"/>
          </a:p>
        </p:txBody>
      </p:sp>
    </p:spTree>
    <p:extLst>
      <p:ext uri="{BB962C8B-B14F-4D97-AF65-F5344CB8AC3E}">
        <p14:creationId xmlns:p14="http://schemas.microsoft.com/office/powerpoint/2010/main" val="156086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Karnaugh</a:t>
            </a:r>
            <a:r>
              <a:rPr lang="en-IN" dirty="0"/>
              <a:t> Maps</a:t>
            </a:r>
            <a:br>
              <a:rPr lang="en-IN" dirty="0"/>
            </a:br>
            <a:r>
              <a:rPr lang="en-IN" dirty="0"/>
              <a:t>Four-Variable </a:t>
            </a:r>
            <a:r>
              <a:rPr lang="en-IN" dirty="0" err="1"/>
              <a:t>Karnaugh</a:t>
            </a:r>
            <a:r>
              <a:rPr lang="en-IN" dirty="0"/>
              <a:t> Maps</a:t>
            </a:r>
          </a:p>
        </p:txBody>
      </p:sp>
      <p:sp>
        <p:nvSpPr>
          <p:cNvPr id="3" name="Content Placeholder 2"/>
          <p:cNvSpPr>
            <a:spLocks noGrp="1"/>
          </p:cNvSpPr>
          <p:nvPr>
            <p:ph sz="quarter" idx="1"/>
          </p:nvPr>
        </p:nvSpPr>
        <p:spPr/>
        <p:txBody>
          <a:bodyPr/>
          <a:lstStyle/>
          <a:p>
            <a:pPr algn="just"/>
            <a:r>
              <a:rPr lang="en-IN" dirty="0"/>
              <a:t>Simplification of Four-Variable Functions</a:t>
            </a:r>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65</a:t>
            </a:fld>
            <a:endParaRPr lang="en-US"/>
          </a:p>
        </p:txBody>
      </p:sp>
      <p:pic>
        <p:nvPicPr>
          <p:cNvPr id="2050"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77825" y="2087580"/>
            <a:ext cx="8388350" cy="339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9600" y="5754469"/>
            <a:ext cx="7391400" cy="646331"/>
          </a:xfrm>
          <a:prstGeom prst="rect">
            <a:avLst/>
          </a:prstGeom>
        </p:spPr>
        <p:txBody>
          <a:bodyPr wrap="square">
            <a:spAutoFit/>
          </a:bodyPr>
          <a:lstStyle/>
          <a:p>
            <a:pPr marL="285750" indent="-285750" algn="just">
              <a:buFont typeface="Arial" panose="020B0604020202020204" pitchFamily="34" charset="0"/>
              <a:buChar char="•"/>
            </a:pPr>
            <a:r>
              <a:rPr lang="en-IN" dirty="0" err="1"/>
              <a:t>Minterms</a:t>
            </a:r>
            <a:r>
              <a:rPr lang="en-IN" dirty="0"/>
              <a:t> can be combined in groups of two, four, or eight to eliminate one, two, or three variables, respectively. </a:t>
            </a:r>
          </a:p>
        </p:txBody>
      </p:sp>
    </p:spTree>
    <p:extLst>
      <p:ext uri="{BB962C8B-B14F-4D97-AF65-F5344CB8AC3E}">
        <p14:creationId xmlns:p14="http://schemas.microsoft.com/office/powerpoint/2010/main" val="385798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Karnaugh</a:t>
            </a:r>
            <a:r>
              <a:rPr lang="en-IN" dirty="0"/>
              <a:t> Maps</a:t>
            </a:r>
            <a:br>
              <a:rPr lang="en-IN" dirty="0"/>
            </a:br>
            <a:r>
              <a:rPr lang="en-IN" dirty="0"/>
              <a:t>Four-Variable </a:t>
            </a:r>
            <a:r>
              <a:rPr lang="en-IN" dirty="0" err="1"/>
              <a:t>Karnaugh</a:t>
            </a:r>
            <a:r>
              <a:rPr lang="en-IN" dirty="0"/>
              <a:t> Maps</a:t>
            </a:r>
          </a:p>
        </p:txBody>
      </p:sp>
      <p:sp>
        <p:nvSpPr>
          <p:cNvPr id="3" name="Content Placeholder 2"/>
          <p:cNvSpPr>
            <a:spLocks noGrp="1"/>
          </p:cNvSpPr>
          <p:nvPr>
            <p:ph sz="quarter" idx="1"/>
          </p:nvPr>
        </p:nvSpPr>
        <p:spPr/>
        <p:txBody>
          <a:bodyPr/>
          <a:lstStyle/>
          <a:p>
            <a:pPr algn="just"/>
            <a:r>
              <a:rPr lang="en-IN" dirty="0"/>
              <a:t>Simplification of an Incompletely Specified Function</a:t>
            </a:r>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66</a:t>
            </a:fld>
            <a:endParaRPr lang="en-US"/>
          </a:p>
        </p:txBody>
      </p:sp>
      <p:pic>
        <p:nvPicPr>
          <p:cNvPr id="3074"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081338" y="2505075"/>
            <a:ext cx="29813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666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Karnaugh</a:t>
            </a:r>
            <a:r>
              <a:rPr lang="en-IN" dirty="0"/>
              <a:t> Maps</a:t>
            </a:r>
            <a:br>
              <a:rPr lang="en-IN" dirty="0"/>
            </a:br>
            <a:r>
              <a:rPr lang="en-IN" dirty="0"/>
              <a:t>Four-Variable </a:t>
            </a:r>
            <a:r>
              <a:rPr lang="en-IN" dirty="0" err="1"/>
              <a:t>Karnaugh</a:t>
            </a:r>
            <a:r>
              <a:rPr lang="en-IN" dirty="0"/>
              <a:t> Maps</a:t>
            </a:r>
          </a:p>
        </p:txBody>
      </p:sp>
      <p:sp>
        <p:nvSpPr>
          <p:cNvPr id="3" name="Content Placeholder 2"/>
          <p:cNvSpPr>
            <a:spLocks noGrp="1"/>
          </p:cNvSpPr>
          <p:nvPr>
            <p:ph sz="quarter" idx="1"/>
          </p:nvPr>
        </p:nvSpPr>
        <p:spPr/>
        <p:txBody>
          <a:bodyPr>
            <a:normAutofit/>
          </a:bodyPr>
          <a:lstStyle/>
          <a:p>
            <a:pPr algn="just"/>
            <a:r>
              <a:rPr lang="en-IN" sz="1800" dirty="0"/>
              <a:t> A minimum product of sums can also be obtained from the map. </a:t>
            </a:r>
          </a:p>
          <a:p>
            <a:pPr lvl="1" algn="just"/>
            <a:r>
              <a:rPr lang="en-IN" sz="1800" dirty="0"/>
              <a:t>Because the 0’s of f are 1’s of f′, the minimum sum of products for f′ can be determined by looping the 0’s on a map of f. </a:t>
            </a:r>
          </a:p>
          <a:p>
            <a:pPr lvl="1" algn="just"/>
            <a:r>
              <a:rPr lang="en-IN" sz="1800" dirty="0"/>
              <a:t>The complement of the minimum sum of products for f′ is then the minimum product of sums for f. </a:t>
            </a:r>
          </a:p>
          <a:p>
            <a:pPr lvl="1" algn="just"/>
            <a:r>
              <a:rPr lang="en-IN" sz="1800" dirty="0"/>
              <a:t>The following example illustrates this procedure for </a:t>
            </a:r>
          </a:p>
          <a:p>
            <a:pPr lvl="2" algn="just"/>
            <a:r>
              <a:rPr lang="en-IN" sz="1400" b="1" dirty="0"/>
              <a:t>f = </a:t>
            </a:r>
            <a:r>
              <a:rPr lang="en-IN" sz="1400" b="1" dirty="0" err="1"/>
              <a:t>x′z</a:t>
            </a:r>
            <a:r>
              <a:rPr lang="en-IN" sz="1400" b="1" dirty="0"/>
              <a:t>′ + </a:t>
            </a:r>
            <a:r>
              <a:rPr lang="en-IN" sz="1400" b="1" dirty="0" err="1"/>
              <a:t>wyz</a:t>
            </a:r>
            <a:r>
              <a:rPr lang="en-IN" sz="1400" b="1" dirty="0"/>
              <a:t> + </a:t>
            </a:r>
            <a:r>
              <a:rPr lang="en-IN" sz="1400" b="1" dirty="0" err="1"/>
              <a:t>w′y′z</a:t>
            </a:r>
            <a:r>
              <a:rPr lang="en-IN" sz="1400" b="1" dirty="0"/>
              <a:t>′ + </a:t>
            </a:r>
            <a:r>
              <a:rPr lang="en-IN" sz="1400" b="1" dirty="0" err="1"/>
              <a:t>x′y</a:t>
            </a:r>
            <a:endParaRPr lang="en-IN" sz="1400" b="1" dirty="0"/>
          </a:p>
          <a:p>
            <a:pPr lvl="1" algn="just"/>
            <a:r>
              <a:rPr lang="en-IN" sz="1800" dirty="0"/>
              <a:t>Then, from the 0’s, </a:t>
            </a:r>
          </a:p>
          <a:p>
            <a:pPr lvl="2" algn="just"/>
            <a:r>
              <a:rPr lang="en-IN" sz="1400" b="1" dirty="0"/>
              <a:t>f ′ = </a:t>
            </a:r>
            <a:r>
              <a:rPr lang="en-IN" sz="1400" b="1" dirty="0" err="1"/>
              <a:t>y′z</a:t>
            </a:r>
            <a:r>
              <a:rPr lang="en-IN" sz="1400" b="1" dirty="0"/>
              <a:t> + </a:t>
            </a:r>
            <a:r>
              <a:rPr lang="en-IN" sz="1400" b="1" dirty="0" err="1"/>
              <a:t>wxz</a:t>
            </a:r>
            <a:r>
              <a:rPr lang="en-IN" sz="1400" b="1" dirty="0"/>
              <a:t>′ + </a:t>
            </a:r>
            <a:r>
              <a:rPr lang="en-IN" sz="1400" b="1" dirty="0" err="1"/>
              <a:t>w′xy</a:t>
            </a:r>
            <a:endParaRPr lang="en-IN" sz="1400" b="1" dirty="0"/>
          </a:p>
          <a:p>
            <a:pPr lvl="1" algn="just"/>
            <a:r>
              <a:rPr lang="en-IN" sz="1800" dirty="0"/>
              <a:t>and the minimum product of sums for f is </a:t>
            </a:r>
          </a:p>
          <a:p>
            <a:pPr lvl="2" algn="just"/>
            <a:r>
              <a:rPr lang="en-IN" sz="1400" b="1" dirty="0"/>
              <a:t>f  = (y + z′)(w′ + x′ + z)(w + x′ + y′)</a:t>
            </a:r>
          </a:p>
          <a:p>
            <a:pPr algn="just"/>
            <a:endParaRPr lang="en-IN" sz="1800" dirty="0"/>
          </a:p>
        </p:txBody>
      </p:sp>
      <p:sp>
        <p:nvSpPr>
          <p:cNvPr id="7" name="Date Placeholder 6"/>
          <p:cNvSpPr>
            <a:spLocks noGrp="1"/>
          </p:cNvSpPr>
          <p:nvPr>
            <p:ph type="dt" sz="half" idx="14"/>
          </p:nvPr>
        </p:nvSpPr>
        <p:spPr/>
        <p:txBody>
          <a:bodyPr/>
          <a:lstStyle/>
          <a:p>
            <a:fld id="{0FB41127-F4D6-417E-85AA-859B9AE6F866}" type="datetime12">
              <a:rPr lang="en-US" smtClean="0"/>
              <a:pPr/>
              <a:t>11:15 AM</a:t>
            </a:fld>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67</a:t>
            </a:fld>
            <a:endParaRPr lang="en-US"/>
          </a:p>
        </p:txBody>
      </p:sp>
      <p:pic>
        <p:nvPicPr>
          <p:cNvPr id="1026"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5715000" y="4191000"/>
            <a:ext cx="2362200" cy="240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44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SIMPLIFICATIONS-1</a:t>
            </a:r>
            <a:endParaRPr lang="en-IN" dirty="0"/>
          </a:p>
        </p:txBody>
      </p:sp>
      <p:sp>
        <p:nvSpPr>
          <p:cNvPr id="3" name="Content Placeholder 2"/>
          <p:cNvSpPr>
            <a:spLocks noGrp="1"/>
          </p:cNvSpPr>
          <p:nvPr>
            <p:ph sz="quarter" idx="1"/>
          </p:nvPr>
        </p:nvSpPr>
        <p:spPr>
          <a:xfrm>
            <a:off x="457200" y="1600200"/>
            <a:ext cx="7467600" cy="2514600"/>
          </a:xfrm>
        </p:spPr>
        <p:txBody>
          <a:bodyPr>
            <a:normAutofit fontScale="92500" lnSpcReduction="10000"/>
          </a:bodyPr>
          <a:lstStyle/>
          <a:p>
            <a:pPr algn="just"/>
            <a:r>
              <a:rPr lang="en-IN" dirty="0"/>
              <a:t>The </a:t>
            </a:r>
            <a:r>
              <a:rPr lang="en-IN" dirty="0" err="1"/>
              <a:t>Karnaugh</a:t>
            </a:r>
            <a:r>
              <a:rPr lang="en-IN" dirty="0"/>
              <a:t> map uses the following rules for the simplification of expressions by </a:t>
            </a:r>
            <a:r>
              <a:rPr lang="en-IN" i="1" dirty="0"/>
              <a:t>grouping</a:t>
            </a:r>
            <a:r>
              <a:rPr lang="en-IN" dirty="0"/>
              <a:t> together adjacent cells containing </a:t>
            </a:r>
            <a:r>
              <a:rPr lang="en-IN" i="1" dirty="0"/>
              <a:t>ones.</a:t>
            </a:r>
          </a:p>
          <a:p>
            <a:pPr algn="just"/>
            <a:r>
              <a:rPr lang="en-IN" dirty="0"/>
              <a:t>After drawing a </a:t>
            </a:r>
            <a:r>
              <a:rPr lang="en-IN" dirty="0" err="1"/>
              <a:t>Kamaugh</a:t>
            </a:r>
            <a:r>
              <a:rPr lang="en-IN" dirty="0"/>
              <a:t> map, </a:t>
            </a:r>
          </a:p>
          <a:p>
            <a:pPr lvl="1" algn="just"/>
            <a:r>
              <a:rPr lang="en-IN" dirty="0"/>
              <a:t>Encircle the octets first, </a:t>
            </a:r>
          </a:p>
          <a:p>
            <a:pPr lvl="1" algn="just"/>
            <a:r>
              <a:rPr lang="en-IN" dirty="0"/>
              <a:t>The quads second, and </a:t>
            </a:r>
          </a:p>
          <a:p>
            <a:pPr lvl="1" algn="just"/>
            <a:r>
              <a:rPr lang="en-IN" dirty="0"/>
              <a:t>The pairs last. </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4114800"/>
            <a:ext cx="53625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6419850"/>
            <a:ext cx="22479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BA54BCE5-6D13-4033-9891-3DC6C2393A84}" type="datetime12">
              <a:rPr lang="en-US" smtClean="0"/>
              <a:t>11:15 AM</a:t>
            </a:fld>
            <a:endParaRPr lang="en-US"/>
          </a:p>
        </p:txBody>
      </p:sp>
    </p:spTree>
    <p:extLst>
      <p:ext uri="{BB962C8B-B14F-4D97-AF65-F5344CB8AC3E}">
        <p14:creationId xmlns:p14="http://schemas.microsoft.com/office/powerpoint/2010/main" val="2642561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SIMPLIFICATIONS-2</a:t>
            </a:r>
            <a:endParaRPr lang="en-IN" dirty="0"/>
          </a:p>
        </p:txBody>
      </p:sp>
      <p:sp>
        <p:nvSpPr>
          <p:cNvPr id="3" name="Content Placeholder 2"/>
          <p:cNvSpPr>
            <a:spLocks noGrp="1"/>
          </p:cNvSpPr>
          <p:nvPr>
            <p:ph sz="quarter" idx="1"/>
          </p:nvPr>
        </p:nvSpPr>
        <p:spPr/>
        <p:txBody>
          <a:bodyPr/>
          <a:lstStyle/>
          <a:p>
            <a:r>
              <a:rPr lang="en-IN" b="1" dirty="0"/>
              <a:t>Groups may not include any cell containing a zero.</a:t>
            </a:r>
          </a:p>
          <a:p>
            <a:endParaRPr lang="en-IN" b="1" dirty="0"/>
          </a:p>
          <a:p>
            <a:endParaRPr lang="en-IN" b="1" dirty="0"/>
          </a:p>
          <a:p>
            <a:endParaRPr lang="en-IN" b="1" dirty="0"/>
          </a:p>
          <a:p>
            <a:pPr algn="just"/>
            <a:r>
              <a:rPr lang="en-IN" b="1" dirty="0"/>
              <a:t>Groups may be horizontal or vertical, but not diagonal. </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69</a:t>
            </a:fld>
            <a:endParaRPr lang="en-US"/>
          </a:p>
        </p:txBody>
      </p:sp>
      <p:pic>
        <p:nvPicPr>
          <p:cNvPr id="3074" name="Picture 2" descr="http://www.ee.surrey.ac.uk/Projects/Labview/minimisation/graphics/g1.gif"/>
          <p:cNvPicPr>
            <a:picLocks noChangeAspect="1" noChangeArrowheads="1"/>
          </p:cNvPicPr>
          <p:nvPr/>
        </p:nvPicPr>
        <p:blipFill rotWithShape="1">
          <a:blip r:embed="rId2">
            <a:extLst>
              <a:ext uri="{28A0092B-C50C-407E-A947-70E740481C1C}">
                <a14:useLocalDpi xmlns:a14="http://schemas.microsoft.com/office/drawing/2010/main" val="0"/>
              </a:ext>
            </a:extLst>
          </a:blip>
          <a:srcRect b="8602"/>
          <a:stretch/>
        </p:blipFill>
        <p:spPr bwMode="auto">
          <a:xfrm>
            <a:off x="1874217" y="1981200"/>
            <a:ext cx="5395566" cy="18804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e.surrey.ac.uk/Projects/Labview/minimisation/graphics/g2.gif"/>
          <p:cNvPicPr>
            <a:picLocks noChangeAspect="1" noChangeArrowheads="1"/>
          </p:cNvPicPr>
          <p:nvPr/>
        </p:nvPicPr>
        <p:blipFill rotWithShape="1">
          <a:blip r:embed="rId3">
            <a:extLst>
              <a:ext uri="{28A0092B-C50C-407E-A947-70E740481C1C}">
                <a14:useLocalDpi xmlns:a14="http://schemas.microsoft.com/office/drawing/2010/main" val="0"/>
              </a:ext>
            </a:extLst>
          </a:blip>
          <a:srcRect b="6223"/>
          <a:stretch/>
        </p:blipFill>
        <p:spPr bwMode="auto">
          <a:xfrm>
            <a:off x="2286378" y="4648200"/>
            <a:ext cx="4571244" cy="163461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607BDC2E-A80A-456B-BB23-766592F8FFB1}" type="datetime12">
              <a:rPr lang="en-US" smtClean="0"/>
              <a:t>11:15 AM</a:t>
            </a:fld>
            <a:endParaRPr lang="en-US"/>
          </a:p>
        </p:txBody>
      </p:sp>
    </p:spTree>
    <p:extLst>
      <p:ext uri="{BB962C8B-B14F-4D97-AF65-F5344CB8AC3E}">
        <p14:creationId xmlns:p14="http://schemas.microsoft.com/office/powerpoint/2010/main" val="353715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Gates-4</a:t>
            </a:r>
          </a:p>
        </p:txBody>
      </p:sp>
      <p:sp>
        <p:nvSpPr>
          <p:cNvPr id="3" name="Content Placeholder 2"/>
          <p:cNvSpPr>
            <a:spLocks noGrp="1"/>
          </p:cNvSpPr>
          <p:nvPr>
            <p:ph sz="quarter" idx="1"/>
          </p:nvPr>
        </p:nvSpPr>
        <p:spPr/>
        <p:txBody>
          <a:bodyPr/>
          <a:lstStyle/>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00200"/>
            <a:ext cx="3943350" cy="251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1212"/>
            <a:ext cx="4343399" cy="244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932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SIMPLIFICATIONS-3</a:t>
            </a:r>
            <a:endParaRPr lang="en-IN" dirty="0"/>
          </a:p>
        </p:txBody>
      </p:sp>
      <p:sp>
        <p:nvSpPr>
          <p:cNvPr id="3" name="Content Placeholder 2"/>
          <p:cNvSpPr>
            <a:spLocks noGrp="1"/>
          </p:cNvSpPr>
          <p:nvPr>
            <p:ph sz="quarter" idx="1"/>
          </p:nvPr>
        </p:nvSpPr>
        <p:spPr>
          <a:xfrm>
            <a:off x="457200" y="1600200"/>
            <a:ext cx="7467600" cy="2057400"/>
          </a:xfrm>
        </p:spPr>
        <p:txBody>
          <a:bodyPr>
            <a:normAutofit fontScale="92500"/>
          </a:bodyPr>
          <a:lstStyle/>
          <a:p>
            <a:r>
              <a:rPr lang="en-IN" b="1" dirty="0"/>
              <a:t>Groups must contain 1, 2, 4, 8, or in general 2</a:t>
            </a:r>
            <a:r>
              <a:rPr lang="en-IN" b="1" baseline="30000" dirty="0"/>
              <a:t>n</a:t>
            </a:r>
            <a:r>
              <a:rPr lang="en-IN" b="1" dirty="0"/>
              <a:t> cells. </a:t>
            </a:r>
          </a:p>
          <a:p>
            <a:r>
              <a:rPr lang="en-IN" b="1" dirty="0"/>
              <a:t>That is if n = 1, a group will contain two 1's since 2</a:t>
            </a:r>
            <a:r>
              <a:rPr lang="en-IN" b="1" baseline="30000" dirty="0"/>
              <a:t>1</a:t>
            </a:r>
            <a:r>
              <a:rPr lang="en-IN" b="1" dirty="0"/>
              <a:t> = 2. </a:t>
            </a:r>
          </a:p>
          <a:p>
            <a:r>
              <a:rPr lang="en-IN" b="1" dirty="0"/>
              <a:t>If n = 2, a group will contain four 1's since 2</a:t>
            </a:r>
            <a:r>
              <a:rPr lang="en-IN" b="1" baseline="30000" dirty="0"/>
              <a:t>2</a:t>
            </a:r>
            <a:r>
              <a:rPr lang="en-IN" b="1" dirty="0"/>
              <a:t> = 4.</a:t>
            </a:r>
          </a:p>
        </p:txBody>
      </p:sp>
      <p:sp>
        <p:nvSpPr>
          <p:cNvPr id="4" name="Slide Number Placeholder 3"/>
          <p:cNvSpPr>
            <a:spLocks noGrp="1"/>
          </p:cNvSpPr>
          <p:nvPr>
            <p:ph type="sldNum" sz="quarter" idx="15"/>
          </p:nvPr>
        </p:nvSpPr>
        <p:spPr/>
        <p:txBody>
          <a:bodyPr/>
          <a:lstStyle/>
          <a:p>
            <a:fld id="{B6F15528-21DE-4FAA-801E-634DDDAF4B2B}" type="slidenum">
              <a:rPr lang="en-US" smtClean="0"/>
              <a:pPr/>
              <a:t>70</a:t>
            </a:fld>
            <a:endParaRPr lang="en-US"/>
          </a:p>
        </p:txBody>
      </p:sp>
      <p:pic>
        <p:nvPicPr>
          <p:cNvPr id="4098" name="Picture 2" descr="http://www.ee.surrey.ac.uk/Projects/Labview/minimisation/graphics/g3.gif"/>
          <p:cNvPicPr>
            <a:picLocks noChangeAspect="1" noChangeArrowheads="1"/>
          </p:cNvPicPr>
          <p:nvPr/>
        </p:nvPicPr>
        <p:blipFill rotWithShape="1">
          <a:blip r:embed="rId2">
            <a:extLst>
              <a:ext uri="{28A0092B-C50C-407E-A947-70E740481C1C}">
                <a14:useLocalDpi xmlns:a14="http://schemas.microsoft.com/office/drawing/2010/main" val="0"/>
              </a:ext>
            </a:extLst>
          </a:blip>
          <a:srcRect r="2227"/>
          <a:stretch/>
        </p:blipFill>
        <p:spPr bwMode="auto">
          <a:xfrm>
            <a:off x="1609565" y="3505200"/>
            <a:ext cx="5924871"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472B1726-8349-438A-87A8-CCF33DDBE15E}" type="datetime12">
              <a:rPr lang="en-US" smtClean="0"/>
              <a:t>11:15 AM</a:t>
            </a:fld>
            <a:endParaRPr lang="en-US"/>
          </a:p>
        </p:txBody>
      </p:sp>
    </p:spTree>
    <p:extLst>
      <p:ext uri="{BB962C8B-B14F-4D97-AF65-F5344CB8AC3E}">
        <p14:creationId xmlns:p14="http://schemas.microsoft.com/office/powerpoint/2010/main" val="19441807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SIMPLIFICATIONS-4</a:t>
            </a:r>
            <a:endParaRPr lang="en-IN" dirty="0"/>
          </a:p>
        </p:txBody>
      </p:sp>
      <p:sp>
        <p:nvSpPr>
          <p:cNvPr id="3" name="Content Placeholder 2"/>
          <p:cNvSpPr>
            <a:spLocks noGrp="1"/>
          </p:cNvSpPr>
          <p:nvPr>
            <p:ph sz="quarter" idx="1"/>
          </p:nvPr>
        </p:nvSpPr>
        <p:spPr>
          <a:xfrm>
            <a:off x="457200" y="1600200"/>
            <a:ext cx="7467600" cy="2895600"/>
          </a:xfrm>
        </p:spPr>
        <p:txBody>
          <a:bodyPr>
            <a:normAutofit fontScale="85000" lnSpcReduction="20000"/>
          </a:bodyPr>
          <a:lstStyle/>
          <a:p>
            <a:r>
              <a:rPr lang="en-IN" b="1" dirty="0"/>
              <a:t>Each group should be as large as possible. </a:t>
            </a:r>
          </a:p>
          <a:p>
            <a:endParaRPr lang="en-IN" b="1" dirty="0"/>
          </a:p>
          <a:p>
            <a:endParaRPr lang="en-IN" b="1" dirty="0"/>
          </a:p>
          <a:p>
            <a:endParaRPr lang="en-IN" b="1" dirty="0"/>
          </a:p>
          <a:p>
            <a:endParaRPr lang="en-IN" b="1" dirty="0"/>
          </a:p>
          <a:p>
            <a:endParaRPr lang="en-IN" b="1" dirty="0"/>
          </a:p>
          <a:p>
            <a:endParaRPr lang="en-IN" b="1" dirty="0"/>
          </a:p>
          <a:p>
            <a:r>
              <a:rPr lang="en-IN" b="1" dirty="0"/>
              <a:t>Each cell containing a </a:t>
            </a:r>
            <a:r>
              <a:rPr lang="en-IN" b="1" i="1" dirty="0"/>
              <a:t>one</a:t>
            </a:r>
            <a:r>
              <a:rPr lang="en-IN" b="1" dirty="0"/>
              <a:t> must be in at least one group.</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71</a:t>
            </a:fld>
            <a:endParaRPr lang="en-US"/>
          </a:p>
        </p:txBody>
      </p:sp>
      <p:pic>
        <p:nvPicPr>
          <p:cNvPr id="5122" name="Picture 2" descr="http://www.ee.surrey.ac.uk/Projects/Labview/minimisation/graphics/g4.gif"/>
          <p:cNvPicPr>
            <a:picLocks noChangeAspect="1" noChangeArrowheads="1"/>
          </p:cNvPicPr>
          <p:nvPr/>
        </p:nvPicPr>
        <p:blipFill rotWithShape="1">
          <a:blip r:embed="rId2">
            <a:extLst>
              <a:ext uri="{28A0092B-C50C-407E-A947-70E740481C1C}">
                <a14:useLocalDpi xmlns:a14="http://schemas.microsoft.com/office/drawing/2010/main" val="0"/>
              </a:ext>
            </a:extLst>
          </a:blip>
          <a:srcRect r="2635" b="6232"/>
          <a:stretch/>
        </p:blipFill>
        <p:spPr bwMode="auto">
          <a:xfrm>
            <a:off x="2057400" y="1981201"/>
            <a:ext cx="4953000" cy="18941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e.surrey.ac.uk/Projects/Labview/minimisation/graphics/g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4572000"/>
            <a:ext cx="4657725" cy="125730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2CDC0458-F500-465A-8E6F-ABD5A1523436}" type="datetime12">
              <a:rPr lang="en-US" smtClean="0"/>
              <a:t>11:15 AM</a:t>
            </a:fld>
            <a:endParaRPr lang="en-US"/>
          </a:p>
        </p:txBody>
      </p:sp>
    </p:spTree>
    <p:extLst>
      <p:ext uri="{BB962C8B-B14F-4D97-AF65-F5344CB8AC3E}">
        <p14:creationId xmlns:p14="http://schemas.microsoft.com/office/powerpoint/2010/main" val="4148615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SIMPLIFICATIONS-5</a:t>
            </a:r>
            <a:endParaRPr lang="en-IN" dirty="0"/>
          </a:p>
        </p:txBody>
      </p:sp>
      <p:sp>
        <p:nvSpPr>
          <p:cNvPr id="3" name="Content Placeholder 2"/>
          <p:cNvSpPr>
            <a:spLocks noGrp="1"/>
          </p:cNvSpPr>
          <p:nvPr>
            <p:ph sz="quarter" idx="1"/>
          </p:nvPr>
        </p:nvSpPr>
        <p:spPr>
          <a:xfrm>
            <a:off x="457200" y="1600200"/>
            <a:ext cx="7467600" cy="3429000"/>
          </a:xfrm>
        </p:spPr>
        <p:txBody>
          <a:bodyPr>
            <a:normAutofit fontScale="62500" lnSpcReduction="20000"/>
          </a:bodyPr>
          <a:lstStyle/>
          <a:p>
            <a:r>
              <a:rPr lang="en-IN" b="1" dirty="0"/>
              <a:t>Groups may overlap. </a:t>
            </a:r>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endParaRPr lang="en-IN" b="1" dirty="0"/>
          </a:p>
          <a:p>
            <a:r>
              <a:rPr lang="en-IN" b="1" dirty="0"/>
              <a:t>Groups may wrap (Rolling the Map) around the table. The leftmost cell in a row may be grouped with the rightmost cell and the top cell in a column may be grouped with the bottom cell. </a:t>
            </a:r>
            <a:br>
              <a:rPr lang="en-IN" b="1" dirty="0"/>
            </a:b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72</a:t>
            </a:fld>
            <a:endParaRPr lang="en-US"/>
          </a:p>
        </p:txBody>
      </p:sp>
      <p:pic>
        <p:nvPicPr>
          <p:cNvPr id="6146" name="Picture 2" descr="http://www.ee.surrey.ac.uk/Projects/Labview/minimisation/graphics/g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5181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e.surrey.ac.uk/Projects/Labview/minimisation/graphics/g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4837061"/>
            <a:ext cx="37719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7ADCEF6E-E4BC-4A69-AA73-B30113AA3701}" type="datetime12">
              <a:rPr lang="en-US" smtClean="0"/>
              <a:t>11:15 AM</a:t>
            </a:fld>
            <a:endParaRPr lang="en-US"/>
          </a:p>
        </p:txBody>
      </p:sp>
    </p:spTree>
    <p:extLst>
      <p:ext uri="{BB962C8B-B14F-4D97-AF65-F5344CB8AC3E}">
        <p14:creationId xmlns:p14="http://schemas.microsoft.com/office/powerpoint/2010/main" val="1850353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SIMPLIFICATIONS-6</a:t>
            </a:r>
            <a:endParaRPr lang="en-IN" dirty="0"/>
          </a:p>
        </p:txBody>
      </p:sp>
      <p:sp>
        <p:nvSpPr>
          <p:cNvPr id="3" name="Content Placeholder 2"/>
          <p:cNvSpPr>
            <a:spLocks noGrp="1"/>
          </p:cNvSpPr>
          <p:nvPr>
            <p:ph sz="quarter" idx="1"/>
          </p:nvPr>
        </p:nvSpPr>
        <p:spPr/>
        <p:txBody>
          <a:bodyPr/>
          <a:lstStyle/>
          <a:p>
            <a:r>
              <a:rPr lang="en-IN" b="1" dirty="0"/>
              <a:t>Rolling the Map</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238" y="2205038"/>
            <a:ext cx="53435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76800"/>
            <a:ext cx="18859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924425"/>
            <a:ext cx="8382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19F59456-FD14-41B7-B62F-FE3570F201AE}" type="datetime12">
              <a:rPr lang="en-US" smtClean="0"/>
              <a:t>11:15 AM</a:t>
            </a:fld>
            <a:endParaRPr lang="en-US"/>
          </a:p>
        </p:txBody>
      </p:sp>
    </p:spTree>
    <p:extLst>
      <p:ext uri="{BB962C8B-B14F-4D97-AF65-F5344CB8AC3E}">
        <p14:creationId xmlns:p14="http://schemas.microsoft.com/office/powerpoint/2010/main" val="522885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SIMPLIFICATIONS-7</a:t>
            </a:r>
            <a:endParaRPr lang="en-IN" dirty="0"/>
          </a:p>
        </p:txBody>
      </p:sp>
      <p:sp>
        <p:nvSpPr>
          <p:cNvPr id="3" name="Content Placeholder 2"/>
          <p:cNvSpPr>
            <a:spLocks noGrp="1"/>
          </p:cNvSpPr>
          <p:nvPr>
            <p:ph sz="quarter" idx="1"/>
          </p:nvPr>
        </p:nvSpPr>
        <p:spPr/>
        <p:txBody>
          <a:bodyPr/>
          <a:lstStyle/>
          <a:p>
            <a:r>
              <a:rPr lang="en-IN" b="1" dirty="0"/>
              <a:t>Always overlap groups if possible</a:t>
            </a:r>
          </a:p>
          <a:p>
            <a:pPr algn="just"/>
            <a:r>
              <a:rPr lang="en-IN" dirty="0"/>
              <a:t>Use the 1s more than once to get the largest groups you can.</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2876550"/>
            <a:ext cx="53911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B471BED5-D21C-476B-A5AE-A36A4BEA2078}" type="datetime12">
              <a:rPr lang="en-US" smtClean="0"/>
              <a:t>11:15 AM</a:t>
            </a:fld>
            <a:endParaRPr lang="en-US"/>
          </a:p>
        </p:txBody>
      </p:sp>
    </p:spTree>
    <p:extLst>
      <p:ext uri="{BB962C8B-B14F-4D97-AF65-F5344CB8AC3E}">
        <p14:creationId xmlns:p14="http://schemas.microsoft.com/office/powerpoint/2010/main" val="2171696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SIMPLIFICATIONS-8</a:t>
            </a:r>
            <a:endParaRPr lang="en-IN" dirty="0"/>
          </a:p>
        </p:txBody>
      </p:sp>
      <p:sp>
        <p:nvSpPr>
          <p:cNvPr id="3" name="Content Placeholder 2"/>
          <p:cNvSpPr>
            <a:spLocks noGrp="1"/>
          </p:cNvSpPr>
          <p:nvPr>
            <p:ph sz="quarter" idx="1"/>
          </p:nvPr>
        </p:nvSpPr>
        <p:spPr/>
        <p:txBody>
          <a:bodyPr/>
          <a:lstStyle/>
          <a:p>
            <a:r>
              <a:rPr lang="en-IN" b="1" dirty="0"/>
              <a:t>There should be as few groups as possible, as long as this does not contradict any of the previous rules. </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75</a:t>
            </a:fld>
            <a:endParaRPr lang="en-US"/>
          </a:p>
        </p:txBody>
      </p:sp>
      <p:pic>
        <p:nvPicPr>
          <p:cNvPr id="7170" name="Picture 2" descr="http://www.ee.surrey.ac.uk/Projects/Labview/minimisation/graphics/g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3505200"/>
            <a:ext cx="4200525" cy="1438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68A5353B-B8AB-460F-9CFC-8DEF602CB697}" type="datetime12">
              <a:rPr lang="en-US" smtClean="0"/>
              <a:t>11:15 AM</a:t>
            </a:fld>
            <a:endParaRPr lang="en-US"/>
          </a:p>
        </p:txBody>
      </p:sp>
    </p:spTree>
    <p:extLst>
      <p:ext uri="{BB962C8B-B14F-4D97-AF65-F5344CB8AC3E}">
        <p14:creationId xmlns:p14="http://schemas.microsoft.com/office/powerpoint/2010/main" val="1169582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KARNAUGH SIMPLIFICATIONS-11</a:t>
            </a:r>
            <a:endParaRPr lang="en-IN" dirty="0"/>
          </a:p>
        </p:txBody>
      </p:sp>
      <p:sp>
        <p:nvSpPr>
          <p:cNvPr id="3" name="Content Placeholder 2"/>
          <p:cNvSpPr>
            <a:spLocks noGrp="1"/>
          </p:cNvSpPr>
          <p:nvPr>
            <p:ph sz="quarter" idx="1"/>
          </p:nvPr>
        </p:nvSpPr>
        <p:spPr/>
        <p:txBody>
          <a:bodyPr/>
          <a:lstStyle/>
          <a:p>
            <a:pPr marL="457200" indent="-457200">
              <a:buFont typeface="+mj-lt"/>
              <a:buAutoNum type="arabicPeriod"/>
            </a:pPr>
            <a:r>
              <a:rPr lang="en-IN" dirty="0"/>
              <a:t>No zeros allowed (Only in SOP).</a:t>
            </a:r>
          </a:p>
          <a:p>
            <a:pPr marL="457200" indent="-457200">
              <a:buFont typeface="+mj-lt"/>
              <a:buAutoNum type="arabicPeriod"/>
            </a:pPr>
            <a:r>
              <a:rPr lang="en-IN" dirty="0"/>
              <a:t>No diagonals.</a:t>
            </a:r>
          </a:p>
          <a:p>
            <a:pPr marL="457200" indent="-457200">
              <a:buFont typeface="+mj-lt"/>
              <a:buAutoNum type="arabicPeriod"/>
            </a:pPr>
            <a:r>
              <a:rPr lang="en-IN" dirty="0"/>
              <a:t>Only power of 2 number of cells in each group.</a:t>
            </a:r>
          </a:p>
          <a:p>
            <a:pPr marL="457200" indent="-457200">
              <a:buFont typeface="+mj-lt"/>
              <a:buAutoNum type="arabicPeriod"/>
            </a:pPr>
            <a:r>
              <a:rPr lang="en-IN" dirty="0"/>
              <a:t>Groups should be as large as possible.</a:t>
            </a:r>
          </a:p>
          <a:p>
            <a:pPr marL="457200" indent="-457200">
              <a:buFont typeface="+mj-lt"/>
              <a:buAutoNum type="arabicPeriod"/>
            </a:pPr>
            <a:r>
              <a:rPr lang="en-IN" dirty="0"/>
              <a:t>Every one must be in at least one group.</a:t>
            </a:r>
          </a:p>
          <a:p>
            <a:pPr marL="457200" indent="-457200">
              <a:buFont typeface="+mj-lt"/>
              <a:buAutoNum type="arabicPeriod"/>
            </a:pPr>
            <a:r>
              <a:rPr lang="en-IN" dirty="0"/>
              <a:t>Overlapping allowed.</a:t>
            </a:r>
          </a:p>
          <a:p>
            <a:pPr marL="457200" indent="-457200">
              <a:buFont typeface="+mj-lt"/>
              <a:buAutoNum type="arabicPeriod"/>
            </a:pPr>
            <a:r>
              <a:rPr lang="en-IN" dirty="0"/>
              <a:t>Wrap around allowed.</a:t>
            </a:r>
          </a:p>
          <a:p>
            <a:pPr marL="457200" indent="-457200">
              <a:buFont typeface="+mj-lt"/>
              <a:buAutoNum type="arabicPeriod"/>
            </a:pPr>
            <a:r>
              <a:rPr lang="en-IN" dirty="0"/>
              <a:t>If possible roll and overlap to get the largest groups you can find.</a:t>
            </a:r>
          </a:p>
          <a:p>
            <a:pPr marL="457200" indent="-457200">
              <a:buFont typeface="+mj-lt"/>
              <a:buAutoNum type="arabicPeriod"/>
            </a:pPr>
            <a:r>
              <a:rPr lang="en-IN" dirty="0"/>
              <a:t>Fewest number of groups possible.</a:t>
            </a:r>
          </a:p>
        </p:txBody>
      </p:sp>
      <p:sp>
        <p:nvSpPr>
          <p:cNvPr id="4" name="Slide Number Placeholder 3"/>
          <p:cNvSpPr>
            <a:spLocks noGrp="1"/>
          </p:cNvSpPr>
          <p:nvPr>
            <p:ph type="sldNum" sz="quarter" idx="15"/>
          </p:nvPr>
        </p:nvSpPr>
        <p:spPr/>
        <p:txBody>
          <a:bodyPr/>
          <a:lstStyle/>
          <a:p>
            <a:fld id="{B6F15528-21DE-4FAA-801E-634DDDAF4B2B}" type="slidenum">
              <a:rPr lang="en-US" smtClean="0"/>
              <a:pPr/>
              <a:t>76</a:t>
            </a:fld>
            <a:endParaRPr lang="en-US"/>
          </a:p>
        </p:txBody>
      </p:sp>
      <p:sp>
        <p:nvSpPr>
          <p:cNvPr id="5" name="Date Placeholder 4"/>
          <p:cNvSpPr>
            <a:spLocks noGrp="1"/>
          </p:cNvSpPr>
          <p:nvPr>
            <p:ph type="dt" sz="half" idx="14"/>
          </p:nvPr>
        </p:nvSpPr>
        <p:spPr/>
        <p:txBody>
          <a:bodyPr/>
          <a:lstStyle/>
          <a:p>
            <a:fld id="{F6A1B948-FB04-48D4-B48A-D37704661891}" type="datetime12">
              <a:rPr lang="en-US" smtClean="0"/>
              <a:t>11:15 AM</a:t>
            </a:fld>
            <a:endParaRPr lang="en-US"/>
          </a:p>
        </p:txBody>
      </p:sp>
    </p:spTree>
    <p:extLst>
      <p:ext uri="{BB962C8B-B14F-4D97-AF65-F5344CB8AC3E}">
        <p14:creationId xmlns:p14="http://schemas.microsoft.com/office/powerpoint/2010/main" val="558122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 map grouping Examples-1</a:t>
            </a:r>
            <a:endParaRPr lang="en-IN" dirty="0"/>
          </a:p>
        </p:txBody>
      </p:sp>
      <p:sp>
        <p:nvSpPr>
          <p:cNvPr id="3" name="Content Placeholder 2"/>
          <p:cNvSpPr>
            <a:spLocks noGrp="1"/>
          </p:cNvSpPr>
          <p:nvPr>
            <p:ph sz="quarter" idx="1"/>
          </p:nvPr>
        </p:nvSpPr>
        <p:spPr/>
        <p:txBody>
          <a:bodyPr/>
          <a:lstStyle/>
          <a:p>
            <a:r>
              <a:rPr lang="en-IN" b="1" dirty="0"/>
              <a:t>Rolling and overlapping</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77</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338388"/>
            <a:ext cx="24098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4" y="4876800"/>
            <a:ext cx="14954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90775"/>
            <a:ext cx="24669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876800"/>
            <a:ext cx="12954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3C762054-08FD-4C51-B004-181AECC914F8}" type="datetime12">
              <a:rPr lang="en-US" smtClean="0"/>
              <a:t>11:15 AM</a:t>
            </a:fld>
            <a:endParaRPr lang="en-US"/>
          </a:p>
        </p:txBody>
      </p:sp>
    </p:spTree>
    <p:extLst>
      <p:ext uri="{BB962C8B-B14F-4D97-AF65-F5344CB8AC3E}">
        <p14:creationId xmlns:p14="http://schemas.microsoft.com/office/powerpoint/2010/main" val="11817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1000"/>
                                        <p:tgtEl>
                                          <p:spTgt spid="2054"/>
                                        </p:tgtEl>
                                      </p:cBhvr>
                                    </p:animEffect>
                                    <p:anim calcmode="lin" valueType="num">
                                      <p:cBhvr>
                                        <p:cTn id="36" dur="1000" fill="hold"/>
                                        <p:tgtEl>
                                          <p:spTgt spid="2054"/>
                                        </p:tgtEl>
                                        <p:attrNameLst>
                                          <p:attrName>ppt_x</p:attrName>
                                        </p:attrNameLst>
                                      </p:cBhvr>
                                      <p:tavLst>
                                        <p:tav tm="0">
                                          <p:val>
                                            <p:strVal val="#ppt_x"/>
                                          </p:val>
                                        </p:tav>
                                        <p:tav tm="100000">
                                          <p:val>
                                            <p:strVal val="#ppt_x"/>
                                          </p:val>
                                        </p:tav>
                                      </p:tavLst>
                                    </p:anim>
                                    <p:anim calcmode="lin" valueType="num">
                                      <p:cBhvr>
                                        <p:cTn id="37"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K- map grouping Examples-2</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0275"/>
            <a:ext cx="24098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60" y="4629150"/>
            <a:ext cx="2476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3352800" y="2254044"/>
            <a:ext cx="24193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4662948"/>
            <a:ext cx="21431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596" y="2271252"/>
            <a:ext cx="24003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671552"/>
            <a:ext cx="19621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4"/>
          </p:nvPr>
        </p:nvSpPr>
        <p:spPr/>
        <p:txBody>
          <a:bodyPr/>
          <a:lstStyle/>
          <a:p>
            <a:fld id="{7B49589C-9AA9-4967-B651-E4E991AE5960}" type="datetime12">
              <a:rPr lang="en-US" smtClean="0"/>
              <a:t>11:15 AM</a:t>
            </a:fld>
            <a:endParaRPr lang="en-US"/>
          </a:p>
        </p:txBody>
      </p:sp>
    </p:spTree>
    <p:extLst>
      <p:ext uri="{BB962C8B-B14F-4D97-AF65-F5344CB8AC3E}">
        <p14:creationId xmlns:p14="http://schemas.microsoft.com/office/powerpoint/2010/main" val="2134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anim calcmode="lin" valueType="num">
                                      <p:cBhvr>
                                        <p:cTn id="29" dur="1000" fill="hold"/>
                                        <p:tgtEl>
                                          <p:spTgt spid="3077"/>
                                        </p:tgtEl>
                                        <p:attrNameLst>
                                          <p:attrName>ppt_x</p:attrName>
                                        </p:attrNameLst>
                                      </p:cBhvr>
                                      <p:tavLst>
                                        <p:tav tm="0">
                                          <p:val>
                                            <p:strVal val="#ppt_x"/>
                                          </p:val>
                                        </p:tav>
                                        <p:tav tm="100000">
                                          <p:val>
                                            <p:strVal val="#ppt_x"/>
                                          </p:val>
                                        </p:tav>
                                      </p:tavLst>
                                    </p:anim>
                                    <p:anim calcmode="lin" valueType="num">
                                      <p:cBhvr>
                                        <p:cTn id="3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fade">
                                      <p:cBhvr>
                                        <p:cTn id="35" dur="1000"/>
                                        <p:tgtEl>
                                          <p:spTgt spid="3078"/>
                                        </p:tgtEl>
                                      </p:cBhvr>
                                    </p:animEffect>
                                    <p:anim calcmode="lin" valueType="num">
                                      <p:cBhvr>
                                        <p:cTn id="36" dur="1000" fill="hold"/>
                                        <p:tgtEl>
                                          <p:spTgt spid="3078"/>
                                        </p:tgtEl>
                                        <p:attrNameLst>
                                          <p:attrName>ppt_x</p:attrName>
                                        </p:attrNameLst>
                                      </p:cBhvr>
                                      <p:tavLst>
                                        <p:tav tm="0">
                                          <p:val>
                                            <p:strVal val="#ppt_x"/>
                                          </p:val>
                                        </p:tav>
                                        <p:tav tm="100000">
                                          <p:val>
                                            <p:strVal val="#ppt_x"/>
                                          </p:val>
                                        </p:tav>
                                      </p:tavLst>
                                    </p:anim>
                                    <p:anim calcmode="lin" valueType="num">
                                      <p:cBhvr>
                                        <p:cTn id="37"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animEffect transition="in" filter="fade">
                                      <p:cBhvr>
                                        <p:cTn id="42" dur="1000"/>
                                        <p:tgtEl>
                                          <p:spTgt spid="3079"/>
                                        </p:tgtEl>
                                      </p:cBhvr>
                                    </p:animEffect>
                                    <p:anim calcmode="lin" valueType="num">
                                      <p:cBhvr>
                                        <p:cTn id="43" dur="1000" fill="hold"/>
                                        <p:tgtEl>
                                          <p:spTgt spid="3079"/>
                                        </p:tgtEl>
                                        <p:attrNameLst>
                                          <p:attrName>ppt_x</p:attrName>
                                        </p:attrNameLst>
                                      </p:cBhvr>
                                      <p:tavLst>
                                        <p:tav tm="0">
                                          <p:val>
                                            <p:strVal val="#ppt_x"/>
                                          </p:val>
                                        </p:tav>
                                        <p:tav tm="100000">
                                          <p:val>
                                            <p:strVal val="#ppt_x"/>
                                          </p:val>
                                        </p:tav>
                                      </p:tavLst>
                                    </p:anim>
                                    <p:anim calcmode="lin" valueType="num">
                                      <p:cBhvr>
                                        <p:cTn id="44"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Eliminating Redundant Groups-2</a:t>
            </a:r>
            <a:endParaRPr lang="en-IN" dirty="0"/>
          </a:p>
        </p:txBody>
      </p:sp>
      <p:sp>
        <p:nvSpPr>
          <p:cNvPr id="3" name="Content Placeholder 2"/>
          <p:cNvSpPr>
            <a:spLocks noGrp="1"/>
          </p:cNvSpPr>
          <p:nvPr>
            <p:ph sz="quarter" idx="1"/>
          </p:nvPr>
        </p:nvSpPr>
        <p:spPr/>
        <p:txBody>
          <a:bodyPr/>
          <a:lstStyle/>
          <a:p>
            <a:pPr algn="just"/>
            <a:r>
              <a:rPr lang="en-IN" dirty="0"/>
              <a:t>A group whose 1s are already used by other groups.</a:t>
            </a:r>
          </a:p>
          <a:p>
            <a:pPr algn="just"/>
            <a:endParaRPr lang="en-IN" dirty="0"/>
          </a:p>
          <a:p>
            <a:pPr algn="just"/>
            <a:endParaRPr lang="en-IN" dirty="0"/>
          </a:p>
          <a:p>
            <a:pPr algn="just"/>
            <a:endParaRPr lang="en-IN" dirty="0"/>
          </a:p>
          <a:p>
            <a:pPr algn="just"/>
            <a:endParaRPr lang="en-IN"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357438"/>
            <a:ext cx="2200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7A88E6B3-96CA-4891-A3F2-DF35FE80021A}" type="datetime12">
              <a:rPr lang="en-US" smtClean="0"/>
              <a:t>11:15 AM</a:t>
            </a:fld>
            <a:endParaRPr lang="en-US"/>
          </a:p>
        </p:txBody>
      </p:sp>
    </p:spTree>
    <p:extLst>
      <p:ext uri="{BB962C8B-B14F-4D97-AF65-F5344CB8AC3E}">
        <p14:creationId xmlns:p14="http://schemas.microsoft.com/office/powerpoint/2010/main" val="351368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Gates-5</a:t>
            </a:r>
          </a:p>
        </p:txBody>
      </p:sp>
      <p:sp>
        <p:nvSpPr>
          <p:cNvPr id="3" name="Content Placeholder 2"/>
          <p:cNvSpPr>
            <a:spLocks noGrp="1"/>
          </p:cNvSpPr>
          <p:nvPr>
            <p:ph sz="quarter" idx="1"/>
          </p:nvPr>
        </p:nvSpPr>
        <p:spPr/>
        <p:txBody>
          <a:bodyPr/>
          <a:lstStyle/>
          <a:p>
            <a:pPr algn="just"/>
            <a:r>
              <a:rPr lang="en-IN" b="1" dirty="0"/>
              <a:t>OR GATE</a:t>
            </a:r>
          </a:p>
          <a:p>
            <a:pPr algn="just"/>
            <a:r>
              <a:rPr lang="en-IN" dirty="0"/>
              <a:t>This is a gate with 2 or more inputs.</a:t>
            </a:r>
          </a:p>
          <a:p>
            <a:pPr algn="just"/>
            <a:r>
              <a:rPr lang="en-IN" dirty="0"/>
              <a:t>The output is HIGH when any input is HIGH.</a:t>
            </a:r>
          </a:p>
        </p:txBody>
      </p:sp>
      <p:sp>
        <p:nvSpPr>
          <p:cNvPr id="4" name="Slide Number Placeholder 3"/>
          <p:cNvSpPr>
            <a:spLocks noGrp="1"/>
          </p:cNvSpPr>
          <p:nvPr>
            <p:ph type="sldNum" sz="quarter" idx="15"/>
          </p:nvPr>
        </p:nvSpPr>
        <p:spPr/>
        <p:txBody>
          <a:bodyPr/>
          <a:lstStyle/>
          <a:p>
            <a:fld id="{B6F15528-21DE-4FAA-801E-634DDDAF4B2B}" type="slidenum">
              <a:rPr lang="en-US" smtClean="0"/>
              <a:pPr/>
              <a:t>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34575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0100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139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Eliminating Redundant Groups-2</a:t>
            </a:r>
            <a:endParaRPr lang="en-IN" dirty="0"/>
          </a:p>
        </p:txBody>
      </p:sp>
      <p:sp>
        <p:nvSpPr>
          <p:cNvPr id="3" name="Content Placeholder 2"/>
          <p:cNvSpPr>
            <a:spLocks noGrp="1"/>
          </p:cNvSpPr>
          <p:nvPr>
            <p:ph sz="quarter" idx="1"/>
          </p:nvPr>
        </p:nvSpPr>
        <p:spPr/>
        <p:txBody>
          <a:bodyPr/>
          <a:lstStyle/>
          <a:p>
            <a:pPr algn="just"/>
            <a:r>
              <a:rPr lang="en-IN" dirty="0"/>
              <a:t>A group whose 1s are already used by other groups.</a:t>
            </a:r>
          </a:p>
          <a:p>
            <a:pPr algn="just"/>
            <a:endParaRPr lang="en-IN" dirty="0"/>
          </a:p>
          <a:p>
            <a:pPr algn="just"/>
            <a:endParaRPr lang="en-IN" dirty="0"/>
          </a:p>
          <a:p>
            <a:pPr algn="just"/>
            <a:endParaRPr lang="en-IN" dirty="0"/>
          </a:p>
          <a:p>
            <a:pPr algn="just"/>
            <a:endParaRPr lang="en-IN"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357438"/>
            <a:ext cx="2200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376488"/>
            <a:ext cx="22479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4B266492-3DF4-4DF8-88C3-EDFB15B78C66}" type="datetime12">
              <a:rPr lang="en-US" smtClean="0"/>
              <a:t>11:15 AM</a:t>
            </a:fld>
            <a:endParaRPr lang="en-US"/>
          </a:p>
        </p:txBody>
      </p:sp>
    </p:spTree>
    <p:extLst>
      <p:ext uri="{BB962C8B-B14F-4D97-AF65-F5344CB8AC3E}">
        <p14:creationId xmlns:p14="http://schemas.microsoft.com/office/powerpoint/2010/main" val="1907590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Eliminating Redundant Groups-2</a:t>
            </a:r>
            <a:endParaRPr lang="en-IN" dirty="0"/>
          </a:p>
        </p:txBody>
      </p:sp>
      <p:sp>
        <p:nvSpPr>
          <p:cNvPr id="3" name="Content Placeholder 2"/>
          <p:cNvSpPr>
            <a:spLocks noGrp="1"/>
          </p:cNvSpPr>
          <p:nvPr>
            <p:ph sz="quarter" idx="1"/>
          </p:nvPr>
        </p:nvSpPr>
        <p:spPr/>
        <p:txBody>
          <a:bodyPr/>
          <a:lstStyle/>
          <a:p>
            <a:pPr algn="just"/>
            <a:r>
              <a:rPr lang="en-IN" dirty="0"/>
              <a:t>A group whose 1s are already used by other groups.</a:t>
            </a:r>
          </a:p>
          <a:p>
            <a:pPr algn="just"/>
            <a:endParaRPr lang="en-IN" dirty="0"/>
          </a:p>
          <a:p>
            <a:pPr algn="just"/>
            <a:endParaRPr lang="en-IN" dirty="0"/>
          </a:p>
          <a:p>
            <a:pPr algn="just"/>
            <a:endParaRPr lang="en-IN" dirty="0"/>
          </a:p>
          <a:p>
            <a:pPr algn="just"/>
            <a:endParaRPr lang="en-IN" dirty="0"/>
          </a:p>
          <a:p>
            <a:pPr algn="just"/>
            <a:endParaRPr lang="en-IN" dirty="0"/>
          </a:p>
          <a:p>
            <a:pPr algn="just"/>
            <a:r>
              <a:rPr lang="en-IN" dirty="0"/>
              <a:t>All the 1 s of the quad are used by the pairs. Because of this, the quad is redundant and can be eliminated to get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81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357438"/>
            <a:ext cx="2200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376488"/>
            <a:ext cx="22479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2352675"/>
            <a:ext cx="22669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EC06051A-039B-444B-AF34-B970E524565D}" type="datetime12">
              <a:rPr lang="en-US" smtClean="0"/>
              <a:t>11:15 AM</a:t>
            </a:fld>
            <a:endParaRPr lang="en-US"/>
          </a:p>
        </p:txBody>
      </p:sp>
    </p:spTree>
    <p:extLst>
      <p:ext uri="{BB962C8B-B14F-4D97-AF65-F5344CB8AC3E}">
        <p14:creationId xmlns:p14="http://schemas.microsoft.com/office/powerpoint/2010/main" val="3020221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Eliminating Redundant Groups-2</a:t>
            </a:r>
            <a:endParaRPr lang="en-IN" dirty="0"/>
          </a:p>
        </p:txBody>
      </p:sp>
      <p:sp>
        <p:nvSpPr>
          <p:cNvPr id="3" name="Content Placeholder 2"/>
          <p:cNvSpPr>
            <a:spLocks noGrp="1"/>
          </p:cNvSpPr>
          <p:nvPr>
            <p:ph sz="quarter" idx="1"/>
          </p:nvPr>
        </p:nvSpPr>
        <p:spPr/>
        <p:txBody>
          <a:bodyPr/>
          <a:lstStyle/>
          <a:p>
            <a:pPr algn="just"/>
            <a:r>
              <a:rPr lang="en-IN" dirty="0"/>
              <a:t>A group whose 1s are already used by other groups.</a:t>
            </a:r>
          </a:p>
          <a:p>
            <a:pPr algn="just"/>
            <a:endParaRPr lang="en-IN" dirty="0"/>
          </a:p>
          <a:p>
            <a:pPr algn="just"/>
            <a:endParaRPr lang="en-IN" dirty="0"/>
          </a:p>
          <a:p>
            <a:pPr algn="just"/>
            <a:endParaRPr lang="en-IN" dirty="0"/>
          </a:p>
          <a:p>
            <a:pPr algn="just"/>
            <a:endParaRPr lang="en-IN" dirty="0"/>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2357438"/>
            <a:ext cx="22002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2376488"/>
            <a:ext cx="22479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2352675"/>
            <a:ext cx="22669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75" y="2357438"/>
            <a:ext cx="222885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47FF1288-49EE-44CC-96D4-2DA9BA99BAB0}" type="datetime12">
              <a:rPr lang="en-US" smtClean="0"/>
              <a:t>11:15 AM</a:t>
            </a:fld>
            <a:endParaRPr lang="en-US"/>
          </a:p>
        </p:txBody>
      </p:sp>
    </p:spTree>
    <p:extLst>
      <p:ext uri="{BB962C8B-B14F-4D97-AF65-F5344CB8AC3E}">
        <p14:creationId xmlns:p14="http://schemas.microsoft.com/office/powerpoint/2010/main" val="3913693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summary of the </a:t>
            </a:r>
            <a:r>
              <a:rPr lang="en-IN" b="1" dirty="0" err="1"/>
              <a:t>Karnaugh</a:t>
            </a:r>
            <a:r>
              <a:rPr lang="en-IN" b="1" dirty="0"/>
              <a:t>-map method for simplifying Boolean equations</a:t>
            </a:r>
          </a:p>
        </p:txBody>
      </p:sp>
      <p:sp>
        <p:nvSpPr>
          <p:cNvPr id="3" name="Content Placeholder 2"/>
          <p:cNvSpPr>
            <a:spLocks noGrp="1"/>
          </p:cNvSpPr>
          <p:nvPr>
            <p:ph sz="quarter" idx="1"/>
          </p:nvPr>
        </p:nvSpPr>
        <p:spPr/>
        <p:txBody>
          <a:bodyPr/>
          <a:lstStyle/>
          <a:p>
            <a:pPr marL="457200" indent="-457200" algn="just">
              <a:buFont typeface="+mj-lt"/>
              <a:buAutoNum type="arabicPeriod"/>
            </a:pPr>
            <a:r>
              <a:rPr lang="en-IN" dirty="0"/>
              <a:t>Enter a 1 on the </a:t>
            </a:r>
            <a:r>
              <a:rPr lang="en-IN" dirty="0" err="1"/>
              <a:t>Karnaugh</a:t>
            </a:r>
            <a:r>
              <a:rPr lang="en-IN" dirty="0"/>
              <a:t> map for each fundamental product that produces a 1 output in the truth table. Enter 0s elsewhere.</a:t>
            </a:r>
          </a:p>
          <a:p>
            <a:pPr marL="457200" indent="-457200" algn="just">
              <a:buFont typeface="+mj-lt"/>
              <a:buAutoNum type="arabicPeriod"/>
            </a:pPr>
            <a:r>
              <a:rPr lang="en-IN" dirty="0"/>
              <a:t>Encircle the octets, quads, and pairs. Remember to roll and overlap to get the largest groups possible.</a:t>
            </a:r>
          </a:p>
          <a:p>
            <a:pPr marL="457200" indent="-457200" algn="just">
              <a:buFont typeface="+mj-lt"/>
              <a:buAutoNum type="arabicPeriod"/>
            </a:pPr>
            <a:r>
              <a:rPr lang="en-IN" dirty="0"/>
              <a:t>If any isolated 1s remain, encircle each.</a:t>
            </a:r>
          </a:p>
          <a:p>
            <a:pPr marL="457200" indent="-457200" algn="just">
              <a:buFont typeface="+mj-lt"/>
              <a:buAutoNum type="arabicPeriod"/>
            </a:pPr>
            <a:r>
              <a:rPr lang="en-IN" dirty="0"/>
              <a:t>Eliminate any redundant group.</a:t>
            </a:r>
          </a:p>
          <a:p>
            <a:pPr marL="457200" indent="-457200" algn="just">
              <a:buFont typeface="+mj-lt"/>
              <a:buAutoNum type="arabicPeriod"/>
            </a:pPr>
            <a:r>
              <a:rPr lang="en-IN" dirty="0"/>
              <a:t>Write the Boolean equation by </a:t>
            </a:r>
            <a:r>
              <a:rPr lang="en-IN" dirty="0" err="1"/>
              <a:t>ORing</a:t>
            </a:r>
            <a:r>
              <a:rPr lang="en-IN" dirty="0"/>
              <a:t> the products corresponding to the encircled groups.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83</a:t>
            </a:fld>
            <a:endParaRPr lang="en-US"/>
          </a:p>
        </p:txBody>
      </p:sp>
      <p:sp>
        <p:nvSpPr>
          <p:cNvPr id="5" name="Date Placeholder 4"/>
          <p:cNvSpPr>
            <a:spLocks noGrp="1"/>
          </p:cNvSpPr>
          <p:nvPr>
            <p:ph type="dt" sz="half" idx="14"/>
          </p:nvPr>
        </p:nvSpPr>
        <p:spPr/>
        <p:txBody>
          <a:bodyPr/>
          <a:lstStyle/>
          <a:p>
            <a:fld id="{FD1FD565-0B7B-47B8-9E4E-CBB4921D9AC6}" type="datetime12">
              <a:rPr lang="en-US" smtClean="0"/>
              <a:t>11:15 AM</a:t>
            </a:fld>
            <a:endParaRPr lang="en-US"/>
          </a:p>
        </p:txBody>
      </p:sp>
    </p:spTree>
    <p:extLst>
      <p:ext uri="{BB962C8B-B14F-4D97-AF65-F5344CB8AC3E}">
        <p14:creationId xmlns:p14="http://schemas.microsoft.com/office/powerpoint/2010/main" val="1673931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pPr algn="just"/>
            <a:r>
              <a:rPr lang="en-IN" dirty="0"/>
              <a:t>What is the simplified Boolean equation for the following logic equation expressed by </a:t>
            </a:r>
            <a:r>
              <a:rPr lang="en-IN" dirty="0" err="1"/>
              <a:t>minterms</a:t>
            </a:r>
            <a:r>
              <a:rPr lang="en-IN" dirty="0"/>
              <a:t>? </a:t>
            </a:r>
            <a:r>
              <a:rPr lang="es-ES" i="1" dirty="0"/>
              <a:t>Y=F(A,B,C,D)=∑m(7,9, </a:t>
            </a:r>
            <a:r>
              <a:rPr lang="es-ES" dirty="0"/>
              <a:t>10, 11, 12, 13, 14, 15)</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971800"/>
            <a:ext cx="2266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F3E3E6F7-170F-4755-BB89-0AC928615E91}" type="datetime12">
              <a:rPr lang="en-US" smtClean="0"/>
              <a:t>11:15 AM</a:t>
            </a:fld>
            <a:endParaRPr lang="en-US"/>
          </a:p>
        </p:txBody>
      </p:sp>
    </p:spTree>
    <p:extLst>
      <p:ext uri="{BB962C8B-B14F-4D97-AF65-F5344CB8AC3E}">
        <p14:creationId xmlns:p14="http://schemas.microsoft.com/office/powerpoint/2010/main" val="3256929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pPr algn="just"/>
            <a:r>
              <a:rPr lang="en-IN" dirty="0"/>
              <a:t>What is the simplified Boolean equation for the following logic equation expressed by </a:t>
            </a:r>
            <a:r>
              <a:rPr lang="en-IN" dirty="0" err="1"/>
              <a:t>minterms</a:t>
            </a:r>
            <a:r>
              <a:rPr lang="en-IN" dirty="0"/>
              <a:t>? </a:t>
            </a:r>
            <a:r>
              <a:rPr lang="es-ES" i="1" dirty="0"/>
              <a:t>Y=F(A,B,C,D)=∑m(7,9, </a:t>
            </a:r>
            <a:r>
              <a:rPr lang="es-ES" dirty="0"/>
              <a:t>10, 11, 12, 13, 14, 15)</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971800"/>
            <a:ext cx="2266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2971800"/>
            <a:ext cx="23145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E3A8E6E2-6A9E-4902-A1F7-D6F78C445124}" type="datetime12">
              <a:rPr lang="en-US" smtClean="0"/>
              <a:t>11:15 AM</a:t>
            </a:fld>
            <a:endParaRPr lang="en-US"/>
          </a:p>
        </p:txBody>
      </p:sp>
    </p:spTree>
    <p:extLst>
      <p:ext uri="{BB962C8B-B14F-4D97-AF65-F5344CB8AC3E}">
        <p14:creationId xmlns:p14="http://schemas.microsoft.com/office/powerpoint/2010/main" val="5568216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pPr algn="just"/>
            <a:r>
              <a:rPr lang="en-IN" dirty="0"/>
              <a:t>What is the simplified Boolean equation for the following logic equation expressed by </a:t>
            </a:r>
            <a:r>
              <a:rPr lang="en-IN" dirty="0" err="1"/>
              <a:t>minterms</a:t>
            </a:r>
            <a:r>
              <a:rPr lang="en-IN" dirty="0"/>
              <a:t>? </a:t>
            </a:r>
            <a:r>
              <a:rPr lang="es-ES" i="1" dirty="0"/>
              <a:t>Y=F(A,B,C,D)=∑m(7,9, </a:t>
            </a:r>
            <a:r>
              <a:rPr lang="es-ES" dirty="0"/>
              <a:t>10, 11, 12, 13, 14, 15)</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971800"/>
            <a:ext cx="2266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2971800"/>
            <a:ext cx="23145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2971800"/>
            <a:ext cx="2266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9BCBA06A-ACBB-4AE4-9E67-42F03D6CE8D0}" type="datetime12">
              <a:rPr lang="en-US" smtClean="0"/>
              <a:t>11:15 AM</a:t>
            </a:fld>
            <a:endParaRPr lang="en-US"/>
          </a:p>
        </p:txBody>
      </p:sp>
    </p:spTree>
    <p:extLst>
      <p:ext uri="{BB962C8B-B14F-4D97-AF65-F5344CB8AC3E}">
        <p14:creationId xmlns:p14="http://schemas.microsoft.com/office/powerpoint/2010/main" val="36245496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pPr algn="just"/>
            <a:r>
              <a:rPr lang="en-IN" dirty="0"/>
              <a:t>What is the simplified Boolean equation for the following logic equation expressed by </a:t>
            </a:r>
            <a:r>
              <a:rPr lang="en-IN" dirty="0" err="1"/>
              <a:t>minterms</a:t>
            </a:r>
            <a:r>
              <a:rPr lang="en-IN" dirty="0"/>
              <a:t>? </a:t>
            </a:r>
            <a:r>
              <a:rPr lang="es-ES" i="1" dirty="0"/>
              <a:t>Y=F(A,B,C,D)=∑m(7,9, </a:t>
            </a:r>
            <a:r>
              <a:rPr lang="es-ES" dirty="0"/>
              <a:t>10, 11, 12, 13, 14, 15)</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87</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971800"/>
            <a:ext cx="2266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2971800"/>
            <a:ext cx="23145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2971800"/>
            <a:ext cx="2266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63" y="3008979"/>
            <a:ext cx="22764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1A3EB4A0-0AAD-44A1-85E3-83A2C807111A}" type="datetime12">
              <a:rPr lang="en-US" smtClean="0"/>
              <a:t>11:15 AM</a:t>
            </a:fld>
            <a:endParaRPr lang="en-US"/>
          </a:p>
        </p:txBody>
      </p:sp>
    </p:spTree>
    <p:extLst>
      <p:ext uri="{BB962C8B-B14F-4D97-AF65-F5344CB8AC3E}">
        <p14:creationId xmlns:p14="http://schemas.microsoft.com/office/powerpoint/2010/main" val="19588392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Example-1</a:t>
            </a:r>
          </a:p>
        </p:txBody>
      </p:sp>
      <p:sp>
        <p:nvSpPr>
          <p:cNvPr id="3" name="Content Placeholder 2"/>
          <p:cNvSpPr>
            <a:spLocks noGrp="1"/>
          </p:cNvSpPr>
          <p:nvPr>
            <p:ph sz="quarter" idx="1"/>
          </p:nvPr>
        </p:nvSpPr>
        <p:spPr/>
        <p:txBody>
          <a:bodyPr/>
          <a:lstStyle/>
          <a:p>
            <a:pPr algn="just"/>
            <a:r>
              <a:rPr lang="en-IN" dirty="0"/>
              <a:t>What is the simplified Boolean equation for the following logic equation expressed by </a:t>
            </a:r>
            <a:r>
              <a:rPr lang="en-IN" dirty="0" err="1"/>
              <a:t>minterms</a:t>
            </a:r>
            <a:r>
              <a:rPr lang="en-IN" dirty="0"/>
              <a:t>? </a:t>
            </a:r>
            <a:r>
              <a:rPr lang="es-ES" i="1" dirty="0"/>
              <a:t>Y=F(A,B,C,D)=∑m(7,9, </a:t>
            </a:r>
            <a:r>
              <a:rPr lang="es-ES" dirty="0"/>
              <a:t>10, 11, 12, 13, 14, 15)</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8525" y="2971800"/>
            <a:ext cx="22669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2971800"/>
            <a:ext cx="23145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2971800"/>
            <a:ext cx="2266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63" y="3008979"/>
            <a:ext cx="22764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5334000"/>
            <a:ext cx="24574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6B0C1A3E-5533-41A3-B1C9-F73B59F1F907}" type="datetime12">
              <a:rPr lang="en-US" smtClean="0"/>
              <a:t>11:15 AM</a:t>
            </a:fld>
            <a:endParaRPr lang="en-US"/>
          </a:p>
        </p:txBody>
      </p:sp>
    </p:spTree>
    <p:extLst>
      <p:ext uri="{BB962C8B-B14F-4D97-AF65-F5344CB8AC3E}">
        <p14:creationId xmlns:p14="http://schemas.microsoft.com/office/powerpoint/2010/main" val="848972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Example-2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algn="just"/>
                <a:r>
                  <a:rPr lang="en-IN" b="1" dirty="0"/>
                  <a:t>Simplify the following Boolean function in sum of products form (SOP) </a:t>
                </a:r>
                <a:r>
                  <a:rPr lang="pl-PL" b="1" dirty="0"/>
                  <a:t>F(x, y, z, w) = ∑</a:t>
                </a:r>
                <a:r>
                  <a:rPr lang="en-IN" b="1" dirty="0"/>
                  <a:t>m</a:t>
                </a:r>
                <a:r>
                  <a:rPr lang="pl-PL" b="1" dirty="0"/>
                  <a:t>(0, 1, 2, 5, 8, 9, 10)</a:t>
                </a:r>
                <a:endParaRPr lang="en-IN" b="1" dirty="0"/>
              </a:p>
              <a:p>
                <a:endParaRPr lang="en-IN" b="1" dirty="0"/>
              </a:p>
              <a:p>
                <a:endParaRPr lang="en-IN" b="1" dirty="0"/>
              </a:p>
              <a:p>
                <a:endParaRPr lang="en-IN" b="1" dirty="0"/>
              </a:p>
              <a:p>
                <a:endParaRPr lang="en-IN" b="1" dirty="0"/>
              </a:p>
              <a:p>
                <a:endParaRPr lang="en-IN" b="1" dirty="0"/>
              </a:p>
              <a:p>
                <a:endParaRPr lang="en-IN" b="1" dirty="0"/>
              </a:p>
              <a:p>
                <a:r>
                  <a:rPr lang="en-IN" dirty="0"/>
                  <a:t>F= </a:t>
                </a:r>
                <a14:m>
                  <m:oMath xmlns:m="http://schemas.openxmlformats.org/officeDocument/2006/math">
                    <m:acc>
                      <m:accPr>
                        <m:chr m:val="̅"/>
                        <m:ctrlPr>
                          <a:rPr lang="en-IN" i="1" smtClean="0">
                            <a:latin typeface="Cambria Math" panose="02040503050406030204" pitchFamily="18" charset="0"/>
                          </a:rPr>
                        </m:ctrlPr>
                      </m:accPr>
                      <m:e>
                        <m:r>
                          <a:rPr lang="en-IN" b="0" i="1" smtClean="0">
                            <a:latin typeface="Cambria Math"/>
                          </a:rPr>
                          <m:t>𝑦</m:t>
                        </m:r>
                      </m:e>
                    </m:acc>
                  </m:oMath>
                </a14:m>
                <a:r>
                  <a:rPr lang="en-IN" dirty="0"/>
                  <a:t> </a:t>
                </a:r>
                <a14:m>
                  <m:oMath xmlns:m="http://schemas.openxmlformats.org/officeDocument/2006/math">
                    <m:acc>
                      <m:accPr>
                        <m:chr m:val="̅"/>
                        <m:ctrlPr>
                          <a:rPr lang="en-IN" i="1">
                            <a:latin typeface="Cambria Math" panose="02040503050406030204" pitchFamily="18" charset="0"/>
                          </a:rPr>
                        </m:ctrlPr>
                      </m:accPr>
                      <m:e>
                        <m:r>
                          <a:rPr lang="en-IN" b="0" i="1" smtClean="0">
                            <a:latin typeface="Cambria Math"/>
                          </a:rPr>
                          <m:t>𝑤</m:t>
                        </m:r>
                      </m:e>
                    </m:acc>
                    <m:r>
                      <a:rPr lang="en-IN" i="1">
                        <a:latin typeface="Cambria Math"/>
                      </a:rPr>
                      <m:t> </m:t>
                    </m:r>
                  </m:oMath>
                </a14:m>
                <a:r>
                  <a:rPr lang="en-IN" dirty="0"/>
                  <a:t>+ </a:t>
                </a:r>
                <a14:m>
                  <m:oMath xmlns:m="http://schemas.openxmlformats.org/officeDocument/2006/math">
                    <m:acc>
                      <m:accPr>
                        <m:chr m:val="̅"/>
                        <m:ctrlPr>
                          <a:rPr lang="en-IN" i="1">
                            <a:latin typeface="Cambria Math" panose="02040503050406030204" pitchFamily="18" charset="0"/>
                          </a:rPr>
                        </m:ctrlPr>
                      </m:accPr>
                      <m:e>
                        <m:r>
                          <a:rPr lang="en-IN" i="1">
                            <a:latin typeface="Cambria Math"/>
                          </a:rPr>
                          <m:t>𝑦</m:t>
                        </m:r>
                      </m:e>
                    </m:acc>
                    <m:acc>
                      <m:accPr>
                        <m:chr m:val="̅"/>
                        <m:ctrlPr>
                          <a:rPr lang="en-IN" i="1">
                            <a:latin typeface="Cambria Math" panose="02040503050406030204" pitchFamily="18" charset="0"/>
                          </a:rPr>
                        </m:ctrlPr>
                      </m:accPr>
                      <m:e>
                        <m:r>
                          <a:rPr lang="en-IN" b="0" i="1" smtClean="0">
                            <a:latin typeface="Cambria Math"/>
                          </a:rPr>
                          <m:t>𝑧</m:t>
                        </m:r>
                      </m:e>
                    </m:acc>
                    <m:r>
                      <a:rPr lang="en-IN" i="1">
                        <a:latin typeface="Cambria Math"/>
                      </a:rPr>
                      <m:t> </m:t>
                    </m:r>
                  </m:oMath>
                </a14:m>
                <a:r>
                  <a:rPr lang="en-IN" dirty="0"/>
                  <a:t>+ </a:t>
                </a:r>
                <a14:m>
                  <m:oMath xmlns:m="http://schemas.openxmlformats.org/officeDocument/2006/math">
                    <m:acc>
                      <m:accPr>
                        <m:chr m:val="̅"/>
                        <m:ctrlPr>
                          <a:rPr lang="en-IN" i="1">
                            <a:latin typeface="Cambria Math" panose="02040503050406030204" pitchFamily="18" charset="0"/>
                          </a:rPr>
                        </m:ctrlPr>
                      </m:accPr>
                      <m:e>
                        <m:r>
                          <a:rPr lang="en-IN" b="0" i="1" smtClean="0">
                            <a:latin typeface="Cambria Math"/>
                          </a:rPr>
                          <m:t>𝑥</m:t>
                        </m:r>
                      </m:e>
                    </m:acc>
                  </m:oMath>
                </a14:m>
                <a:r>
                  <a:rPr lang="en-IN" dirty="0"/>
                  <a:t> </a:t>
                </a:r>
                <a14:m>
                  <m:oMath xmlns:m="http://schemas.openxmlformats.org/officeDocument/2006/math">
                    <m:acc>
                      <m:accPr>
                        <m:chr m:val="̅"/>
                        <m:ctrlPr>
                          <a:rPr lang="en-IN" i="1">
                            <a:latin typeface="Cambria Math" panose="02040503050406030204" pitchFamily="18" charset="0"/>
                          </a:rPr>
                        </m:ctrlPr>
                      </m:accPr>
                      <m:e>
                        <m:r>
                          <a:rPr lang="en-IN" b="0" i="1" smtClean="0">
                            <a:latin typeface="Cambria Math"/>
                          </a:rPr>
                          <m:t>𝑧</m:t>
                        </m:r>
                      </m:e>
                    </m:acc>
                    <m:r>
                      <a:rPr lang="en-IN" i="1">
                        <a:latin typeface="Cambria Math"/>
                      </a:rPr>
                      <m:t> </m:t>
                    </m:r>
                    <m:r>
                      <a:rPr lang="en-IN" b="0" i="1" smtClean="0">
                        <a:latin typeface="Cambria Math"/>
                      </a:rPr>
                      <m:t>𝑤</m:t>
                    </m:r>
                  </m:oMath>
                </a14:m>
                <a:endParaRPr lang="en-IN" b="1"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224"/>
                </a:stretch>
              </a:blipFill>
            </p:spPr>
            <p:txBody>
              <a:bodyPr/>
              <a:lstStyle/>
              <a:p>
                <a:r>
                  <a:rPr lang="en-IN">
                    <a:noFill/>
                  </a:rPr>
                  <a:t> </a:t>
                </a:r>
              </a:p>
            </p:txBody>
          </p:sp>
        </mc:Fallback>
      </mc:AlternateContent>
      <p:sp>
        <p:nvSpPr>
          <p:cNvPr id="4" name="Slide Number Placeholder 3"/>
          <p:cNvSpPr>
            <a:spLocks noGrp="1"/>
          </p:cNvSpPr>
          <p:nvPr>
            <p:ph type="sldNum" sz="quarter" idx="15"/>
          </p:nvPr>
        </p:nvSpPr>
        <p:spPr/>
        <p:txBody>
          <a:bodyPr/>
          <a:lstStyle/>
          <a:p>
            <a:fld id="{B6F15528-21DE-4FAA-801E-634DDDAF4B2B}" type="slidenum">
              <a:rPr lang="en-US" smtClean="0"/>
              <a:pPr/>
              <a:t>89</a:t>
            </a:fld>
            <a:endParaRPr lang="en-US"/>
          </a:p>
        </p:txBody>
      </p:sp>
      <p:pic>
        <p:nvPicPr>
          <p:cNvPr id="1026" name="Picture 2" descr="http://www.exploreroots.com/dk4_clip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799"/>
            <a:ext cx="2626823"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xploreroots.com/dk4_clip_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648" y="2971800"/>
            <a:ext cx="2698552" cy="23105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xploreroots.com/dk4_clip_image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1110" y="2980556"/>
            <a:ext cx="2693290" cy="235344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4"/>
          </p:nvPr>
        </p:nvSpPr>
        <p:spPr/>
        <p:txBody>
          <a:bodyPr/>
          <a:lstStyle/>
          <a:p>
            <a:fld id="{433171C0-BFCB-445C-917E-6A9CDE55FB9E}" type="datetime12">
              <a:rPr lang="en-US" smtClean="0"/>
              <a:t>11:15 AM</a:t>
            </a:fld>
            <a:endParaRPr lang="en-US"/>
          </a:p>
        </p:txBody>
      </p:sp>
    </p:spTree>
    <p:extLst>
      <p:ext uri="{BB962C8B-B14F-4D97-AF65-F5344CB8AC3E}">
        <p14:creationId xmlns:p14="http://schemas.microsoft.com/office/powerpoint/2010/main" val="32699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Basic Gates-6</a:t>
            </a:r>
          </a:p>
        </p:txBody>
      </p:sp>
      <p:sp>
        <p:nvSpPr>
          <p:cNvPr id="3" name="Content Placeholder 2"/>
          <p:cNvSpPr>
            <a:spLocks noGrp="1"/>
          </p:cNvSpPr>
          <p:nvPr>
            <p:ph sz="quarter" idx="1"/>
          </p:nvPr>
        </p:nvSpPr>
        <p:spPr/>
        <p:txBody>
          <a:bodyPr/>
          <a:lstStyle/>
          <a:p>
            <a:endParaRPr lang="en-IN"/>
          </a:p>
        </p:txBody>
      </p:sp>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10" y="2038350"/>
            <a:ext cx="827729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215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CONDITIONS-3</a:t>
            </a:r>
            <a:endParaRPr lang="en-IN" dirty="0"/>
          </a:p>
        </p:txBody>
      </p:sp>
      <p:sp>
        <p:nvSpPr>
          <p:cNvPr id="3" name="Content Placeholder 2"/>
          <p:cNvSpPr>
            <a:spLocks noGrp="1"/>
          </p:cNvSpPr>
          <p:nvPr>
            <p:ph sz="quarter" idx="1"/>
          </p:nvPr>
        </p:nvSpPr>
        <p:spPr/>
        <p:txBody>
          <a:bodyPr/>
          <a:lstStyle/>
          <a:p>
            <a:endParaRPr lang="en-IN"/>
          </a:p>
        </p:txBody>
      </p:sp>
      <p:sp>
        <p:nvSpPr>
          <p:cNvPr id="4" name="Slide Number Placeholder 3"/>
          <p:cNvSpPr>
            <a:spLocks noGrp="1"/>
          </p:cNvSpPr>
          <p:nvPr>
            <p:ph type="sldNum" sz="quarter" idx="15"/>
          </p:nvPr>
        </p:nvSpPr>
        <p:spPr/>
        <p:txBody>
          <a:bodyPr/>
          <a:lstStyle/>
          <a:p>
            <a:fld id="{B6F15528-21DE-4FAA-801E-634DDDAF4B2B}" type="slidenum">
              <a:rPr lang="en-US" smtClean="0"/>
              <a:pPr/>
              <a:t>90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71725"/>
            <a:ext cx="22288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2343150"/>
            <a:ext cx="22383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8200"/>
            <a:ext cx="8858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D311FC4F-B03A-4667-BD90-A74F246FE377}" type="datetime12">
              <a:rPr lang="en-US" smtClean="0"/>
              <a:t>11:15 AM</a:t>
            </a:fld>
            <a:endParaRPr lang="en-US"/>
          </a:p>
        </p:txBody>
      </p:sp>
    </p:spTree>
    <p:extLst>
      <p:ext uri="{BB962C8B-B14F-4D97-AF65-F5344CB8AC3E}">
        <p14:creationId xmlns:p14="http://schemas.microsoft.com/office/powerpoint/2010/main" val="32916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CONDITIONS-4</a:t>
            </a:r>
            <a:endParaRPr lang="en-IN" dirty="0"/>
          </a:p>
        </p:txBody>
      </p:sp>
      <p:sp>
        <p:nvSpPr>
          <p:cNvPr id="3" name="Content Placeholder 2"/>
          <p:cNvSpPr>
            <a:spLocks noGrp="1"/>
          </p:cNvSpPr>
          <p:nvPr>
            <p:ph sz="quarter" idx="1"/>
          </p:nvPr>
        </p:nvSpPr>
        <p:spPr/>
        <p:txBody>
          <a:bodyPr>
            <a:normAutofit/>
          </a:bodyPr>
          <a:lstStyle/>
          <a:p>
            <a:pPr algn="just"/>
            <a:r>
              <a:rPr lang="en-IN" dirty="0"/>
              <a:t>Ideas about don't-care conditions:</a:t>
            </a:r>
          </a:p>
          <a:p>
            <a:pPr marL="457200" indent="-457200" algn="just">
              <a:buFont typeface="+mj-lt"/>
              <a:buAutoNum type="arabicPeriod"/>
            </a:pPr>
            <a:r>
              <a:rPr lang="en-IN" dirty="0"/>
              <a:t>Given the truth table, draw a </a:t>
            </a:r>
            <a:r>
              <a:rPr lang="en-IN" dirty="0" err="1"/>
              <a:t>Karnaugh</a:t>
            </a:r>
            <a:r>
              <a:rPr lang="en-IN" dirty="0"/>
              <a:t> map with 0s, 1s, and don't-cares (X).</a:t>
            </a:r>
          </a:p>
          <a:p>
            <a:pPr marL="457200" indent="-457200" algn="just">
              <a:buFont typeface="+mj-lt"/>
              <a:buAutoNum type="arabicPeriod"/>
            </a:pPr>
            <a:r>
              <a:rPr lang="en-IN" dirty="0"/>
              <a:t>Encircle the actual 1s on the </a:t>
            </a:r>
            <a:r>
              <a:rPr lang="en-IN" dirty="0" err="1"/>
              <a:t>Karnaugh</a:t>
            </a:r>
            <a:r>
              <a:rPr lang="en-IN" dirty="0"/>
              <a:t> map in the largest groups you can find by treating the don't cares as 1s.</a:t>
            </a:r>
          </a:p>
          <a:p>
            <a:pPr marL="457200" indent="-457200" algn="just">
              <a:buFont typeface="+mj-lt"/>
              <a:buAutoNum type="arabicPeriod"/>
            </a:pPr>
            <a:r>
              <a:rPr lang="en-IN" dirty="0"/>
              <a:t>After the actual 1s have been included in groups, disregard the remaining don't cares by visualizing them as 0s.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91</a:t>
            </a:fld>
            <a:endParaRPr lang="en-US"/>
          </a:p>
        </p:txBody>
      </p:sp>
      <p:sp>
        <p:nvSpPr>
          <p:cNvPr id="5" name="Date Placeholder 4"/>
          <p:cNvSpPr>
            <a:spLocks noGrp="1"/>
          </p:cNvSpPr>
          <p:nvPr>
            <p:ph type="dt" sz="half" idx="14"/>
          </p:nvPr>
        </p:nvSpPr>
        <p:spPr/>
        <p:txBody>
          <a:bodyPr/>
          <a:lstStyle/>
          <a:p>
            <a:fld id="{A8DACF68-375B-4A66-B84D-455CA9A86700}" type="datetime12">
              <a:rPr lang="en-US" smtClean="0"/>
              <a:t>11:15 AM</a:t>
            </a:fld>
            <a:endParaRPr lang="en-US"/>
          </a:p>
        </p:txBody>
      </p:sp>
    </p:spTree>
    <p:extLst>
      <p:ext uri="{BB962C8B-B14F-4D97-AF65-F5344CB8AC3E}">
        <p14:creationId xmlns:p14="http://schemas.microsoft.com/office/powerpoint/2010/main" val="15288587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CONDITIONS-5</a:t>
            </a:r>
            <a:endParaRPr lang="en-IN" dirty="0"/>
          </a:p>
        </p:txBody>
      </p:sp>
      <p:sp>
        <p:nvSpPr>
          <p:cNvPr id="3" name="Content Placeholder 2"/>
          <p:cNvSpPr>
            <a:spLocks noGrp="1"/>
          </p:cNvSpPr>
          <p:nvPr>
            <p:ph sz="quarter" idx="1"/>
          </p:nvPr>
        </p:nvSpPr>
        <p:spPr/>
        <p:txBody>
          <a:bodyPr/>
          <a:lstStyle/>
          <a:p>
            <a:pPr algn="just"/>
            <a:r>
              <a:rPr lang="en-IN" dirty="0"/>
              <a:t>What is the simplest logic circuit for the following truth table?</a:t>
            </a:r>
          </a:p>
          <a:p>
            <a:pPr algn="just"/>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92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46682162"/>
              </p:ext>
            </p:extLst>
          </p:nvPr>
        </p:nvGraphicFramePr>
        <p:xfrm>
          <a:off x="951000" y="2485104"/>
          <a:ext cx="3240000" cy="38862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tblGrid>
              <a:tr h="216000">
                <a:tc>
                  <a:txBody>
                    <a:bodyPr/>
                    <a:lstStyle/>
                    <a:p>
                      <a:pPr algn="ctr"/>
                      <a:r>
                        <a:rPr lang="en-IN" sz="900" b="1" dirty="0"/>
                        <a:t>A</a:t>
                      </a:r>
                    </a:p>
                  </a:txBody>
                  <a:tcPr anchor="ctr"/>
                </a:tc>
                <a:tc>
                  <a:txBody>
                    <a:bodyPr/>
                    <a:lstStyle/>
                    <a:p>
                      <a:pPr algn="ctr"/>
                      <a:r>
                        <a:rPr lang="en-IN" sz="900" b="1" dirty="0"/>
                        <a:t>B</a:t>
                      </a:r>
                    </a:p>
                  </a:txBody>
                  <a:tcPr anchor="ctr"/>
                </a:tc>
                <a:tc>
                  <a:txBody>
                    <a:bodyPr/>
                    <a:lstStyle/>
                    <a:p>
                      <a:pPr algn="ctr"/>
                      <a:r>
                        <a:rPr lang="en-IN" sz="900" b="1" dirty="0"/>
                        <a:t>C</a:t>
                      </a:r>
                    </a:p>
                  </a:txBody>
                  <a:tcPr anchor="ctr"/>
                </a:tc>
                <a:tc>
                  <a:txBody>
                    <a:bodyPr/>
                    <a:lstStyle/>
                    <a:p>
                      <a:pPr algn="ctr"/>
                      <a:r>
                        <a:rPr lang="en-IN" sz="900" b="1" dirty="0"/>
                        <a:t>D</a:t>
                      </a:r>
                    </a:p>
                  </a:txBody>
                  <a:tcPr anchor="ctr"/>
                </a:tc>
                <a:tc>
                  <a:txBody>
                    <a:bodyPr/>
                    <a:lstStyle/>
                    <a:p>
                      <a:pPr algn="ctr"/>
                      <a:r>
                        <a:rPr lang="en-IN" sz="900" b="1" dirty="0"/>
                        <a:t>Y</a:t>
                      </a:r>
                    </a:p>
                  </a:txBody>
                  <a:tcPr anchor="ctr"/>
                </a:tc>
                <a:extLst>
                  <a:ext uri="{0D108BD9-81ED-4DB2-BD59-A6C34878D82A}">
                    <a16:rowId xmlns:a16="http://schemas.microsoft.com/office/drawing/2014/main" val="10000"/>
                  </a:ext>
                </a:extLst>
              </a:tr>
              <a:tr h="216000">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1</a:t>
                      </a:r>
                    </a:p>
                  </a:txBody>
                  <a:tcPr anchor="ctr"/>
                </a:tc>
                <a:extLst>
                  <a:ext uri="{0D108BD9-81ED-4DB2-BD59-A6C34878D82A}">
                    <a16:rowId xmlns:a16="http://schemas.microsoft.com/office/drawing/2014/main" val="10001"/>
                  </a:ext>
                </a:extLst>
              </a:tr>
              <a:tr h="216000">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extLst>
                  <a:ext uri="{0D108BD9-81ED-4DB2-BD59-A6C34878D82A}">
                    <a16:rowId xmlns:a16="http://schemas.microsoft.com/office/drawing/2014/main" val="10002"/>
                  </a:ext>
                </a:extLst>
              </a:tr>
              <a:tr h="216000">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extLst>
                  <a:ext uri="{0D108BD9-81ED-4DB2-BD59-A6C34878D82A}">
                    <a16:rowId xmlns:a16="http://schemas.microsoft.com/office/drawing/2014/main" val="10003"/>
                  </a:ext>
                </a:extLst>
              </a:tr>
              <a:tr h="216000">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extLst>
                  <a:ext uri="{0D108BD9-81ED-4DB2-BD59-A6C34878D82A}">
                    <a16:rowId xmlns:a16="http://schemas.microsoft.com/office/drawing/2014/main" val="10004"/>
                  </a:ext>
                </a:extLst>
              </a:tr>
              <a:tr h="216000">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extLst>
                  <a:ext uri="{0D108BD9-81ED-4DB2-BD59-A6C34878D82A}">
                    <a16:rowId xmlns:a16="http://schemas.microsoft.com/office/drawing/2014/main" val="10005"/>
                  </a:ext>
                </a:extLst>
              </a:tr>
              <a:tr h="216000">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extLst>
                  <a:ext uri="{0D108BD9-81ED-4DB2-BD59-A6C34878D82A}">
                    <a16:rowId xmlns:a16="http://schemas.microsoft.com/office/drawing/2014/main" val="10006"/>
                  </a:ext>
                </a:extLst>
              </a:tr>
              <a:tr h="216000">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extLst>
                  <a:ext uri="{0D108BD9-81ED-4DB2-BD59-A6C34878D82A}">
                    <a16:rowId xmlns:a16="http://schemas.microsoft.com/office/drawing/2014/main" val="10007"/>
                  </a:ext>
                </a:extLst>
              </a:tr>
              <a:tr h="216000">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extLst>
                  <a:ext uri="{0D108BD9-81ED-4DB2-BD59-A6C34878D82A}">
                    <a16:rowId xmlns:a16="http://schemas.microsoft.com/office/drawing/2014/main" val="10008"/>
                  </a:ext>
                </a:extLst>
              </a:tr>
              <a:tr h="216000">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0</a:t>
                      </a:r>
                    </a:p>
                  </a:txBody>
                  <a:tcPr anchor="ctr"/>
                </a:tc>
                <a:extLst>
                  <a:ext uri="{0D108BD9-81ED-4DB2-BD59-A6C34878D82A}">
                    <a16:rowId xmlns:a16="http://schemas.microsoft.com/office/drawing/2014/main" val="10009"/>
                  </a:ext>
                </a:extLst>
              </a:tr>
              <a:tr h="216000">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extLst>
                  <a:ext uri="{0D108BD9-81ED-4DB2-BD59-A6C34878D82A}">
                    <a16:rowId xmlns:a16="http://schemas.microsoft.com/office/drawing/2014/main" val="10010"/>
                  </a:ext>
                </a:extLst>
              </a:tr>
              <a:tr h="216000">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X</a:t>
                      </a:r>
                    </a:p>
                  </a:txBody>
                  <a:tcPr anchor="ctr"/>
                </a:tc>
                <a:extLst>
                  <a:ext uri="{0D108BD9-81ED-4DB2-BD59-A6C34878D82A}">
                    <a16:rowId xmlns:a16="http://schemas.microsoft.com/office/drawing/2014/main" val="10011"/>
                  </a:ext>
                </a:extLst>
              </a:tr>
              <a:tr h="216000">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X</a:t>
                      </a:r>
                    </a:p>
                  </a:txBody>
                  <a:tcPr anchor="ctr"/>
                </a:tc>
                <a:extLst>
                  <a:ext uri="{0D108BD9-81ED-4DB2-BD59-A6C34878D82A}">
                    <a16:rowId xmlns:a16="http://schemas.microsoft.com/office/drawing/2014/main" val="10012"/>
                  </a:ext>
                </a:extLst>
              </a:tr>
              <a:tr h="216000">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0</a:t>
                      </a:r>
                    </a:p>
                  </a:txBody>
                  <a:tcPr anchor="ctr"/>
                </a:tc>
                <a:tc>
                  <a:txBody>
                    <a:bodyPr/>
                    <a:lstStyle/>
                    <a:p>
                      <a:pPr algn="ctr"/>
                      <a:r>
                        <a:rPr lang="en-IN" sz="900" dirty="0"/>
                        <a:t>X</a:t>
                      </a:r>
                    </a:p>
                  </a:txBody>
                  <a:tcPr anchor="ctr"/>
                </a:tc>
                <a:extLst>
                  <a:ext uri="{0D108BD9-81ED-4DB2-BD59-A6C34878D82A}">
                    <a16:rowId xmlns:a16="http://schemas.microsoft.com/office/drawing/2014/main" val="10013"/>
                  </a:ext>
                </a:extLst>
              </a:tr>
              <a:tr h="216000">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1</a:t>
                      </a:r>
                    </a:p>
                  </a:txBody>
                  <a:tcPr anchor="ctr"/>
                </a:tc>
                <a:tc>
                  <a:txBody>
                    <a:bodyPr/>
                    <a:lstStyle/>
                    <a:p>
                      <a:pPr algn="ctr"/>
                      <a:r>
                        <a:rPr lang="en-IN" sz="900" dirty="0"/>
                        <a:t>X</a:t>
                      </a:r>
                    </a:p>
                  </a:txBody>
                  <a:tcPr anchor="ctr"/>
                </a:tc>
                <a:extLst>
                  <a:ext uri="{0D108BD9-81ED-4DB2-BD59-A6C34878D82A}">
                    <a16:rowId xmlns:a16="http://schemas.microsoft.com/office/drawing/2014/main" val="10014"/>
                  </a:ext>
                </a:extLst>
              </a:tr>
              <a:tr h="216000">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0</a:t>
                      </a:r>
                    </a:p>
                  </a:txBody>
                  <a:tcPr anchor="ctr"/>
                </a:tc>
                <a:tc>
                  <a:txBody>
                    <a:bodyPr/>
                    <a:lstStyle/>
                    <a:p>
                      <a:pPr algn="ctr"/>
                      <a:r>
                        <a:rPr lang="en-IN" sz="900" dirty="0"/>
                        <a:t>X</a:t>
                      </a:r>
                    </a:p>
                  </a:txBody>
                  <a:tcPr anchor="ctr"/>
                </a:tc>
                <a:extLst>
                  <a:ext uri="{0D108BD9-81ED-4DB2-BD59-A6C34878D82A}">
                    <a16:rowId xmlns:a16="http://schemas.microsoft.com/office/drawing/2014/main" val="10015"/>
                  </a:ext>
                </a:extLst>
              </a:tr>
              <a:tr h="216000">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1</a:t>
                      </a:r>
                    </a:p>
                  </a:txBody>
                  <a:tcPr anchor="ctr"/>
                </a:tc>
                <a:tc>
                  <a:txBody>
                    <a:bodyPr/>
                    <a:lstStyle/>
                    <a:p>
                      <a:pPr algn="ctr"/>
                      <a:r>
                        <a:rPr lang="en-IN" sz="900" dirty="0"/>
                        <a:t>X</a:t>
                      </a:r>
                    </a:p>
                  </a:txBody>
                  <a:tcPr anchor="ctr"/>
                </a:tc>
                <a:extLst>
                  <a:ext uri="{0D108BD9-81ED-4DB2-BD59-A6C34878D82A}">
                    <a16:rowId xmlns:a16="http://schemas.microsoft.com/office/drawing/2014/main" val="10016"/>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2514600"/>
            <a:ext cx="22479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95850"/>
            <a:ext cx="27432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4"/>
          </p:nvPr>
        </p:nvSpPr>
        <p:spPr/>
        <p:txBody>
          <a:bodyPr/>
          <a:lstStyle/>
          <a:p>
            <a:fld id="{14981E75-FB37-4F48-BFA7-430E13C79B56}" type="datetime12">
              <a:rPr lang="en-US" smtClean="0"/>
              <a:t>11:15 AM</a:t>
            </a:fld>
            <a:endParaRPr lang="en-US"/>
          </a:p>
        </p:txBody>
      </p:sp>
    </p:spTree>
    <p:extLst>
      <p:ext uri="{BB962C8B-B14F-4D97-AF65-F5344CB8AC3E}">
        <p14:creationId xmlns:p14="http://schemas.microsoft.com/office/powerpoint/2010/main" val="396983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DON'T-CARE CONDITIONS-6</a:t>
            </a:r>
            <a:endParaRPr lang="en-IN" dirty="0"/>
          </a:p>
        </p:txBody>
      </p:sp>
      <p:sp>
        <p:nvSpPr>
          <p:cNvPr id="3" name="Content Placeholder 2"/>
          <p:cNvSpPr>
            <a:spLocks noGrp="1"/>
          </p:cNvSpPr>
          <p:nvPr>
            <p:ph sz="quarter" idx="1"/>
          </p:nvPr>
        </p:nvSpPr>
        <p:spPr/>
        <p:txBody>
          <a:bodyPr/>
          <a:lstStyle/>
          <a:p>
            <a:pPr algn="just"/>
            <a:r>
              <a:rPr lang="en-IN" dirty="0"/>
              <a:t>Give the simplest logic circuit for following logic equation where </a:t>
            </a:r>
            <a:r>
              <a:rPr lang="en-IN" i="1" dirty="0"/>
              <a:t>d </a:t>
            </a:r>
            <a:r>
              <a:rPr lang="en-IN" dirty="0"/>
              <a:t>represents don't-care condition for following locations.</a:t>
            </a:r>
          </a:p>
          <a:p>
            <a:pPr marL="0" indent="0" algn="just">
              <a:buNone/>
            </a:pPr>
            <a:r>
              <a:rPr lang="it-IT" i="1" dirty="0"/>
              <a:t>   F(A, B, </a:t>
            </a:r>
            <a:r>
              <a:rPr lang="it-IT" dirty="0"/>
              <a:t>C, </a:t>
            </a:r>
            <a:r>
              <a:rPr lang="it-IT" i="1" dirty="0"/>
              <a:t>D) </a:t>
            </a:r>
            <a:r>
              <a:rPr lang="it-IT" dirty="0"/>
              <a:t>= ∑</a:t>
            </a:r>
            <a:r>
              <a:rPr lang="it-IT" i="1" dirty="0"/>
              <a:t>m(7) </a:t>
            </a:r>
            <a:r>
              <a:rPr lang="it-IT" dirty="0"/>
              <a:t>+ </a:t>
            </a:r>
            <a:r>
              <a:rPr lang="it-IT" i="1" dirty="0"/>
              <a:t>d(</a:t>
            </a:r>
            <a:r>
              <a:rPr lang="it-IT" dirty="0"/>
              <a:t>10</a:t>
            </a:r>
            <a:r>
              <a:rPr lang="it-IT" i="1" dirty="0"/>
              <a:t>, </a:t>
            </a:r>
            <a:r>
              <a:rPr lang="it-IT" dirty="0"/>
              <a:t>11, 12, 13, 14, 15)</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93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76625"/>
            <a:ext cx="22288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5" y="4038600"/>
            <a:ext cx="26765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4"/>
          </p:nvPr>
        </p:nvSpPr>
        <p:spPr/>
        <p:txBody>
          <a:bodyPr/>
          <a:lstStyle/>
          <a:p>
            <a:fld id="{0B0F97ED-41A3-4657-B43A-2943A81F8F6A}" type="datetime12">
              <a:rPr lang="en-US" smtClean="0"/>
              <a:t>11:15 AM</a:t>
            </a:fld>
            <a:endParaRPr lang="en-US"/>
          </a:p>
        </p:txBody>
      </p:sp>
    </p:spTree>
    <p:extLst>
      <p:ext uri="{BB962C8B-B14F-4D97-AF65-F5344CB8AC3E}">
        <p14:creationId xmlns:p14="http://schemas.microsoft.com/office/powerpoint/2010/main" val="8017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Determination of Minimum Expressions Using Essential Prime </a:t>
            </a:r>
            <a:r>
              <a:rPr lang="en-IN" dirty="0" err="1"/>
              <a:t>Implicants</a:t>
            </a:r>
            <a:endParaRPr lang="en-IN" dirty="0"/>
          </a:p>
        </p:txBody>
      </p:sp>
      <p:sp>
        <p:nvSpPr>
          <p:cNvPr id="3" name="Content Placeholder 2"/>
          <p:cNvSpPr>
            <a:spLocks noGrp="1"/>
          </p:cNvSpPr>
          <p:nvPr>
            <p:ph sz="quarter" idx="1"/>
          </p:nvPr>
        </p:nvSpPr>
        <p:spPr/>
        <p:txBody>
          <a:bodyPr/>
          <a:lstStyle/>
          <a:p>
            <a:pPr algn="just"/>
            <a:r>
              <a:rPr lang="en-IN" dirty="0"/>
              <a:t>Any single 1 or any group of 1’s which can be combined together on a map of the function F represents a product term which is called an </a:t>
            </a:r>
            <a:r>
              <a:rPr lang="en-IN" b="1" dirty="0" err="1"/>
              <a:t>implicant</a:t>
            </a:r>
            <a:r>
              <a:rPr lang="en-IN" b="1" dirty="0"/>
              <a:t> of F.</a:t>
            </a:r>
          </a:p>
          <a:p>
            <a:pPr algn="just"/>
            <a:r>
              <a:rPr lang="en-IN" dirty="0"/>
              <a:t>A product term </a:t>
            </a:r>
            <a:r>
              <a:rPr lang="en-IN" dirty="0" err="1"/>
              <a:t>implicant</a:t>
            </a:r>
            <a:r>
              <a:rPr lang="en-IN" dirty="0"/>
              <a:t> is called a </a:t>
            </a:r>
            <a:r>
              <a:rPr lang="en-IN" b="1" dirty="0"/>
              <a:t>prime </a:t>
            </a:r>
            <a:r>
              <a:rPr lang="en-IN" b="1" dirty="0" err="1"/>
              <a:t>implicant</a:t>
            </a:r>
            <a:r>
              <a:rPr lang="en-IN" dirty="0"/>
              <a:t> if it cannot be combined with another term to eliminate a variable. </a:t>
            </a:r>
          </a:p>
        </p:txBody>
      </p:sp>
      <p:sp>
        <p:nvSpPr>
          <p:cNvPr id="4" name="Date Placeholder 3"/>
          <p:cNvSpPr>
            <a:spLocks noGrp="1"/>
          </p:cNvSpPr>
          <p:nvPr>
            <p:ph type="dt" sz="half" idx="14"/>
          </p:nvPr>
        </p:nvSpPr>
        <p:spPr/>
        <p:txBody>
          <a:bodyPr/>
          <a:lstStyle/>
          <a:p>
            <a:fld id="{D259FCAF-2A3D-44DA-8896-E833D8252593}" type="datetime12">
              <a:rPr lang="en-US" smtClean="0"/>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8179991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Determination of Minimum Expressions Using Essential Prime </a:t>
            </a:r>
            <a:r>
              <a:rPr lang="en-IN" dirty="0" err="1"/>
              <a:t>Implicants</a:t>
            </a:r>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95</a:t>
            </a:fld>
            <a:endParaRPr lang="en-US"/>
          </a:p>
        </p:txBody>
      </p:sp>
      <p:sp>
        <p:nvSpPr>
          <p:cNvPr id="6" name="Content Placeholder 5"/>
          <p:cNvSpPr>
            <a:spLocks noGrp="1"/>
          </p:cNvSpPr>
          <p:nvPr>
            <p:ph sz="quarter" idx="1"/>
          </p:nvPr>
        </p:nvSpPr>
        <p:spPr/>
        <p:txBody>
          <a:bodyPr>
            <a:normAutofit/>
          </a:bodyPr>
          <a:lstStyle/>
          <a:p>
            <a:pPr algn="just"/>
            <a:r>
              <a:rPr lang="en-IN" sz="2000" dirty="0"/>
              <a:t>In Figure, </a:t>
            </a:r>
            <a:r>
              <a:rPr lang="en-IN" sz="2000" dirty="0" err="1"/>
              <a:t>a′b′c</a:t>
            </a:r>
            <a:r>
              <a:rPr lang="en-IN" sz="2000" dirty="0"/>
              <a:t>, </a:t>
            </a:r>
            <a:r>
              <a:rPr lang="en-IN" sz="2000" dirty="0" err="1"/>
              <a:t>a′cd</a:t>
            </a:r>
            <a:r>
              <a:rPr lang="en-IN" sz="2000" dirty="0"/>
              <a:t>′, and ac′ are prime </a:t>
            </a:r>
            <a:r>
              <a:rPr lang="en-IN" sz="2000" dirty="0" err="1"/>
              <a:t>implicants</a:t>
            </a:r>
            <a:r>
              <a:rPr lang="en-IN" sz="2000" dirty="0"/>
              <a:t> because they cannot be combined with other terms to eliminate a variable. </a:t>
            </a:r>
          </a:p>
          <a:p>
            <a:pPr algn="just"/>
            <a:r>
              <a:rPr lang="en-IN" sz="2000" dirty="0" err="1"/>
              <a:t>a′b′c′d</a:t>
            </a:r>
            <a:r>
              <a:rPr lang="en-IN" sz="2000" dirty="0"/>
              <a:t>′ is not a prime </a:t>
            </a:r>
            <a:r>
              <a:rPr lang="en-IN" sz="2000" dirty="0" err="1"/>
              <a:t>implicant</a:t>
            </a:r>
            <a:r>
              <a:rPr lang="en-IN" sz="2000" dirty="0"/>
              <a:t> because it can be combined with </a:t>
            </a:r>
            <a:r>
              <a:rPr lang="en-IN" sz="2000" dirty="0" err="1"/>
              <a:t>a′b′cd</a:t>
            </a:r>
            <a:r>
              <a:rPr lang="en-IN" sz="2000" dirty="0"/>
              <a:t>′ or </a:t>
            </a:r>
            <a:r>
              <a:rPr lang="en-IN" sz="2000" dirty="0" err="1"/>
              <a:t>ab′c′d</a:t>
            </a:r>
            <a:r>
              <a:rPr lang="en-IN" sz="2000" dirty="0"/>
              <a:t>′. </a:t>
            </a:r>
          </a:p>
          <a:p>
            <a:pPr algn="just"/>
            <a:r>
              <a:rPr lang="en-IN" sz="2000" dirty="0"/>
              <a:t>Neither </a:t>
            </a:r>
            <a:r>
              <a:rPr lang="en-IN" sz="2000" dirty="0" err="1"/>
              <a:t>abc</a:t>
            </a:r>
            <a:r>
              <a:rPr lang="en-IN" sz="2000" dirty="0"/>
              <a:t>′, nor </a:t>
            </a:r>
            <a:r>
              <a:rPr lang="en-IN" sz="2000" dirty="0" err="1"/>
              <a:t>ab′c</a:t>
            </a:r>
            <a:r>
              <a:rPr lang="en-IN" sz="2000" dirty="0"/>
              <a:t>′ is a prime </a:t>
            </a:r>
            <a:r>
              <a:rPr lang="en-IN" sz="2000" dirty="0" err="1"/>
              <a:t>implicant</a:t>
            </a:r>
            <a:r>
              <a:rPr lang="en-IN" sz="2000" dirty="0"/>
              <a:t> because these terms can be combined together to form ac′.</a:t>
            </a:r>
          </a:p>
          <a:p>
            <a:pPr algn="just"/>
            <a:endParaRPr lang="en-IN" sz="2000" dirty="0"/>
          </a:p>
        </p:txBody>
      </p:sp>
      <p:pic>
        <p:nvPicPr>
          <p:cNvPr id="1027" name="Picture 3"/>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495800" y="3998232"/>
            <a:ext cx="3619500" cy="278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2424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lstStyle/>
          <a:p>
            <a:pPr algn="just"/>
            <a:r>
              <a:rPr lang="en-IN" dirty="0"/>
              <a:t>All of the prime </a:t>
            </a:r>
            <a:r>
              <a:rPr lang="en-IN" dirty="0" err="1"/>
              <a:t>implicants</a:t>
            </a:r>
            <a:r>
              <a:rPr lang="en-IN" dirty="0"/>
              <a:t> of a function can be obtained from a </a:t>
            </a:r>
            <a:r>
              <a:rPr lang="en-IN" dirty="0" err="1"/>
              <a:t>Karnaugh</a:t>
            </a:r>
            <a:r>
              <a:rPr lang="en-IN" dirty="0"/>
              <a:t> map. </a:t>
            </a:r>
          </a:p>
          <a:p>
            <a:pPr lvl="1" algn="just"/>
            <a:r>
              <a:rPr lang="en-IN" dirty="0"/>
              <a:t>A single 1 on a map represents a prime </a:t>
            </a:r>
            <a:r>
              <a:rPr lang="en-IN" dirty="0" err="1"/>
              <a:t>implicant</a:t>
            </a:r>
            <a:r>
              <a:rPr lang="en-IN" dirty="0"/>
              <a:t> if it is not adjacent to any other 1’s. </a:t>
            </a:r>
          </a:p>
          <a:p>
            <a:pPr lvl="1" algn="just"/>
            <a:r>
              <a:rPr lang="en-IN" dirty="0"/>
              <a:t>Two adjacent 1’s on a map form a prime </a:t>
            </a:r>
            <a:r>
              <a:rPr lang="en-IN" dirty="0" err="1"/>
              <a:t>implicant</a:t>
            </a:r>
            <a:r>
              <a:rPr lang="en-IN" dirty="0"/>
              <a:t> if they are not  contained in a group of four 1’s; </a:t>
            </a:r>
          </a:p>
          <a:p>
            <a:pPr lvl="1" algn="just"/>
            <a:r>
              <a:rPr lang="en-IN" dirty="0"/>
              <a:t>four adjacent 1’s form a prime </a:t>
            </a:r>
            <a:r>
              <a:rPr lang="en-IN" dirty="0" err="1"/>
              <a:t>implicant</a:t>
            </a:r>
            <a:r>
              <a:rPr lang="en-IN" dirty="0"/>
              <a:t> if they are not contained in a group of eight 1’s, etc. </a:t>
            </a:r>
          </a:p>
          <a:p>
            <a:pPr algn="just"/>
            <a:endParaRPr lang="en-IN" dirty="0"/>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27955670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lstStyle/>
          <a:p>
            <a:pPr algn="just"/>
            <a:r>
              <a:rPr lang="en-IN" dirty="0"/>
              <a:t>The minimum sum-of-products expression for a function consists of some (but not necessarily all) of the prime </a:t>
            </a:r>
            <a:r>
              <a:rPr lang="en-IN" dirty="0" err="1"/>
              <a:t>implicants</a:t>
            </a:r>
            <a:r>
              <a:rPr lang="en-IN" dirty="0"/>
              <a:t> of a function. </a:t>
            </a:r>
          </a:p>
          <a:p>
            <a:pPr algn="just"/>
            <a:r>
              <a:rPr lang="en-IN" dirty="0"/>
              <a:t>In other words, a sum-of-products expression containing a term which is not a prime </a:t>
            </a:r>
            <a:r>
              <a:rPr lang="en-IN" dirty="0" err="1"/>
              <a:t>implicant</a:t>
            </a:r>
            <a:r>
              <a:rPr lang="en-IN" dirty="0"/>
              <a:t> cannot be minimum. </a:t>
            </a:r>
          </a:p>
          <a:p>
            <a:pPr algn="just"/>
            <a:r>
              <a:rPr lang="en-IN" dirty="0"/>
              <a:t>This is true because if a </a:t>
            </a:r>
            <a:r>
              <a:rPr lang="en-IN" b="1" dirty="0"/>
              <a:t>nonprime term</a:t>
            </a:r>
            <a:r>
              <a:rPr lang="en-IN" dirty="0"/>
              <a:t> were present, the expression could be simplified by combining the nonprime term with additional </a:t>
            </a:r>
            <a:r>
              <a:rPr lang="en-IN" dirty="0" err="1"/>
              <a:t>minterms</a:t>
            </a:r>
            <a:r>
              <a:rPr lang="en-IN" dirty="0"/>
              <a:t>. </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37647457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a:bodyPr>
          <a:lstStyle/>
          <a:p>
            <a:pPr algn="just"/>
            <a:r>
              <a:rPr lang="en-IN" sz="2000" dirty="0"/>
              <a:t>The function plotted in Figure has six prime </a:t>
            </a:r>
            <a:r>
              <a:rPr lang="en-IN" sz="2000" dirty="0" err="1"/>
              <a:t>implicants</a:t>
            </a:r>
            <a:r>
              <a:rPr lang="en-IN" sz="2000" dirty="0"/>
              <a:t>. </a:t>
            </a:r>
          </a:p>
          <a:p>
            <a:pPr lvl="1" algn="just"/>
            <a:r>
              <a:rPr lang="en-IN" sz="2000" dirty="0"/>
              <a:t>Three of these prime </a:t>
            </a:r>
            <a:r>
              <a:rPr lang="en-IN" sz="2000" dirty="0" err="1"/>
              <a:t>implicants</a:t>
            </a:r>
            <a:r>
              <a:rPr lang="en-IN" sz="2000" dirty="0"/>
              <a:t> cover all of the 1’s on the map, and the minimum solution is the sum of these three prime </a:t>
            </a:r>
            <a:r>
              <a:rPr lang="en-IN" sz="2000" dirty="0" err="1"/>
              <a:t>implicants</a:t>
            </a:r>
            <a:r>
              <a:rPr lang="en-IN" sz="2000" dirty="0"/>
              <a:t>. </a:t>
            </a:r>
          </a:p>
          <a:p>
            <a:pPr lvl="1" algn="just"/>
            <a:r>
              <a:rPr lang="en-IN" sz="2000" dirty="0"/>
              <a:t>The shaded loops represent prime </a:t>
            </a:r>
            <a:r>
              <a:rPr lang="en-IN" sz="2000" dirty="0" err="1"/>
              <a:t>implicants</a:t>
            </a:r>
            <a:r>
              <a:rPr lang="en-IN" sz="2000" dirty="0"/>
              <a:t> which are not part of the minimum solution. </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98</a:t>
            </a:fld>
            <a:endParaRPr lang="en-US"/>
          </a:p>
        </p:txBody>
      </p:sp>
      <p:pic>
        <p:nvPicPr>
          <p:cNvPr id="2050"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879475" y="3724275"/>
            <a:ext cx="7383463"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546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t>Determination of Minimum Expressions Using Essential Prime Implicants</a:t>
            </a:r>
            <a:endParaRPr lang="en-IN" dirty="0"/>
          </a:p>
        </p:txBody>
      </p:sp>
      <p:sp>
        <p:nvSpPr>
          <p:cNvPr id="9" name="Content Placeholder 8"/>
          <p:cNvSpPr>
            <a:spLocks noGrp="1"/>
          </p:cNvSpPr>
          <p:nvPr>
            <p:ph sz="quarter" idx="1"/>
          </p:nvPr>
        </p:nvSpPr>
        <p:spPr/>
        <p:txBody>
          <a:bodyPr>
            <a:normAutofit/>
          </a:bodyPr>
          <a:lstStyle/>
          <a:p>
            <a:pPr algn="just"/>
            <a:r>
              <a:rPr lang="en-IN" sz="2000" dirty="0"/>
              <a:t>All of the prime </a:t>
            </a:r>
            <a:r>
              <a:rPr lang="en-IN" sz="2000" dirty="0" err="1"/>
              <a:t>implicants</a:t>
            </a:r>
            <a:r>
              <a:rPr lang="en-IN" sz="2000" dirty="0"/>
              <a:t> of a function are generally not needed in forming the minimum sum of products, a systematic procedure for selecting prime </a:t>
            </a:r>
            <a:r>
              <a:rPr lang="en-IN" sz="2000" dirty="0" err="1"/>
              <a:t>implicants</a:t>
            </a:r>
            <a:r>
              <a:rPr lang="en-IN" sz="2000" dirty="0"/>
              <a:t> is needed. </a:t>
            </a:r>
          </a:p>
          <a:p>
            <a:pPr algn="just"/>
            <a:r>
              <a:rPr lang="en-IN" sz="2000" dirty="0"/>
              <a:t>If prime </a:t>
            </a:r>
            <a:r>
              <a:rPr lang="en-IN" sz="2000" dirty="0" err="1"/>
              <a:t>implicants</a:t>
            </a:r>
            <a:r>
              <a:rPr lang="en-IN" sz="2000" dirty="0"/>
              <a:t> are selected from the map in the wrong order, a </a:t>
            </a:r>
            <a:r>
              <a:rPr lang="en-IN" sz="2000" dirty="0" err="1"/>
              <a:t>nonminimum</a:t>
            </a:r>
            <a:r>
              <a:rPr lang="en-IN" sz="2000" dirty="0"/>
              <a:t> solution may result. </a:t>
            </a:r>
          </a:p>
        </p:txBody>
      </p:sp>
      <p:sp>
        <p:nvSpPr>
          <p:cNvPr id="4" name="Date Placeholder 3"/>
          <p:cNvSpPr>
            <a:spLocks noGrp="1"/>
          </p:cNvSpPr>
          <p:nvPr>
            <p:ph type="dt" sz="half" idx="14"/>
          </p:nvPr>
        </p:nvSpPr>
        <p:spPr/>
        <p:txBody>
          <a:bodyPr/>
          <a:lstStyle/>
          <a:p>
            <a:fld id="{D259FCAF-2A3D-44DA-8896-E833D8252593}" type="datetime12">
              <a:rPr lang="en-US" smtClean="0"/>
              <a:pPr/>
              <a:t>11:15 AM</a:t>
            </a:fld>
            <a:endParaRPr lang="en-US"/>
          </a:p>
        </p:txBody>
      </p:sp>
      <p:sp>
        <p:nvSpPr>
          <p:cNvPr id="5" name="Slide Number Placeholder 4"/>
          <p:cNvSpPr>
            <a:spLocks noGrp="1"/>
          </p:cNvSpPr>
          <p:nvPr>
            <p:ph type="sldNum" sz="quarter" idx="15"/>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36178487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7937</TotalTime>
  <Words>11524</Words>
  <Application>Microsoft Office PowerPoint</Application>
  <PresentationFormat>On-screen Show (4:3)</PresentationFormat>
  <Paragraphs>1538</Paragraphs>
  <Slides>171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171</vt:i4>
      </vt:variant>
    </vt:vector>
  </HeadingPairs>
  <TitlesOfParts>
    <vt:vector size="180" baseType="lpstr">
      <vt:lpstr>Arial</vt:lpstr>
      <vt:lpstr>Calibri</vt:lpstr>
      <vt:lpstr>Cambria Math</vt:lpstr>
      <vt:lpstr>Century Schoolbook</vt:lpstr>
      <vt:lpstr>Courier New</vt:lpstr>
      <vt:lpstr>Times New Roman</vt:lpstr>
      <vt:lpstr>Wingdings</vt:lpstr>
      <vt:lpstr>Wingdings 2</vt:lpstr>
      <vt:lpstr>Oriel</vt:lpstr>
      <vt:lpstr>Analog and digital electronics 21CS33 </vt:lpstr>
      <vt:lpstr>Referred Books/Source</vt:lpstr>
      <vt:lpstr>Module-2</vt:lpstr>
      <vt:lpstr>Basic Gates-1</vt:lpstr>
      <vt:lpstr>Basic Gates-2</vt:lpstr>
      <vt:lpstr>Basic Gates-3</vt:lpstr>
      <vt:lpstr>Basic Gates-4</vt:lpstr>
      <vt:lpstr>Basic Gates-5</vt:lpstr>
      <vt:lpstr>Basic Gates-6</vt:lpstr>
      <vt:lpstr>Basic Gates-9</vt:lpstr>
      <vt:lpstr>Basic Gates-10</vt:lpstr>
      <vt:lpstr>Basic Gates-11</vt:lpstr>
      <vt:lpstr>Basic Gates-12</vt:lpstr>
      <vt:lpstr>EXCLUSIVE-OR GATES-1</vt:lpstr>
      <vt:lpstr>EXCLUSIVE-OR GATES-2</vt:lpstr>
      <vt:lpstr>EXCLUSIVE-OR GATES-2</vt:lpstr>
      <vt:lpstr>Introduction</vt:lpstr>
      <vt:lpstr>Introduction</vt:lpstr>
      <vt:lpstr>Introduction</vt:lpstr>
      <vt:lpstr>Introduction</vt:lpstr>
      <vt:lpstr>Introduction</vt:lpstr>
      <vt:lpstr>SUM-Of-PRODUCTS (SOP) Method-1</vt:lpstr>
      <vt:lpstr>SUM-Of-PRODUCTS (SOP) Method-2</vt:lpstr>
      <vt:lpstr>SUM-Of-PRODUCTS (SOP) Method-3</vt:lpstr>
      <vt:lpstr>SUM-Of-PRODUCTS (SOP) Method-4</vt:lpstr>
      <vt:lpstr>SUM-Of-PRODUCTS (SOP) Method-5</vt:lpstr>
      <vt:lpstr>Sum-of-Products Equation-1</vt:lpstr>
      <vt:lpstr>Sum-of-Products Equation-2</vt:lpstr>
      <vt:lpstr>Sum-of-Products Equation-3</vt:lpstr>
      <vt:lpstr>Logic Circuit</vt:lpstr>
      <vt:lpstr>Lab Experiment</vt:lpstr>
      <vt:lpstr>PRODUCT-Of-SUMS METHOD-1</vt:lpstr>
      <vt:lpstr>PRODUCT-Of-SUMS METHOD-2</vt:lpstr>
      <vt:lpstr>PRODUCT-Of-SUMS METHOD-3</vt:lpstr>
      <vt:lpstr>PRODUCT-Of-SUMS METHOD-4</vt:lpstr>
      <vt:lpstr>Conversion between SOP and POS</vt:lpstr>
      <vt:lpstr>DON'T-CARE CONDITIONS-1</vt:lpstr>
      <vt:lpstr>DON'T-CARE CONDITIONS-2</vt:lpstr>
      <vt:lpstr>DON'T-CARE CONDITIONS-2</vt:lpstr>
      <vt:lpstr>Problems</vt:lpstr>
      <vt:lpstr>Karnaugh Maps</vt:lpstr>
      <vt:lpstr>Karnaugh Maps Minimum Forms of Switching Functions</vt:lpstr>
      <vt:lpstr>Karnaugh Maps Minimum Forms of Switching Functions</vt:lpstr>
      <vt:lpstr>Karnaugh Maps Minimum Forms of Switching Functions</vt:lpstr>
      <vt:lpstr>Karnaugh Maps Minimum Forms of Switching Functions</vt:lpstr>
      <vt:lpstr>Karnaugh Maps Minimum Forms of Switching Functions</vt:lpstr>
      <vt:lpstr>Karnaugh Maps Minimum Forms of Switching Functions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Two- and Three-Variable Karnaugh Maps</vt:lpstr>
      <vt:lpstr>Karnaugh Maps Four-Variable Karnaugh Maps</vt:lpstr>
      <vt:lpstr>Karnaugh Maps Four-Variable Karnaugh Maps</vt:lpstr>
      <vt:lpstr>Karnaugh Maps Four-Variable Karnaugh Maps</vt:lpstr>
      <vt:lpstr>Karnaugh Maps Four-Variable Karnaugh Maps</vt:lpstr>
      <vt:lpstr>Karnaugh Maps Four-Variable Karnaugh Maps</vt:lpstr>
      <vt:lpstr>KARNAUGH SIMPLIFICATIONS-1</vt:lpstr>
      <vt:lpstr>KARNAUGH SIMPLIFICATIONS-2</vt:lpstr>
      <vt:lpstr>KARNAUGH SIMPLIFICATIONS-3</vt:lpstr>
      <vt:lpstr>KARNAUGH SIMPLIFICATIONS-4</vt:lpstr>
      <vt:lpstr>KARNAUGH SIMPLIFICATIONS-5</vt:lpstr>
      <vt:lpstr>KARNAUGH SIMPLIFICATIONS-6</vt:lpstr>
      <vt:lpstr>KARNAUGH SIMPLIFICATIONS-7</vt:lpstr>
      <vt:lpstr>KARNAUGH SIMPLIFICATIONS-8</vt:lpstr>
      <vt:lpstr>KARNAUGH SIMPLIFICATIONS-11</vt:lpstr>
      <vt:lpstr>K- map grouping Examples-1</vt:lpstr>
      <vt:lpstr>K- map grouping Examples-2</vt:lpstr>
      <vt:lpstr>Eliminating Redundant Groups-2</vt:lpstr>
      <vt:lpstr>Eliminating Redundant Groups-2</vt:lpstr>
      <vt:lpstr>Eliminating Redundant Groups-2</vt:lpstr>
      <vt:lpstr>Eliminating Redundant Groups-2</vt:lpstr>
      <vt:lpstr>summary of the Karnaugh-map method for simplifying Boolean equations</vt:lpstr>
      <vt:lpstr>Example-1</vt:lpstr>
      <vt:lpstr>Example-1</vt:lpstr>
      <vt:lpstr>Example-1</vt:lpstr>
      <vt:lpstr>Example-1</vt:lpstr>
      <vt:lpstr>Example-1</vt:lpstr>
      <vt:lpstr>Example-2</vt:lpstr>
      <vt:lpstr>DON'T-CARE CONDITIONS-3</vt:lpstr>
      <vt:lpstr>DON'T-CARE CONDITIONS-4</vt:lpstr>
      <vt:lpstr>DON'T-CARE CONDITIONS-5</vt:lpstr>
      <vt:lpstr>DON'T-CARE CONDITIONS-6</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Determination of Minimum Expressions Using Essential Prime Implicants</vt:lpstr>
      <vt:lpstr>Programmed Exercise</vt:lpstr>
      <vt:lpstr>Programmed Exercise</vt:lpstr>
      <vt:lpstr>Programmed Exercise –  Vtu Questions</vt:lpstr>
      <vt:lpstr>Programmed Exercise</vt:lpstr>
      <vt:lpstr>Programmed Exercise</vt:lpstr>
      <vt:lpstr>Programmed Exercise</vt:lpstr>
      <vt:lpstr>Simplification Using Map-Entered Variables</vt:lpstr>
      <vt:lpstr>Simplification Using Map-Entered Variables</vt:lpstr>
      <vt:lpstr>Simplification Using Map-Entered Variables</vt:lpstr>
      <vt:lpstr>Simplification Using Map-Entered Variables</vt:lpstr>
      <vt:lpstr>Simplification Using Map-Entered Variables</vt:lpstr>
      <vt:lpstr>Simplification Using Map-Entered Variables</vt:lpstr>
      <vt:lpstr>Simplification Using Map-Entered Variables</vt:lpstr>
      <vt:lpstr>Simplification Using Map-Entered Variables</vt:lpstr>
      <vt:lpstr>PRODUCT-Of-SUMS SIMPLIFICATION-1</vt:lpstr>
      <vt:lpstr>PRODUCT-Of-SUMS SIMPLIFICATION-2</vt:lpstr>
      <vt:lpstr>Example-1</vt:lpstr>
      <vt:lpstr>Exam Questions</vt:lpstr>
      <vt:lpstr>QUINE-McCLUSKY METHOD</vt:lpstr>
      <vt:lpstr>QUINE-McCLUSKY METHOD</vt:lpstr>
      <vt:lpstr>QUINE-McCLUSKY METHOD</vt:lpstr>
      <vt:lpstr>QUINE-McCLUSKY METHOD Determination of Prime Implicants</vt:lpstr>
      <vt:lpstr>QUINE-McCLUSKY METHOD-4 Determination of Prime Implicants</vt:lpstr>
      <vt:lpstr>QUINE-McCLUSKY METHOD-5 Determination of Prime Implicants</vt:lpstr>
      <vt:lpstr>QUINE-McCLUSKY METHOD-5 Determination of Prime Implicants</vt:lpstr>
      <vt:lpstr>QUINE-McCLUSKY METHOD-5 Determination of Prime Implicants</vt:lpstr>
      <vt:lpstr>QUINE-McCLUSKY METHOD-6 Determination of Prime Implicants</vt:lpstr>
      <vt:lpstr>QUINE-McCLUSKY METHOD Determination of Prime Implicants</vt:lpstr>
      <vt:lpstr>QUINE-McCLUSKY METHOD Determination of Prime Implicants</vt:lpstr>
      <vt:lpstr>QUINE-McCLUSKY METHOD Determination of Prime Implicants</vt:lpstr>
      <vt:lpstr>QUINE-McCLUSKY METHOD Determination of Prime Implicants</vt:lpstr>
      <vt:lpstr>QUINE-McCLUSKY METHOD The Prime Implicant Chart</vt:lpstr>
      <vt:lpstr>QUINE-McCLUSKY METHOD-11</vt:lpstr>
      <vt:lpstr>QUINE-McCLUSKY METHOD-11</vt:lpstr>
      <vt:lpstr>QUINE-McCLUSKY METHOD</vt:lpstr>
      <vt:lpstr>QUINE-McCLUSKY METHOD</vt:lpstr>
      <vt:lpstr>QUINE-McCLUSKY METHOD</vt:lpstr>
      <vt:lpstr>QUINE-McCLUSKY METHOD-12</vt:lpstr>
      <vt:lpstr>QUINE-McCLUSKY METHOD-12</vt:lpstr>
      <vt:lpstr>QUINE-McCLUSKY METHOD-12</vt:lpstr>
      <vt:lpstr>QUINE-McCLUSKY METHOD-13</vt:lpstr>
      <vt:lpstr>QUINE-McCLUSKY METHOD-13</vt:lpstr>
      <vt:lpstr>QUINE-McCLUSKY METHOD-13</vt:lpstr>
      <vt:lpstr>QUINE-McCLUSKY METHOD Programmed Exercise</vt:lpstr>
      <vt:lpstr>QUINE-McCLUSKY METHOD Programmed Exercise</vt:lpstr>
      <vt:lpstr>QUINE-McCLUSKY METHOD Programmed Exercise</vt:lpstr>
      <vt:lpstr>QUINE-McCLUSKY METHOD Programmed Exercise</vt:lpstr>
      <vt:lpstr>QUINE-McCLUSKY METHOD Programmed Exercise</vt:lpstr>
      <vt:lpstr>QUINE-McCLUSKY METHOD Programmed Exercise</vt:lpstr>
      <vt:lpstr>QUINE-McCLUSKY METHOD Petrick’s Method</vt:lpstr>
      <vt:lpstr>QUINE-McCLUSKY METHOD Petrick’s Method</vt:lpstr>
      <vt:lpstr>QUINE-McCLUSKY METHOD Petrick’s Method</vt:lpstr>
      <vt:lpstr>QUINE-McCLUSKY METHOD Petrick’s Method</vt:lpstr>
      <vt:lpstr>QUINE-McCLUSKY METHOD Petrick’s Method</vt:lpstr>
      <vt:lpstr>QUINE-McCLUSKY METHOD Petrick’s Method</vt:lpstr>
      <vt:lpstr>QUINE-McCLUSKY METHOD Petrick’s Method</vt:lpstr>
      <vt:lpstr>QUINE-McCLUSKY METHOD Simplification of Incompletely Specified Functions</vt:lpstr>
      <vt:lpstr>QUINE-McCLUSKY METHOD Simplification of Incompletely Specified Functions</vt:lpstr>
      <vt:lpstr>QUINE-McCLUSKY METHOD Simplification of Incompletely Specified Functions</vt:lpstr>
      <vt:lpstr>QUINE-McCLUSKY METHOD Simplification of Incompletely Specified Functions</vt:lpstr>
      <vt:lpstr>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Module-2</dc:title>
  <dc:creator>Santosh</dc:creator>
  <cp:lastModifiedBy>Umashankar N</cp:lastModifiedBy>
  <cp:revision>664</cp:revision>
  <dcterms:created xsi:type="dcterms:W3CDTF">2006-08-16T00:00:00Z</dcterms:created>
  <dcterms:modified xsi:type="dcterms:W3CDTF">2023-02-13T05:45:07Z</dcterms:modified>
</cp:coreProperties>
</file>