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6"/>
  </p:notesMasterIdLst>
  <p:sldIdLst>
    <p:sldId id="386" r:id="rId2"/>
    <p:sldId id="415" r:id="rId3"/>
    <p:sldId id="256" r:id="rId4"/>
    <p:sldId id="257" r:id="rId5"/>
    <p:sldId id="258" r:id="rId6"/>
    <p:sldId id="387" r:id="rId7"/>
    <p:sldId id="388" r:id="rId8"/>
    <p:sldId id="389" r:id="rId9"/>
    <p:sldId id="390" r:id="rId10"/>
    <p:sldId id="391" r:id="rId11"/>
    <p:sldId id="392" r:id="rId12"/>
    <p:sldId id="393" r:id="rId13"/>
    <p:sldId id="394" r:id="rId14"/>
    <p:sldId id="395" r:id="rId15"/>
    <p:sldId id="396" r:id="rId16"/>
    <p:sldId id="397"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6" r:id="rId34"/>
    <p:sldId id="417" r:id="rId35"/>
    <p:sldId id="418" r:id="rId36"/>
    <p:sldId id="419" r:id="rId37"/>
    <p:sldId id="420" r:id="rId38"/>
    <p:sldId id="421" r:id="rId39"/>
    <p:sldId id="422" r:id="rId40"/>
    <p:sldId id="423" r:id="rId41"/>
    <p:sldId id="426" r:id="rId42"/>
    <p:sldId id="425" r:id="rId43"/>
    <p:sldId id="424" r:id="rId44"/>
    <p:sldId id="427" r:id="rId45"/>
    <p:sldId id="428" r:id="rId46"/>
    <p:sldId id="429" r:id="rId47"/>
    <p:sldId id="430" r:id="rId48"/>
    <p:sldId id="431" r:id="rId49"/>
    <p:sldId id="432" r:id="rId50"/>
    <p:sldId id="433" r:id="rId51"/>
    <p:sldId id="434" r:id="rId52"/>
    <p:sldId id="435" r:id="rId53"/>
    <p:sldId id="436" r:id="rId54"/>
    <p:sldId id="437" r:id="rId55"/>
    <p:sldId id="438" r:id="rId56"/>
    <p:sldId id="439" r:id="rId57"/>
    <p:sldId id="440" r:id="rId58"/>
    <p:sldId id="441" r:id="rId59"/>
    <p:sldId id="442" r:id="rId60"/>
    <p:sldId id="443" r:id="rId61"/>
    <p:sldId id="444" r:id="rId62"/>
    <p:sldId id="445" r:id="rId63"/>
    <p:sldId id="398" r:id="rId64"/>
    <p:sldId id="446" r:id="rId65"/>
    <p:sldId id="447" r:id="rId66"/>
    <p:sldId id="259" r:id="rId67"/>
    <p:sldId id="260" r:id="rId68"/>
    <p:sldId id="448" r:id="rId69"/>
    <p:sldId id="261" r:id="rId70"/>
    <p:sldId id="449" r:id="rId71"/>
    <p:sldId id="262" r:id="rId72"/>
    <p:sldId id="451" r:id="rId73"/>
    <p:sldId id="450" r:id="rId74"/>
    <p:sldId id="452" r:id="rId75"/>
    <p:sldId id="453" r:id="rId76"/>
    <p:sldId id="454" r:id="rId77"/>
    <p:sldId id="455" r:id="rId78"/>
    <p:sldId id="456" r:id="rId79"/>
    <p:sldId id="457" r:id="rId80"/>
    <p:sldId id="264" r:id="rId81"/>
    <p:sldId id="265" r:id="rId82"/>
    <p:sldId id="266" r:id="rId83"/>
    <p:sldId id="267" r:id="rId84"/>
    <p:sldId id="268" r:id="rId85"/>
    <p:sldId id="269" r:id="rId86"/>
    <p:sldId id="270" r:id="rId87"/>
    <p:sldId id="458" r:id="rId88"/>
    <p:sldId id="459" r:id="rId89"/>
    <p:sldId id="460" r:id="rId90"/>
    <p:sldId id="461" r:id="rId91"/>
    <p:sldId id="462" r:id="rId92"/>
    <p:sldId id="463" r:id="rId93"/>
    <p:sldId id="464" r:id="rId94"/>
    <p:sldId id="465" r:id="rId95"/>
    <p:sldId id="466" r:id="rId96"/>
    <p:sldId id="271" r:id="rId97"/>
    <p:sldId id="272" r:id="rId98"/>
    <p:sldId id="273" r:id="rId99"/>
    <p:sldId id="274" r:id="rId100"/>
    <p:sldId id="275" r:id="rId101"/>
    <p:sldId id="277" r:id="rId102"/>
    <p:sldId id="278" r:id="rId103"/>
    <p:sldId id="279" r:id="rId104"/>
    <p:sldId id="280" r:id="rId105"/>
    <p:sldId id="282" r:id="rId106"/>
    <p:sldId id="467" r:id="rId107"/>
    <p:sldId id="468" r:id="rId108"/>
    <p:sldId id="472" r:id="rId109"/>
    <p:sldId id="281" r:id="rId110"/>
    <p:sldId id="470" r:id="rId111"/>
    <p:sldId id="469" r:id="rId112"/>
    <p:sldId id="471" r:id="rId113"/>
    <p:sldId id="283" r:id="rId114"/>
    <p:sldId id="286" r:id="rId115"/>
    <p:sldId id="287" r:id="rId116"/>
    <p:sldId id="288" r:id="rId117"/>
    <p:sldId id="290" r:id="rId118"/>
    <p:sldId id="292" r:id="rId119"/>
    <p:sldId id="293" r:id="rId120"/>
    <p:sldId id="294" r:id="rId121"/>
    <p:sldId id="473" r:id="rId122"/>
    <p:sldId id="474" r:id="rId123"/>
    <p:sldId id="487" r:id="rId124"/>
    <p:sldId id="295" r:id="rId125"/>
    <p:sldId id="381" r:id="rId126"/>
    <p:sldId id="475" r:id="rId127"/>
    <p:sldId id="476" r:id="rId128"/>
    <p:sldId id="477" r:id="rId129"/>
    <p:sldId id="478" r:id="rId130"/>
    <p:sldId id="479" r:id="rId131"/>
    <p:sldId id="480" r:id="rId132"/>
    <p:sldId id="481" r:id="rId133"/>
    <p:sldId id="482" r:id="rId134"/>
    <p:sldId id="483" r:id="rId135"/>
    <p:sldId id="484" r:id="rId136"/>
    <p:sldId id="485" r:id="rId137"/>
    <p:sldId id="488" r:id="rId138"/>
    <p:sldId id="486" r:id="rId139"/>
    <p:sldId id="500" r:id="rId140"/>
    <p:sldId id="501" r:id="rId141"/>
    <p:sldId id="502" r:id="rId142"/>
    <p:sldId id="503" r:id="rId143"/>
    <p:sldId id="504" r:id="rId144"/>
    <p:sldId id="506" r:id="rId145"/>
    <p:sldId id="489" r:id="rId146"/>
    <p:sldId id="490" r:id="rId147"/>
    <p:sldId id="495" r:id="rId148"/>
    <p:sldId id="496" r:id="rId149"/>
    <p:sldId id="497" r:id="rId150"/>
    <p:sldId id="498" r:id="rId151"/>
    <p:sldId id="499" r:id="rId152"/>
    <p:sldId id="491" r:id="rId153"/>
    <p:sldId id="492" r:id="rId154"/>
    <p:sldId id="493" r:id="rId1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94660"/>
  </p:normalViewPr>
  <p:slideViewPr>
    <p:cSldViewPr>
      <p:cViewPr varScale="1">
        <p:scale>
          <a:sx n="80" d="100"/>
          <a:sy n="80" d="100"/>
        </p:scale>
        <p:origin x="1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66808-689B-4539-BB38-6424E33C4633}" type="datetimeFigureOut">
              <a:rPr lang="en-IN" smtClean="0"/>
              <a:t>13-02-2023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67494-32AB-4D30-8B0F-4B239BBE93D2}" type="slidenum">
              <a:rPr lang="en-IN" smtClean="0"/>
              <a:t>‹#›</a:t>
            </a:fld>
            <a:endParaRPr lang="en-IN"/>
          </a:p>
        </p:txBody>
      </p:sp>
    </p:spTree>
    <p:extLst>
      <p:ext uri="{BB962C8B-B14F-4D97-AF65-F5344CB8AC3E}">
        <p14:creationId xmlns:p14="http://schemas.microsoft.com/office/powerpoint/2010/main" val="350560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8167494-32AB-4D30-8B0F-4B239BBE93D2}" type="slidenum">
              <a:rPr lang="en-IN" smtClean="0"/>
              <a:t>124</a:t>
            </a:fld>
            <a:endParaRPr lang="en-IN"/>
          </a:p>
        </p:txBody>
      </p:sp>
    </p:spTree>
    <p:extLst>
      <p:ext uri="{BB962C8B-B14F-4D97-AF65-F5344CB8AC3E}">
        <p14:creationId xmlns:p14="http://schemas.microsoft.com/office/powerpoint/2010/main" val="185410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06CBE0-8542-4F7C-BB9C-FAA678DA07FE}"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B3DFC-BE83-42E1-ADB0-0D98439A7836}"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817468-282A-49FE-90D8-BE692A7706E4}"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74C57-5506-466F-ABC0-BF5124C3139A}"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5F095-6BAF-48DE-AFF8-2A00468B0E05}"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29D645-A479-45CA-8DEC-BE1FE276F172}"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A3B2E7-9939-468E-8E72-6CFB126569B9}" type="datetime1">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17B7D-B152-44E6-B625-3759B7FD8FFF}" type="datetime1">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FF35E-D286-4E42-9AB6-4B37068F3C2B}" type="datetime1">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3C958-2EBC-4A52-B44B-F3F7DF897740}"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FF03E89-0360-4B3B-852A-A71D4FE55B54}" type="datetime1">
              <a:rPr lang="en-US" smtClean="0"/>
              <a:t>2/13/2023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0FDC425-75BA-4075-88A0-DA747E4BB48F}" type="datetime1">
              <a:rPr lang="en-US" smtClean="0"/>
              <a:t>2/13/2023</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12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6.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123.png"/></Relationships>
</file>

<file path=ppt/slides/_rels/slide81.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150.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oleObject" Target="../embeddings/oleObject20.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IN" sz="3600" b="1" dirty="0"/>
              <a:t>Analog and digital electronics</a:t>
            </a:r>
            <a:br>
              <a:rPr lang="en-IN" sz="3600" b="1"/>
            </a:br>
            <a:r>
              <a:rPr lang="en-IN" sz="3600" b="1"/>
              <a:t>21</a:t>
            </a:r>
            <a:r>
              <a:rPr lang="en-IN" altLang="en-US" sz="3600" b="1"/>
              <a:t>CS33</a:t>
            </a:r>
            <a:br>
              <a:rPr lang="en-IN" altLang="en-US" sz="3600" b="1"/>
            </a:br>
            <a:endParaRPr lang="en-IN" sz="2800" b="1" dirty="0"/>
          </a:p>
        </p:txBody>
      </p:sp>
      <p:sp>
        <p:nvSpPr>
          <p:cNvPr id="6" name="Subtitle 5"/>
          <p:cNvSpPr>
            <a:spLocks noGrp="1"/>
          </p:cNvSpPr>
          <p:nvPr>
            <p:ph type="subTitle" idx="1"/>
          </p:nvPr>
        </p:nvSpPr>
        <p:spPr/>
        <p:txBody>
          <a:bodyPr/>
          <a:lstStyle/>
          <a:p>
            <a:endParaRPr lang="en-IN" dirty="0"/>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65004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Design of Circuits with Limited Gate Fan-In</a:t>
            </a:r>
          </a:p>
        </p:txBody>
      </p:sp>
      <p:sp>
        <p:nvSpPr>
          <p:cNvPr id="7" name="Content Placeholder 6"/>
          <p:cNvSpPr>
            <a:spLocks noGrp="1"/>
          </p:cNvSpPr>
          <p:nvPr>
            <p:ph idx="1"/>
          </p:nvPr>
        </p:nvSpPr>
        <p:spPr/>
        <p:txBody>
          <a:bodyPr/>
          <a:lstStyle/>
          <a:p>
            <a:pPr algn="just"/>
            <a:r>
              <a:rPr lang="en-IN" dirty="0"/>
              <a:t>In practical logic design problems, the maximum number of inputs on each gate </a:t>
            </a:r>
            <a:r>
              <a:rPr lang="en-IN" b="1" dirty="0"/>
              <a:t>(or the fan-in) </a:t>
            </a:r>
            <a:r>
              <a:rPr lang="en-IN" dirty="0"/>
              <a:t>is limited. </a:t>
            </a:r>
          </a:p>
          <a:p>
            <a:pPr algn="just"/>
            <a:r>
              <a:rPr lang="en-IN" dirty="0"/>
              <a:t>Depending on the type of gates used, this limit may be two, three, four, eight, or some other number. </a:t>
            </a:r>
          </a:p>
          <a:p>
            <a:pPr algn="just"/>
            <a:r>
              <a:rPr lang="en-IN" dirty="0"/>
              <a:t>If a two-level realization of a circuit requires more gate inputs than allowed, factoring the logic expression to obtain a multi-level realization is necessary.</a:t>
            </a:r>
          </a:p>
          <a:p>
            <a:pPr algn="just"/>
            <a:endParaRPr lang="en-IN" dirty="0"/>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6281234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DEMULTIPLEXERS-5</a:t>
            </a:r>
            <a:endParaRPr lang="en-IN" dirty="0"/>
          </a:p>
        </p:txBody>
      </p:sp>
      <p:sp>
        <p:nvSpPr>
          <p:cNvPr id="3" name="Content Placeholder 2"/>
          <p:cNvSpPr>
            <a:spLocks noGrp="1"/>
          </p:cNvSpPr>
          <p:nvPr>
            <p:ph sz="half" idx="1"/>
          </p:nvPr>
        </p:nvSpPr>
        <p:spPr/>
        <p:txBody>
          <a:bodyPr>
            <a:normAutofit fontScale="92500"/>
          </a:bodyPr>
          <a:lstStyle/>
          <a:p>
            <a:pPr algn="just"/>
            <a:r>
              <a:rPr lang="en-IN" dirty="0"/>
              <a:t>Show how two 1-to-16 </a:t>
            </a:r>
            <a:r>
              <a:rPr lang="en-IN" dirty="0" err="1"/>
              <a:t>demultiplexers</a:t>
            </a:r>
            <a:r>
              <a:rPr lang="en-IN" dirty="0"/>
              <a:t> can be connected to get a 1-to-32 </a:t>
            </a:r>
            <a:r>
              <a:rPr lang="en-IN" dirty="0" err="1"/>
              <a:t>demultiplexer</a:t>
            </a:r>
            <a:r>
              <a:rPr lang="en-IN" dirty="0"/>
              <a:t>.</a:t>
            </a:r>
          </a:p>
          <a:p>
            <a:pPr lvl="1" algn="just"/>
            <a:r>
              <a:rPr lang="en-IN" dirty="0"/>
              <a:t>A 1-to-32 </a:t>
            </a:r>
            <a:r>
              <a:rPr lang="en-IN" dirty="0" err="1"/>
              <a:t>demultiplexer</a:t>
            </a:r>
            <a:r>
              <a:rPr lang="en-IN" dirty="0"/>
              <a:t> has </a:t>
            </a:r>
            <a:r>
              <a:rPr lang="en-IN" i="1" dirty="0"/>
              <a:t>5 </a:t>
            </a:r>
            <a:r>
              <a:rPr lang="en-IN" dirty="0"/>
              <a:t>select </a:t>
            </a:r>
            <a:r>
              <a:rPr lang="en-IN" dirty="0" err="1"/>
              <a:t>veriable</a:t>
            </a:r>
            <a:r>
              <a:rPr lang="en-IN" dirty="0"/>
              <a:t> ABCDE. Four of them (BCDE) are fed to two 1-to-16 DMUX. Fifth A used to select the one of these DMUX</a:t>
            </a:r>
          </a:p>
        </p:txBody>
      </p:sp>
      <p:sp>
        <p:nvSpPr>
          <p:cNvPr id="5" name="Content Placeholder 4"/>
          <p:cNvSpPr>
            <a:spLocks noGrp="1"/>
          </p:cNvSpPr>
          <p:nvPr>
            <p:ph sz="half" idx="2"/>
          </p:nvPr>
        </p:nvSpPr>
        <p:spPr/>
        <p:txBody>
          <a:bodyPr>
            <a:normAutofit fontScale="92500"/>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1447800"/>
            <a:ext cx="40386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1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b="1" dirty="0"/>
              <a:t>DECODER-1</a:t>
            </a:r>
            <a:endParaRPr lang="en-IN" dirty="0"/>
          </a:p>
        </p:txBody>
      </p:sp>
      <p:sp>
        <p:nvSpPr>
          <p:cNvPr id="7" name="Content Placeholder 6"/>
          <p:cNvSpPr>
            <a:spLocks noGrp="1"/>
          </p:cNvSpPr>
          <p:nvPr>
            <p:ph idx="1"/>
          </p:nvPr>
        </p:nvSpPr>
        <p:spPr>
          <a:xfrm>
            <a:off x="457200" y="1600200"/>
            <a:ext cx="7620000" cy="3124200"/>
          </a:xfrm>
        </p:spPr>
        <p:txBody>
          <a:bodyPr>
            <a:normAutofit fontScale="85000" lnSpcReduction="20000"/>
          </a:bodyPr>
          <a:lstStyle/>
          <a:p>
            <a:pPr algn="just"/>
            <a:r>
              <a:rPr lang="en-IN" b="1" dirty="0"/>
              <a:t>A </a:t>
            </a:r>
            <a:r>
              <a:rPr lang="en-IN" b="1" i="1" dirty="0"/>
              <a:t>decoder </a:t>
            </a:r>
            <a:r>
              <a:rPr lang="en-IN" b="1" dirty="0"/>
              <a:t>is similar to a </a:t>
            </a:r>
            <a:r>
              <a:rPr lang="en-IN" b="1" dirty="0" err="1"/>
              <a:t>demultiplexer</a:t>
            </a:r>
            <a:r>
              <a:rPr lang="en-IN" b="1" dirty="0"/>
              <a:t>, with one exception-there is no data input. </a:t>
            </a:r>
          </a:p>
          <a:p>
            <a:r>
              <a:rPr lang="en-IN" i="1" dirty="0"/>
              <a:t>Also called binary-to-decimal decoder.</a:t>
            </a:r>
          </a:p>
          <a:p>
            <a:pPr algn="just"/>
            <a:r>
              <a:rPr lang="en-IN" dirty="0"/>
              <a:t>The name decoder means translating of coded information from one format into another. </a:t>
            </a:r>
          </a:p>
          <a:p>
            <a:pPr algn="just"/>
            <a:r>
              <a:rPr lang="en-IN" dirty="0"/>
              <a:t>A binary decoder is a multi-input, multi-output combinational circuit that converts a binary code of n input lines into a one out of 2</a:t>
            </a:r>
            <a:r>
              <a:rPr lang="en-IN" baseline="30000" dirty="0"/>
              <a:t>n</a:t>
            </a:r>
            <a:r>
              <a:rPr lang="en-IN" dirty="0"/>
              <a:t> output code. </a:t>
            </a:r>
          </a:p>
          <a:p>
            <a:pPr algn="just"/>
            <a:r>
              <a:rPr lang="en-IN" dirty="0"/>
              <a:t>Depending on the number of input lines, the inputs of a binary code can be 2-bit or 3-bit or 4-bit codes. Upon the availability of 2</a:t>
            </a:r>
            <a:r>
              <a:rPr lang="en-IN" baseline="30000" dirty="0"/>
              <a:t>n</a:t>
            </a:r>
            <a:r>
              <a:rPr lang="en-IN" dirty="0"/>
              <a:t> lines, it activates the one of its output by deactivating (making logic 0) all other input whenever it receives n inputs.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83329" y="4648200"/>
            <a:ext cx="37338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6930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DECODER-2</a:t>
            </a:r>
            <a:endParaRPr lang="en-IN" dirty="0"/>
          </a:p>
        </p:txBody>
      </p:sp>
      <p:sp>
        <p:nvSpPr>
          <p:cNvPr id="3" name="Content Placeholder 2"/>
          <p:cNvSpPr>
            <a:spLocks noGrp="1"/>
          </p:cNvSpPr>
          <p:nvPr>
            <p:ph idx="1"/>
          </p:nvPr>
        </p:nvSpPr>
        <p:spPr/>
        <p:txBody>
          <a:bodyPr/>
          <a:lstStyle/>
          <a:p>
            <a:pPr algn="just"/>
            <a:r>
              <a:rPr lang="en-IN" dirty="0"/>
              <a:t>The most commonly used practical binary decoders are 2-to-4 decoder, 3-to-8 decoder and 4-to-16 line binary decoder.</a:t>
            </a:r>
          </a:p>
          <a:p>
            <a:pPr algn="just"/>
            <a:r>
              <a:rPr lang="en-IN" dirty="0"/>
              <a:t>2-to-4 decoder also called 1 of 4</a:t>
            </a:r>
          </a:p>
          <a:p>
            <a:pPr algn="just"/>
            <a:r>
              <a:rPr lang="en-IN" dirty="0"/>
              <a:t>3-to-8 decoder also called 1 of 8</a:t>
            </a:r>
          </a:p>
          <a:p>
            <a:pPr algn="just"/>
            <a:r>
              <a:rPr lang="en-IN" dirty="0"/>
              <a:t>4-to-16 line binary decoder also called 1 of 16</a:t>
            </a:r>
          </a:p>
          <a:p>
            <a:pPr marL="114300" indent="0" algn="just">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2018007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DECODER-3</a:t>
            </a:r>
            <a:endParaRPr lang="en-IN" dirty="0"/>
          </a:p>
        </p:txBody>
      </p:sp>
      <p:sp>
        <p:nvSpPr>
          <p:cNvPr id="3" name="Content Placeholder 2"/>
          <p:cNvSpPr>
            <a:spLocks noGrp="1"/>
          </p:cNvSpPr>
          <p:nvPr>
            <p:ph idx="1"/>
          </p:nvPr>
        </p:nvSpPr>
        <p:spPr/>
        <p:txBody>
          <a:bodyPr/>
          <a:lstStyle/>
          <a:p>
            <a:r>
              <a:rPr lang="en-IN" b="1" dirty="0"/>
              <a:t>2-to-4 Binary Decoder (1 of 4 Decoder)</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11628" y="2140857"/>
            <a:ext cx="2612572" cy="1973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303380394"/>
              </p:ext>
            </p:extLst>
          </p:nvPr>
        </p:nvGraphicFramePr>
        <p:xfrm>
          <a:off x="457200" y="4454099"/>
          <a:ext cx="3024000" cy="219456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tblGrid>
              <a:tr h="324000">
                <a:tc gridSpan="2">
                  <a:txBody>
                    <a:bodyPr/>
                    <a:lstStyle/>
                    <a:p>
                      <a:pPr algn="ctr"/>
                      <a:r>
                        <a:rPr lang="en-IN" b="1" dirty="0"/>
                        <a:t>Input</a:t>
                      </a:r>
                    </a:p>
                  </a:txBody>
                  <a:tcPr anchor="ctr"/>
                </a:tc>
                <a:tc hMerge="1">
                  <a:txBody>
                    <a:bodyPr/>
                    <a:lstStyle/>
                    <a:p>
                      <a:pPr algn="ctr"/>
                      <a:endParaRPr lang="en-IN" b="1" dirty="0"/>
                    </a:p>
                  </a:txBody>
                  <a:tcPr anchor="ctr"/>
                </a:tc>
                <a:tc gridSpan="4">
                  <a:txBody>
                    <a:bodyPr/>
                    <a:lstStyle/>
                    <a:p>
                      <a:pPr algn="ctr"/>
                      <a:r>
                        <a:rPr lang="en-IN" b="1" dirty="0"/>
                        <a:t>Output</a:t>
                      </a:r>
                    </a:p>
                  </a:txBody>
                  <a:tcPr anchor="ctr"/>
                </a:tc>
                <a:tc hMerge="1">
                  <a:txBody>
                    <a:bodyPr/>
                    <a:lstStyle/>
                    <a:p>
                      <a:pPr algn="ctr"/>
                      <a:endParaRPr lang="en-IN" b="1" dirty="0"/>
                    </a:p>
                  </a:txBody>
                  <a:tcPr anchor="ctr"/>
                </a:tc>
                <a:tc hMerge="1">
                  <a:txBody>
                    <a:bodyPr/>
                    <a:lstStyle/>
                    <a:p>
                      <a:pPr algn="ctr"/>
                      <a:endParaRPr lang="en-IN" b="1" dirty="0"/>
                    </a:p>
                  </a:txBody>
                  <a:tcPr anchor="ctr"/>
                </a:tc>
                <a:tc hMerge="1">
                  <a:txBody>
                    <a:bodyPr/>
                    <a:lstStyle/>
                    <a:p>
                      <a:pPr algn="ctr"/>
                      <a:endParaRPr lang="en-IN" b="1" dirty="0"/>
                    </a:p>
                  </a:txBody>
                  <a:tcPr anchor="ctr"/>
                </a:tc>
                <a:extLst>
                  <a:ext uri="{0D108BD9-81ED-4DB2-BD59-A6C34878D82A}">
                    <a16:rowId xmlns:a16="http://schemas.microsoft.com/office/drawing/2014/main" val="10000"/>
                  </a:ext>
                </a:extLst>
              </a:tr>
              <a:tr h="324000">
                <a:tc>
                  <a:txBody>
                    <a:bodyPr/>
                    <a:lstStyle/>
                    <a:p>
                      <a:pPr algn="ctr"/>
                      <a:r>
                        <a:rPr lang="en-IN" b="1" dirty="0"/>
                        <a:t>A</a:t>
                      </a:r>
                    </a:p>
                  </a:txBody>
                  <a:tcPr anchor="ctr"/>
                </a:tc>
                <a:tc>
                  <a:txBody>
                    <a:bodyPr/>
                    <a:lstStyle/>
                    <a:p>
                      <a:pPr algn="ctr"/>
                      <a:r>
                        <a:rPr lang="en-IN" b="1" dirty="0"/>
                        <a:t>B</a:t>
                      </a:r>
                    </a:p>
                  </a:txBody>
                  <a:tcPr anchor="ctr"/>
                </a:tc>
                <a:tc>
                  <a:txBody>
                    <a:bodyPr/>
                    <a:lstStyle/>
                    <a:p>
                      <a:pPr algn="ctr"/>
                      <a:r>
                        <a:rPr lang="en-IN" b="1" dirty="0"/>
                        <a:t>Y0</a:t>
                      </a:r>
                    </a:p>
                  </a:txBody>
                  <a:tcPr anchor="ctr"/>
                </a:tc>
                <a:tc>
                  <a:txBody>
                    <a:bodyPr/>
                    <a:lstStyle/>
                    <a:p>
                      <a:pPr algn="ctr"/>
                      <a:r>
                        <a:rPr lang="en-IN" b="1" dirty="0"/>
                        <a:t>Y1</a:t>
                      </a:r>
                    </a:p>
                  </a:txBody>
                  <a:tcPr anchor="ctr"/>
                </a:tc>
                <a:tc>
                  <a:txBody>
                    <a:bodyPr/>
                    <a:lstStyle/>
                    <a:p>
                      <a:pPr algn="ctr"/>
                      <a:r>
                        <a:rPr lang="en-IN" b="1" dirty="0"/>
                        <a:t>Y2</a:t>
                      </a:r>
                    </a:p>
                  </a:txBody>
                  <a:tcPr anchor="ctr"/>
                </a:tc>
                <a:tc>
                  <a:txBody>
                    <a:bodyPr/>
                    <a:lstStyle/>
                    <a:p>
                      <a:pPr algn="ctr"/>
                      <a:r>
                        <a:rPr lang="en-IN" b="1" dirty="0"/>
                        <a:t>Y3</a:t>
                      </a:r>
                    </a:p>
                  </a:txBody>
                  <a:tcPr anchor="ctr"/>
                </a:tc>
                <a:extLst>
                  <a:ext uri="{0D108BD9-81ED-4DB2-BD59-A6C34878D82A}">
                    <a16:rowId xmlns:a16="http://schemas.microsoft.com/office/drawing/2014/main" val="10001"/>
                  </a:ext>
                </a:extLst>
              </a:tr>
              <a:tr h="324000">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2"/>
                  </a:ext>
                </a:extLst>
              </a:tr>
              <a:tr h="324000">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3"/>
                  </a:ext>
                </a:extLst>
              </a:tr>
              <a:tr h="324000">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4"/>
                  </a:ext>
                </a:extLst>
              </a:tr>
              <a:tr h="324000">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5"/>
                  </a:ext>
                </a:extLst>
              </a:tr>
            </a:tbl>
          </a:graphicData>
        </a:graphic>
      </p:graphicFrame>
      <p:pic>
        <p:nvPicPr>
          <p:cNvPr id="819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86200" y="1981200"/>
            <a:ext cx="4243711"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5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fade">
                                      <p:cBhvr>
                                        <p:cTn id="28" dur="1000"/>
                                        <p:tgtEl>
                                          <p:spTgt spid="8196"/>
                                        </p:tgtEl>
                                      </p:cBhvr>
                                    </p:animEffect>
                                    <p:anim calcmode="lin" valueType="num">
                                      <p:cBhvr>
                                        <p:cTn id="29" dur="1000" fill="hold"/>
                                        <p:tgtEl>
                                          <p:spTgt spid="8196"/>
                                        </p:tgtEl>
                                        <p:attrNameLst>
                                          <p:attrName>ppt_x</p:attrName>
                                        </p:attrNameLst>
                                      </p:cBhvr>
                                      <p:tavLst>
                                        <p:tav tm="0">
                                          <p:val>
                                            <p:strVal val="#ppt_x"/>
                                          </p:val>
                                        </p:tav>
                                        <p:tav tm="100000">
                                          <p:val>
                                            <p:strVal val="#ppt_x"/>
                                          </p:val>
                                        </p:tav>
                                      </p:tavLst>
                                    </p:anim>
                                    <p:anim calcmode="lin" valueType="num">
                                      <p:cBhvr>
                                        <p:cTn id="30"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DECODER-4</a:t>
            </a:r>
            <a:endParaRPr lang="en-IN" dirty="0"/>
          </a:p>
        </p:txBody>
      </p:sp>
      <p:sp>
        <p:nvSpPr>
          <p:cNvPr id="3" name="Content Placeholder 2"/>
          <p:cNvSpPr>
            <a:spLocks noGrp="1"/>
          </p:cNvSpPr>
          <p:nvPr>
            <p:ph idx="1"/>
          </p:nvPr>
        </p:nvSpPr>
        <p:spPr>
          <a:xfrm>
            <a:off x="457200" y="1219200"/>
            <a:ext cx="7620000" cy="4800600"/>
          </a:xfrm>
        </p:spPr>
        <p:txBody>
          <a:bodyPr/>
          <a:lstStyle/>
          <a:p>
            <a:r>
              <a:rPr lang="en-IN" b="1" dirty="0"/>
              <a:t>3-to-8 Binary Decoder (1 of 8 Decoder)</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14400" y="2057400"/>
            <a:ext cx="211545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902429406"/>
              </p:ext>
            </p:extLst>
          </p:nvPr>
        </p:nvGraphicFramePr>
        <p:xfrm>
          <a:off x="152400" y="4191000"/>
          <a:ext cx="4356000" cy="2469271"/>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gridCol w="396000">
                  <a:extLst>
                    <a:ext uri="{9D8B030D-6E8A-4147-A177-3AD203B41FA5}">
                      <a16:colId xmlns:a16="http://schemas.microsoft.com/office/drawing/2014/main" val="20006"/>
                    </a:ext>
                  </a:extLst>
                </a:gridCol>
                <a:gridCol w="396000">
                  <a:extLst>
                    <a:ext uri="{9D8B030D-6E8A-4147-A177-3AD203B41FA5}">
                      <a16:colId xmlns:a16="http://schemas.microsoft.com/office/drawing/2014/main" val="20007"/>
                    </a:ext>
                  </a:extLst>
                </a:gridCol>
                <a:gridCol w="396000">
                  <a:extLst>
                    <a:ext uri="{9D8B030D-6E8A-4147-A177-3AD203B41FA5}">
                      <a16:colId xmlns:a16="http://schemas.microsoft.com/office/drawing/2014/main" val="20008"/>
                    </a:ext>
                  </a:extLst>
                </a:gridCol>
                <a:gridCol w="396000">
                  <a:extLst>
                    <a:ext uri="{9D8B030D-6E8A-4147-A177-3AD203B41FA5}">
                      <a16:colId xmlns:a16="http://schemas.microsoft.com/office/drawing/2014/main" val="20009"/>
                    </a:ext>
                  </a:extLst>
                </a:gridCol>
                <a:gridCol w="396000">
                  <a:extLst>
                    <a:ext uri="{9D8B030D-6E8A-4147-A177-3AD203B41FA5}">
                      <a16:colId xmlns:a16="http://schemas.microsoft.com/office/drawing/2014/main" val="20010"/>
                    </a:ext>
                  </a:extLst>
                </a:gridCol>
              </a:tblGrid>
              <a:tr h="396631">
                <a:tc>
                  <a:txBody>
                    <a:bodyPr/>
                    <a:lstStyle/>
                    <a:p>
                      <a:pPr algn="ctr"/>
                      <a:r>
                        <a:rPr lang="en-IN" sz="1100" dirty="0"/>
                        <a:t>A</a:t>
                      </a:r>
                    </a:p>
                  </a:txBody>
                  <a:tcPr anchor="ctr"/>
                </a:tc>
                <a:tc>
                  <a:txBody>
                    <a:bodyPr/>
                    <a:lstStyle/>
                    <a:p>
                      <a:pPr algn="ctr"/>
                      <a:r>
                        <a:rPr lang="en-IN" sz="1100" dirty="0"/>
                        <a:t>B</a:t>
                      </a:r>
                    </a:p>
                  </a:txBody>
                  <a:tcPr anchor="ctr"/>
                </a:tc>
                <a:tc>
                  <a:txBody>
                    <a:bodyPr/>
                    <a:lstStyle/>
                    <a:p>
                      <a:pPr algn="ctr"/>
                      <a:r>
                        <a:rPr lang="en-IN" sz="1100" dirty="0"/>
                        <a:t>C</a:t>
                      </a:r>
                    </a:p>
                  </a:txBody>
                  <a:tcPr anchor="ctr"/>
                </a:tc>
                <a:tc>
                  <a:txBody>
                    <a:bodyPr/>
                    <a:lstStyle/>
                    <a:p>
                      <a:pPr algn="ctr"/>
                      <a:r>
                        <a:rPr lang="en-IN" sz="1100" dirty="0"/>
                        <a:t>Y0</a:t>
                      </a:r>
                    </a:p>
                  </a:txBody>
                  <a:tcPr anchor="ctr"/>
                </a:tc>
                <a:tc>
                  <a:txBody>
                    <a:bodyPr/>
                    <a:lstStyle/>
                    <a:p>
                      <a:pPr algn="ctr"/>
                      <a:r>
                        <a:rPr lang="en-IN" sz="1100" dirty="0"/>
                        <a:t>Y1</a:t>
                      </a:r>
                    </a:p>
                  </a:txBody>
                  <a:tcPr anchor="ctr"/>
                </a:tc>
                <a:tc>
                  <a:txBody>
                    <a:bodyPr/>
                    <a:lstStyle/>
                    <a:p>
                      <a:pPr algn="ctr"/>
                      <a:r>
                        <a:rPr lang="en-IN" sz="1100" dirty="0"/>
                        <a:t>Y2</a:t>
                      </a:r>
                    </a:p>
                  </a:txBody>
                  <a:tcPr anchor="ctr"/>
                </a:tc>
                <a:tc>
                  <a:txBody>
                    <a:bodyPr/>
                    <a:lstStyle/>
                    <a:p>
                      <a:pPr algn="ctr"/>
                      <a:r>
                        <a:rPr lang="en-IN" sz="1100" dirty="0"/>
                        <a:t>Y3</a:t>
                      </a:r>
                    </a:p>
                  </a:txBody>
                  <a:tcPr anchor="ctr"/>
                </a:tc>
                <a:tc>
                  <a:txBody>
                    <a:bodyPr/>
                    <a:lstStyle/>
                    <a:p>
                      <a:pPr algn="ctr"/>
                      <a:r>
                        <a:rPr lang="en-IN" sz="1100" dirty="0"/>
                        <a:t>Y4</a:t>
                      </a:r>
                    </a:p>
                  </a:txBody>
                  <a:tcPr anchor="ctr"/>
                </a:tc>
                <a:tc>
                  <a:txBody>
                    <a:bodyPr/>
                    <a:lstStyle/>
                    <a:p>
                      <a:pPr algn="ctr"/>
                      <a:r>
                        <a:rPr lang="en-IN" sz="1100" dirty="0"/>
                        <a:t>Y5</a:t>
                      </a:r>
                    </a:p>
                  </a:txBody>
                  <a:tcPr anchor="ctr"/>
                </a:tc>
                <a:tc>
                  <a:txBody>
                    <a:bodyPr/>
                    <a:lstStyle/>
                    <a:p>
                      <a:pPr algn="ctr"/>
                      <a:r>
                        <a:rPr lang="en-IN" sz="1100" dirty="0"/>
                        <a:t>Y6</a:t>
                      </a:r>
                    </a:p>
                  </a:txBody>
                  <a:tcPr anchor="ctr"/>
                </a:tc>
                <a:tc>
                  <a:txBody>
                    <a:bodyPr/>
                    <a:lstStyle/>
                    <a:p>
                      <a:pPr algn="ctr"/>
                      <a:r>
                        <a:rPr lang="en-IN" sz="1100" dirty="0"/>
                        <a:t>Y7</a:t>
                      </a:r>
                    </a:p>
                  </a:txBody>
                  <a:tcPr anchor="ctr"/>
                </a:tc>
                <a:extLst>
                  <a:ext uri="{0D108BD9-81ED-4DB2-BD59-A6C34878D82A}">
                    <a16:rowId xmlns:a16="http://schemas.microsoft.com/office/drawing/2014/main" val="10000"/>
                  </a:ext>
                </a:extLst>
              </a:tr>
              <a:tr h="226646">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extLst>
                  <a:ext uri="{0D108BD9-81ED-4DB2-BD59-A6C34878D82A}">
                    <a16:rowId xmlns:a16="http://schemas.microsoft.com/office/drawing/2014/main" val="10001"/>
                  </a:ext>
                </a:extLst>
              </a:tr>
              <a:tr h="226646">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extLst>
                  <a:ext uri="{0D108BD9-81ED-4DB2-BD59-A6C34878D82A}">
                    <a16:rowId xmlns:a16="http://schemas.microsoft.com/office/drawing/2014/main" val="10002"/>
                  </a:ext>
                </a:extLst>
              </a:tr>
              <a:tr h="226646">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extLst>
                  <a:ext uri="{0D108BD9-81ED-4DB2-BD59-A6C34878D82A}">
                    <a16:rowId xmlns:a16="http://schemas.microsoft.com/office/drawing/2014/main" val="10003"/>
                  </a:ext>
                </a:extLst>
              </a:tr>
              <a:tr h="226646">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extLst>
                  <a:ext uri="{0D108BD9-81ED-4DB2-BD59-A6C34878D82A}">
                    <a16:rowId xmlns:a16="http://schemas.microsoft.com/office/drawing/2014/main" val="10004"/>
                  </a:ext>
                </a:extLst>
              </a:tr>
              <a:tr h="226646">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extLst>
                  <a:ext uri="{0D108BD9-81ED-4DB2-BD59-A6C34878D82A}">
                    <a16:rowId xmlns:a16="http://schemas.microsoft.com/office/drawing/2014/main" val="10005"/>
                  </a:ext>
                </a:extLst>
              </a:tr>
              <a:tr h="226646">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extLst>
                  <a:ext uri="{0D108BD9-81ED-4DB2-BD59-A6C34878D82A}">
                    <a16:rowId xmlns:a16="http://schemas.microsoft.com/office/drawing/2014/main" val="10006"/>
                  </a:ext>
                </a:extLst>
              </a:tr>
              <a:tr h="226646">
                <a:tc>
                  <a:txBody>
                    <a:bodyPr/>
                    <a:lstStyle/>
                    <a:p>
                      <a:pPr algn="ctr"/>
                      <a:r>
                        <a:rPr lang="en-IN" sz="1100" dirty="0"/>
                        <a:t>1</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tc>
                  <a:txBody>
                    <a:bodyPr/>
                    <a:lstStyle/>
                    <a:p>
                      <a:pPr algn="ctr"/>
                      <a:r>
                        <a:rPr lang="en-IN" sz="1100" dirty="0"/>
                        <a:t>0</a:t>
                      </a:r>
                    </a:p>
                  </a:txBody>
                  <a:tcPr anchor="ctr"/>
                </a:tc>
                <a:extLst>
                  <a:ext uri="{0D108BD9-81ED-4DB2-BD59-A6C34878D82A}">
                    <a16:rowId xmlns:a16="http://schemas.microsoft.com/office/drawing/2014/main" val="10007"/>
                  </a:ext>
                </a:extLst>
              </a:tr>
              <a:tr h="226646">
                <a:tc>
                  <a:txBody>
                    <a:bodyPr/>
                    <a:lstStyle/>
                    <a:p>
                      <a:pPr algn="ctr"/>
                      <a:r>
                        <a:rPr lang="en-IN" sz="1100" dirty="0"/>
                        <a:t>1</a:t>
                      </a:r>
                    </a:p>
                  </a:txBody>
                  <a:tcPr anchor="ctr"/>
                </a:tc>
                <a:tc>
                  <a:txBody>
                    <a:bodyPr/>
                    <a:lstStyle/>
                    <a:p>
                      <a:pPr algn="ctr"/>
                      <a:r>
                        <a:rPr lang="en-IN" sz="1100" dirty="0"/>
                        <a:t>1</a:t>
                      </a:r>
                    </a:p>
                  </a:txBody>
                  <a:tcPr anchor="ctr"/>
                </a:tc>
                <a:tc>
                  <a:txBody>
                    <a:bodyPr/>
                    <a:lstStyle/>
                    <a:p>
                      <a:pPr algn="ctr"/>
                      <a:r>
                        <a:rPr lang="en-IN" sz="1100" dirty="0"/>
                        <a:t>1</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0</a:t>
                      </a:r>
                    </a:p>
                  </a:txBody>
                  <a:tcPr anchor="ctr"/>
                </a:tc>
                <a:tc>
                  <a:txBody>
                    <a:bodyPr/>
                    <a:lstStyle/>
                    <a:p>
                      <a:pPr algn="ctr"/>
                      <a:r>
                        <a:rPr lang="en-IN" sz="1100" dirty="0"/>
                        <a:t>1</a:t>
                      </a:r>
                    </a:p>
                  </a:txBody>
                  <a:tcPr anchor="ctr"/>
                </a:tc>
                <a:extLst>
                  <a:ext uri="{0D108BD9-81ED-4DB2-BD59-A6C34878D82A}">
                    <a16:rowId xmlns:a16="http://schemas.microsoft.com/office/drawing/2014/main" val="10008"/>
                  </a:ext>
                </a:extLst>
              </a:tr>
            </a:tbl>
          </a:graphicData>
        </a:graphic>
      </p:graphicFrame>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42972" y="1676400"/>
            <a:ext cx="4572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31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gtEl>
                                        <p:attrNameLst>
                                          <p:attrName>style.visibility</p:attrName>
                                        </p:attrNameLst>
                                      </p:cBhvr>
                                      <p:to>
                                        <p:strVal val="visible"/>
                                      </p:to>
                                    </p:set>
                                    <p:animEffect transition="in" filter="fade">
                                      <p:cBhvr>
                                        <p:cTn id="14" dur="1000"/>
                                        <p:tgtEl>
                                          <p:spTgt spid="9219"/>
                                        </p:tgtEl>
                                      </p:cBhvr>
                                    </p:animEffect>
                                    <p:anim calcmode="lin" valueType="num">
                                      <p:cBhvr>
                                        <p:cTn id="15" dur="1000" fill="hold"/>
                                        <p:tgtEl>
                                          <p:spTgt spid="9219"/>
                                        </p:tgtEl>
                                        <p:attrNameLst>
                                          <p:attrName>ppt_x</p:attrName>
                                        </p:attrNameLst>
                                      </p:cBhvr>
                                      <p:tavLst>
                                        <p:tav tm="0">
                                          <p:val>
                                            <p:strVal val="#ppt_x"/>
                                          </p:val>
                                        </p:tav>
                                        <p:tav tm="100000">
                                          <p:val>
                                            <p:strVal val="#ppt_x"/>
                                          </p:val>
                                        </p:tav>
                                      </p:tavLst>
                                    </p:anim>
                                    <p:anim calcmode="lin" valueType="num">
                                      <p:cBhvr>
                                        <p:cTn id="16"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4"/>
                                        </p:tgtEl>
                                        <p:attrNameLst>
                                          <p:attrName>style.visibility</p:attrName>
                                        </p:attrNameLst>
                                      </p:cBhvr>
                                      <p:to>
                                        <p:strVal val="visible"/>
                                      </p:to>
                                    </p:set>
                                    <p:animEffect transition="in" filter="fade">
                                      <p:cBhvr>
                                        <p:cTn id="28" dur="1000"/>
                                        <p:tgtEl>
                                          <p:spTgt spid="8194"/>
                                        </p:tgtEl>
                                      </p:cBhvr>
                                    </p:animEffect>
                                    <p:anim calcmode="lin" valueType="num">
                                      <p:cBhvr>
                                        <p:cTn id="29" dur="1000" fill="hold"/>
                                        <p:tgtEl>
                                          <p:spTgt spid="8194"/>
                                        </p:tgtEl>
                                        <p:attrNameLst>
                                          <p:attrName>ppt_x</p:attrName>
                                        </p:attrNameLst>
                                      </p:cBhvr>
                                      <p:tavLst>
                                        <p:tav tm="0">
                                          <p:val>
                                            <p:strVal val="#ppt_x"/>
                                          </p:val>
                                        </p:tav>
                                        <p:tav tm="100000">
                                          <p:val>
                                            <p:strVal val="#ppt_x"/>
                                          </p:val>
                                        </p:tav>
                                      </p:tavLst>
                                    </p:anim>
                                    <p:anim calcmode="lin" valueType="num">
                                      <p:cBhvr>
                                        <p:cTn id="30"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DECODER-5</a:t>
            </a:r>
            <a:endParaRPr lang="en-IN" dirty="0"/>
          </a:p>
        </p:txBody>
      </p:sp>
      <p:sp>
        <p:nvSpPr>
          <p:cNvPr id="3" name="Content Placeholder 2"/>
          <p:cNvSpPr>
            <a:spLocks noGrp="1"/>
          </p:cNvSpPr>
          <p:nvPr>
            <p:ph idx="1"/>
          </p:nvPr>
        </p:nvSpPr>
        <p:spPr/>
        <p:txBody>
          <a:bodyPr/>
          <a:lstStyle/>
          <a:p>
            <a:pPr algn="just"/>
            <a:r>
              <a:rPr lang="en-IN" dirty="0"/>
              <a:t>This decoder generates all of the </a:t>
            </a:r>
            <a:r>
              <a:rPr lang="en-IN" dirty="0" err="1"/>
              <a:t>minterms</a:t>
            </a:r>
            <a:r>
              <a:rPr lang="en-IN" dirty="0"/>
              <a:t> of the three input variables. Exactly one of the output lines will be 1 for each combination of the values of the input variables.</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28481848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DECODER-5</a:t>
            </a:r>
            <a:endParaRPr lang="en-IN" dirty="0"/>
          </a:p>
        </p:txBody>
      </p:sp>
      <p:sp>
        <p:nvSpPr>
          <p:cNvPr id="3" name="Content Placeholder 2"/>
          <p:cNvSpPr>
            <a:spLocks noGrp="1"/>
          </p:cNvSpPr>
          <p:nvPr>
            <p:ph idx="1"/>
          </p:nvPr>
        </p:nvSpPr>
        <p:spPr/>
        <p:txBody>
          <a:bodyPr/>
          <a:lstStyle/>
          <a:p>
            <a:r>
              <a:rPr lang="en-IN" b="1" dirty="0"/>
              <a:t>A 4-to-10 Line Decoder </a:t>
            </a:r>
          </a:p>
          <a:p>
            <a:endParaRPr lang="en-IN" b="1"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3" y="1981200"/>
            <a:ext cx="613568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006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DECODER-5</a:t>
            </a:r>
            <a:endParaRPr lang="en-IN" dirty="0"/>
          </a:p>
        </p:txBody>
      </p:sp>
      <p:sp>
        <p:nvSpPr>
          <p:cNvPr id="3" name="Content Placeholder 2"/>
          <p:cNvSpPr>
            <a:spLocks noGrp="1"/>
          </p:cNvSpPr>
          <p:nvPr>
            <p:ph idx="1"/>
          </p:nvPr>
        </p:nvSpPr>
        <p:spPr/>
        <p:txBody>
          <a:bodyPr/>
          <a:lstStyle/>
          <a:p>
            <a:r>
              <a:rPr lang="en-IN" b="1" dirty="0"/>
              <a:t>A 4-to-10 Line Decoder </a:t>
            </a:r>
          </a:p>
          <a:p>
            <a:endParaRPr lang="en-IN" b="1" dirty="0"/>
          </a:p>
          <a:p>
            <a:endParaRPr lang="en-IN" b="1"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33623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55850"/>
            <a:ext cx="34004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874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DECODER-5</a:t>
            </a:r>
            <a:endParaRPr lang="en-IN" dirty="0"/>
          </a:p>
        </p:txBody>
      </p:sp>
      <p:sp>
        <p:nvSpPr>
          <p:cNvPr id="3" name="Content Placeholder 2"/>
          <p:cNvSpPr>
            <a:spLocks noGrp="1"/>
          </p:cNvSpPr>
          <p:nvPr>
            <p:ph idx="1"/>
          </p:nvPr>
        </p:nvSpPr>
        <p:spPr/>
        <p:txBody>
          <a:bodyPr/>
          <a:lstStyle/>
          <a:p>
            <a:r>
              <a:rPr lang="en-IN" b="1" dirty="0"/>
              <a:t>A 4-to-10 Line Decoder </a:t>
            </a:r>
          </a:p>
          <a:p>
            <a:pPr algn="just"/>
            <a:r>
              <a:rPr lang="en-IN" dirty="0"/>
              <a:t>This decoder has inverted outputs (indicated by the small circles). </a:t>
            </a:r>
          </a:p>
          <a:p>
            <a:pPr algn="just"/>
            <a:r>
              <a:rPr lang="en-IN" dirty="0"/>
              <a:t>For each combination of the values of the inputs, exactly one of the output lines will be 0. </a:t>
            </a:r>
          </a:p>
          <a:p>
            <a:pPr lvl="1" algn="just"/>
            <a:r>
              <a:rPr lang="en-IN" dirty="0"/>
              <a:t>When a binary-coded-decimal (BCD) digit is used as an input to this decoder, one of the output lines will go low to indicate which of the 10 decimal digits is present.</a:t>
            </a:r>
          </a:p>
          <a:p>
            <a:endParaRPr lang="en-IN" b="1" dirty="0"/>
          </a:p>
          <a:p>
            <a:endParaRPr lang="en-IN" b="1"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p14="http://schemas.microsoft.com/office/powerpoint/2010/main" val="20514157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DECODER-6</a:t>
            </a:r>
            <a:endParaRPr lang="en-IN" dirty="0"/>
          </a:p>
        </p:txBody>
      </p:sp>
      <p:sp>
        <p:nvSpPr>
          <p:cNvPr id="3" name="Content Placeholder 2"/>
          <p:cNvSpPr>
            <a:spLocks noGrp="1"/>
          </p:cNvSpPr>
          <p:nvPr>
            <p:ph idx="1"/>
          </p:nvPr>
        </p:nvSpPr>
        <p:spPr/>
        <p:txBody>
          <a:bodyPr>
            <a:normAutofit/>
          </a:bodyPr>
          <a:lstStyle/>
          <a:p>
            <a:pPr algn="just"/>
            <a:r>
              <a:rPr lang="en-IN" dirty="0"/>
              <a:t>In general, an n-to-2</a:t>
            </a:r>
            <a:r>
              <a:rPr lang="en-IN" baseline="30000" dirty="0"/>
              <a:t>n</a:t>
            </a:r>
            <a:r>
              <a:rPr lang="en-IN" dirty="0"/>
              <a:t> line decoder generates all 2</a:t>
            </a:r>
            <a:r>
              <a:rPr lang="en-IN" baseline="30000" dirty="0"/>
              <a:t>n</a:t>
            </a:r>
            <a:r>
              <a:rPr lang="en-IN" dirty="0"/>
              <a:t> </a:t>
            </a:r>
            <a:r>
              <a:rPr lang="en-IN" dirty="0" err="1"/>
              <a:t>minterms</a:t>
            </a:r>
            <a:r>
              <a:rPr lang="en-IN" dirty="0"/>
              <a:t> (or </a:t>
            </a:r>
            <a:r>
              <a:rPr lang="en-IN" dirty="0" err="1"/>
              <a:t>maxterms</a:t>
            </a:r>
            <a:r>
              <a:rPr lang="en-IN" dirty="0"/>
              <a:t>) of the n input variables. The outputs are defined by the equations</a:t>
            </a:r>
          </a:p>
          <a:p>
            <a:pPr marL="114300" indent="0" algn="just">
              <a:buNone/>
            </a:pPr>
            <a:r>
              <a:rPr lang="en-IN" dirty="0"/>
              <a:t>	 </a:t>
            </a:r>
            <a:r>
              <a:rPr lang="en-IN" dirty="0" err="1"/>
              <a:t>yi</a:t>
            </a:r>
            <a:r>
              <a:rPr lang="en-IN" dirty="0"/>
              <a:t> = mi = </a:t>
            </a:r>
            <a:r>
              <a:rPr lang="en-IN" dirty="0" err="1"/>
              <a:t>Mi</a:t>
            </a:r>
            <a:r>
              <a:rPr lang="en-IN" dirty="0"/>
              <a:t> ′,  </a:t>
            </a:r>
            <a:r>
              <a:rPr lang="en-IN" dirty="0" err="1"/>
              <a:t>i</a:t>
            </a:r>
            <a:r>
              <a:rPr lang="en-IN" dirty="0"/>
              <a:t> = 0 to 2n − 1        (</a:t>
            </a:r>
            <a:r>
              <a:rPr lang="en-IN" dirty="0" err="1"/>
              <a:t>noninverted</a:t>
            </a:r>
            <a:r>
              <a:rPr lang="en-IN" dirty="0"/>
              <a:t> outputs) </a:t>
            </a:r>
          </a:p>
          <a:p>
            <a:pPr marL="114300" indent="0" algn="just">
              <a:buNone/>
            </a:pPr>
            <a:r>
              <a:rPr lang="en-IN" dirty="0"/>
              <a:t>		or </a:t>
            </a:r>
          </a:p>
          <a:p>
            <a:pPr marL="114300" indent="0" algn="just">
              <a:buNone/>
            </a:pPr>
            <a:r>
              <a:rPr lang="en-IN" dirty="0"/>
              <a:t>	</a:t>
            </a:r>
            <a:r>
              <a:rPr lang="en-IN" dirty="0" err="1"/>
              <a:t>yi</a:t>
            </a:r>
            <a:r>
              <a:rPr lang="en-IN" dirty="0"/>
              <a:t> = mi ′ = </a:t>
            </a:r>
            <a:r>
              <a:rPr lang="en-IN" dirty="0" err="1"/>
              <a:t>Mi</a:t>
            </a:r>
            <a:r>
              <a:rPr lang="en-IN" dirty="0"/>
              <a:t>,  </a:t>
            </a:r>
            <a:r>
              <a:rPr lang="en-IN" dirty="0" err="1"/>
              <a:t>i</a:t>
            </a:r>
            <a:r>
              <a:rPr lang="en-IN" dirty="0"/>
              <a:t> = 0 to 2n − 1           (inverted outputs)</a:t>
            </a:r>
          </a:p>
          <a:p>
            <a:pPr lvl="1" algn="just"/>
            <a:r>
              <a:rPr lang="en-IN" dirty="0"/>
              <a:t>where mi is a </a:t>
            </a:r>
            <a:r>
              <a:rPr lang="en-IN" dirty="0" err="1"/>
              <a:t>minterm</a:t>
            </a:r>
            <a:r>
              <a:rPr lang="en-IN" dirty="0"/>
              <a:t> of the n input variables and </a:t>
            </a:r>
            <a:r>
              <a:rPr lang="en-IN" dirty="0" err="1"/>
              <a:t>Mi</a:t>
            </a:r>
            <a:r>
              <a:rPr lang="en-IN" dirty="0"/>
              <a:t> is a </a:t>
            </a:r>
            <a:r>
              <a:rPr lang="en-IN" dirty="0" err="1"/>
              <a:t>maxterm</a:t>
            </a:r>
            <a:r>
              <a:rPr lang="en-IN"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p14="http://schemas.microsoft.com/office/powerpoint/2010/main" val="163148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Design of Circuits with Limited Gate Fan-In</a:t>
            </a:r>
          </a:p>
        </p:txBody>
      </p:sp>
      <p:sp>
        <p:nvSpPr>
          <p:cNvPr id="7" name="Content Placeholder 6"/>
          <p:cNvSpPr>
            <a:spLocks noGrp="1"/>
          </p:cNvSpPr>
          <p:nvPr>
            <p:ph idx="1"/>
          </p:nvPr>
        </p:nvSpPr>
        <p:spPr/>
        <p:txBody>
          <a:bodyPr/>
          <a:lstStyle/>
          <a:p>
            <a:pPr algn="just"/>
            <a:r>
              <a:rPr lang="en-IN" dirty="0"/>
              <a:t>Example:</a:t>
            </a:r>
          </a:p>
          <a:p>
            <a:pPr algn="just"/>
            <a:r>
              <a:rPr lang="en-IN" dirty="0"/>
              <a:t>Realize f(a, b, c, d) = </a:t>
            </a:r>
            <a:r>
              <a:rPr lang="en-IN" dirty="0" err="1"/>
              <a:t>Σm</a:t>
            </a:r>
            <a:r>
              <a:rPr lang="en-IN" dirty="0"/>
              <a:t>(0, 3, 4, 5, 8, 9, 10, 14, 15) using three-input NOR gates</a:t>
            </a:r>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r>
              <a:rPr lang="en-IN" dirty="0"/>
              <a:t>f′ = </a:t>
            </a:r>
            <a:r>
              <a:rPr lang="en-IN" dirty="0" err="1"/>
              <a:t>a′b′c′d</a:t>
            </a:r>
            <a:r>
              <a:rPr lang="en-IN" dirty="0"/>
              <a:t> + </a:t>
            </a:r>
            <a:r>
              <a:rPr lang="en-IN" dirty="0" err="1"/>
              <a:t>ab′cd</a:t>
            </a:r>
            <a:r>
              <a:rPr lang="en-IN" dirty="0"/>
              <a:t> + </a:t>
            </a:r>
            <a:r>
              <a:rPr lang="en-IN" dirty="0" err="1"/>
              <a:t>abc</a:t>
            </a:r>
            <a:r>
              <a:rPr lang="en-IN" dirty="0"/>
              <a:t>′ + </a:t>
            </a:r>
            <a:r>
              <a:rPr lang="en-IN" dirty="0" err="1"/>
              <a:t>a′bc</a:t>
            </a:r>
            <a:r>
              <a:rPr lang="en-IN" dirty="0"/>
              <a:t> + </a:t>
            </a:r>
            <a:r>
              <a:rPr lang="en-IN" dirty="0" err="1"/>
              <a:t>a′cd</a:t>
            </a:r>
            <a:r>
              <a:rPr lang="en-IN" dirty="0"/>
              <a:t>′</a:t>
            </a:r>
          </a:p>
          <a:p>
            <a:pPr algn="just"/>
            <a:endParaRPr lang="en-IN" dirty="0"/>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26103" y="2667000"/>
            <a:ext cx="329179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276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DECODER-6</a:t>
            </a:r>
            <a:endParaRPr lang="en-IN" dirty="0"/>
          </a:p>
        </p:txBody>
      </p:sp>
      <p:sp>
        <p:nvSpPr>
          <p:cNvPr id="3" name="Content Placeholder 2"/>
          <p:cNvSpPr>
            <a:spLocks noGrp="1"/>
          </p:cNvSpPr>
          <p:nvPr>
            <p:ph idx="1"/>
          </p:nvPr>
        </p:nvSpPr>
        <p:spPr/>
        <p:txBody>
          <a:bodyPr>
            <a:normAutofit fontScale="70000" lnSpcReduction="20000"/>
          </a:bodyPr>
          <a:lstStyle/>
          <a:p>
            <a:pPr algn="just"/>
            <a:r>
              <a:rPr lang="en-IN" b="1" dirty="0"/>
              <a:t>Applications of Decoders</a:t>
            </a:r>
          </a:p>
          <a:p>
            <a:pPr algn="just"/>
            <a:r>
              <a:rPr lang="en-IN" dirty="0"/>
              <a:t>Decoders are greatly used in applications where the particular output or group of outputs to be activated only on the occurrence of a specific combination of input levels. </a:t>
            </a:r>
          </a:p>
          <a:p>
            <a:pPr algn="just"/>
            <a:r>
              <a:rPr lang="en-IN" b="1" dirty="0"/>
              <a:t>Binary to Decimal Decoder</a:t>
            </a:r>
          </a:p>
          <a:p>
            <a:pPr algn="just"/>
            <a:r>
              <a:rPr lang="en-IN" dirty="0"/>
              <a:t>Decoders are used to get the decimal digit corresponding to a specific input combination. A BCD number needs 4 binary digits to represent the 0 to 9 decimal digits, thus it consists of 4 input lines. It consists of 10 output lines corresponding to 0 to 9 decimal digits. (1 of 10 line decoder)</a:t>
            </a:r>
          </a:p>
          <a:p>
            <a:pPr algn="just"/>
            <a:r>
              <a:rPr lang="en-IN" b="1" dirty="0"/>
              <a:t>Address Decoders</a:t>
            </a:r>
          </a:p>
          <a:p>
            <a:pPr algn="just"/>
            <a:r>
              <a:rPr lang="en-IN" dirty="0"/>
              <a:t>Amongst its many uses, a decoder is widely used to decode the particular memory location in the computer memory system. Decoders accept the address code generated by the CPU which is a combination of address bits for a specific location in the memory. In a memory system, there are several memory ICs are combined and each one has their unique address to distinguish from other memory locations. In such cases a decoder built in the memory ICs circuitry, is used to select a memory IC in response to a range of addresses by decoding the most significant bits of the systems address, thereby a particular memory location or IC is selected.</a:t>
            </a:r>
          </a:p>
          <a:p>
            <a:pPr algn="just"/>
            <a:r>
              <a:rPr lang="en-IN" b="1" dirty="0"/>
              <a:t>Instruction Decoder</a:t>
            </a:r>
          </a:p>
          <a:p>
            <a:pPr algn="just"/>
            <a:r>
              <a:rPr lang="en-IN" dirty="0"/>
              <a:t>Another application of the decoder can be found in the control unit of the central processing unit. This decoder is used to decode the program instructions in order to activate the specific control lines such that different operations in the ALU of the CPU are carried out.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7033837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DECODER-6</a:t>
            </a:r>
            <a:endParaRPr lang="en-IN" dirty="0"/>
          </a:p>
        </p:txBody>
      </p:sp>
      <p:sp>
        <p:nvSpPr>
          <p:cNvPr id="3" name="Content Placeholder 2"/>
          <p:cNvSpPr>
            <a:spLocks noGrp="1"/>
          </p:cNvSpPr>
          <p:nvPr>
            <p:ph idx="1"/>
          </p:nvPr>
        </p:nvSpPr>
        <p:spPr/>
        <p:txBody>
          <a:bodyPr>
            <a:normAutofit/>
          </a:bodyPr>
          <a:lstStyle/>
          <a:p>
            <a:pPr algn="just"/>
            <a:r>
              <a:rPr lang="en-IN" dirty="0"/>
              <a:t>Because an n-input decoder generates all of the </a:t>
            </a:r>
            <a:r>
              <a:rPr lang="en-IN" dirty="0" err="1"/>
              <a:t>minterms</a:t>
            </a:r>
            <a:r>
              <a:rPr lang="en-IN" dirty="0"/>
              <a:t> of n variables, n- variable functions can be realized by </a:t>
            </a:r>
            <a:r>
              <a:rPr lang="en-IN" dirty="0" err="1"/>
              <a:t>ORing</a:t>
            </a:r>
            <a:r>
              <a:rPr lang="en-IN" dirty="0"/>
              <a:t> together selected </a:t>
            </a:r>
            <a:r>
              <a:rPr lang="en-IN" dirty="0" err="1"/>
              <a:t>minterm</a:t>
            </a:r>
            <a:r>
              <a:rPr lang="en-IN" dirty="0"/>
              <a:t> outputs from a decoder. </a:t>
            </a:r>
          </a:p>
          <a:p>
            <a:pPr algn="just"/>
            <a:r>
              <a:rPr lang="en-IN" dirty="0"/>
              <a:t>If the decoder outputs are inverted, then NAND gates can be used to generate the functions.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p14="http://schemas.microsoft.com/office/powerpoint/2010/main" val="3214380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DECODER-6</a:t>
            </a:r>
            <a:endParaRPr lang="en-IN" dirty="0"/>
          </a:p>
        </p:txBody>
      </p:sp>
      <p:sp>
        <p:nvSpPr>
          <p:cNvPr id="3" name="Content Placeholder 2"/>
          <p:cNvSpPr>
            <a:spLocks noGrp="1"/>
          </p:cNvSpPr>
          <p:nvPr>
            <p:ph idx="1"/>
          </p:nvPr>
        </p:nvSpPr>
        <p:spPr/>
        <p:txBody>
          <a:bodyPr>
            <a:normAutofit/>
          </a:bodyPr>
          <a:lstStyle/>
          <a:p>
            <a:pPr algn="just"/>
            <a:r>
              <a:rPr lang="en-IN" dirty="0"/>
              <a:t> Realize f1(a, b, c, d) = m1 + m2 + m4 and </a:t>
            </a:r>
          </a:p>
          <a:p>
            <a:pPr algn="just"/>
            <a:r>
              <a:rPr lang="en-IN" dirty="0"/>
              <a:t> f2(a, b, c, d) = m4 + m7 + m9 using the 4 to 10 line decoder.</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90800"/>
            <a:ext cx="45720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417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DECODER-7</a:t>
            </a:r>
            <a:endParaRPr lang="en-IN" dirty="0"/>
          </a:p>
        </p:txBody>
      </p:sp>
      <p:sp>
        <p:nvSpPr>
          <p:cNvPr id="3" name="Content Placeholder 2"/>
          <p:cNvSpPr>
            <a:spLocks noGrp="1"/>
          </p:cNvSpPr>
          <p:nvPr>
            <p:ph idx="1"/>
          </p:nvPr>
        </p:nvSpPr>
        <p:spPr>
          <a:xfrm>
            <a:off x="457200" y="1600200"/>
            <a:ext cx="7620000" cy="1447800"/>
          </a:xfrm>
        </p:spPr>
        <p:txBody>
          <a:bodyPr>
            <a:normAutofit fontScale="85000" lnSpcReduction="20000"/>
          </a:bodyPr>
          <a:lstStyle/>
          <a:p>
            <a:pPr algn="just"/>
            <a:r>
              <a:rPr lang="en-IN" dirty="0"/>
              <a:t>Show how using a 3-to-8 decoder and multi-input OR gates following Boolean expressions can be realized simultaneously.</a:t>
            </a:r>
          </a:p>
          <a:p>
            <a:pPr marL="411480" lvl="1" indent="0" algn="just">
              <a:buNone/>
            </a:pPr>
            <a:r>
              <a:rPr lang="pt-BR" dirty="0"/>
              <a:t>F1 (A, B, C) = ∑m(0, 4, 6); </a:t>
            </a:r>
          </a:p>
          <a:p>
            <a:pPr marL="411480" lvl="1" indent="0" algn="just">
              <a:buNone/>
            </a:pPr>
            <a:r>
              <a:rPr lang="pt-BR" dirty="0"/>
              <a:t>F2(A, B, C) = ∑m(0, 5); </a:t>
            </a:r>
          </a:p>
          <a:p>
            <a:pPr marL="411480" lvl="1" indent="0" algn="just">
              <a:buNone/>
            </a:pPr>
            <a:r>
              <a:rPr lang="pt-BR" dirty="0"/>
              <a:t>F3(A, B, C) = ∑m(1, 2, 3, 7)</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2"/>
          <a:stretch/>
        </p:blipFill>
        <p:spPr bwMode="auto">
          <a:xfrm>
            <a:off x="1571173" y="3048000"/>
            <a:ext cx="5591628" cy="374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60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218"/>
                                        </p:tgtEl>
                                        <p:attrNameLst>
                                          <p:attrName>style.visibility</p:attrName>
                                        </p:attrNameLst>
                                      </p:cBhvr>
                                      <p:to>
                                        <p:strVal val="visible"/>
                                      </p:to>
                                    </p:set>
                                    <p:animEffect transition="in" filter="fade">
                                      <p:cBhvr>
                                        <p:cTn id="29" dur="1000"/>
                                        <p:tgtEl>
                                          <p:spTgt spid="9218"/>
                                        </p:tgtEl>
                                      </p:cBhvr>
                                    </p:animEffect>
                                    <p:anim calcmode="lin" valueType="num">
                                      <p:cBhvr>
                                        <p:cTn id="30" dur="1000" fill="hold"/>
                                        <p:tgtEl>
                                          <p:spTgt spid="9218"/>
                                        </p:tgtEl>
                                        <p:attrNameLst>
                                          <p:attrName>ppt_x</p:attrName>
                                        </p:attrNameLst>
                                      </p:cBhvr>
                                      <p:tavLst>
                                        <p:tav tm="0">
                                          <p:val>
                                            <p:strVal val="#ppt_x"/>
                                          </p:val>
                                        </p:tav>
                                        <p:tav tm="100000">
                                          <p:val>
                                            <p:strVal val="#ppt_x"/>
                                          </p:val>
                                        </p:tav>
                                      </p:tavLst>
                                    </p:anim>
                                    <p:anim calcmode="lin" valueType="num">
                                      <p:cBhvr>
                                        <p:cTn id="3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DECODER-8</a:t>
            </a:r>
            <a:endParaRPr lang="en-IN" dirty="0"/>
          </a:p>
        </p:txBody>
      </p:sp>
      <p:sp>
        <p:nvSpPr>
          <p:cNvPr id="3" name="Content Placeholder 2"/>
          <p:cNvSpPr>
            <a:spLocks noGrp="1"/>
          </p:cNvSpPr>
          <p:nvPr>
            <p:ph idx="1"/>
          </p:nvPr>
        </p:nvSpPr>
        <p:spPr/>
        <p:txBody>
          <a:bodyPr/>
          <a:lstStyle/>
          <a:p>
            <a:r>
              <a:rPr lang="en-IN" dirty="0"/>
              <a:t>Implement a full adder circuit using a 3-to-8 line decoder.</a:t>
            </a:r>
          </a:p>
          <a:p>
            <a:r>
              <a:rPr lang="en-IN" dirty="0"/>
              <a:t>Sum output S =  </a:t>
            </a:r>
            <a:r>
              <a:rPr lang="pt-BR" dirty="0"/>
              <a:t>∑m</a:t>
            </a:r>
            <a:r>
              <a:rPr lang="en-IN" dirty="0"/>
              <a:t>(1 2 4 7)</a:t>
            </a:r>
          </a:p>
          <a:p>
            <a:r>
              <a:rPr lang="en-IN" dirty="0"/>
              <a:t>Carry output Co=  </a:t>
            </a:r>
            <a:r>
              <a:rPr lang="pt-BR" dirty="0"/>
              <a:t>∑m</a:t>
            </a:r>
            <a:r>
              <a:rPr lang="en-IN" dirty="0"/>
              <a:t>(3 5 6 7)</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90" y="3048000"/>
            <a:ext cx="349551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3080657"/>
            <a:ext cx="4076700" cy="240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1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3"/>
                                        </p:tgtEl>
                                        <p:attrNameLst>
                                          <p:attrName>style.visibility</p:attrName>
                                        </p:attrNameLst>
                                      </p:cBhvr>
                                      <p:to>
                                        <p:strVal val="visible"/>
                                      </p:to>
                                    </p:set>
                                    <p:animEffect transition="in" filter="fade">
                                      <p:cBhvr>
                                        <p:cTn id="35" dur="1000"/>
                                        <p:tgtEl>
                                          <p:spTgt spid="10243"/>
                                        </p:tgtEl>
                                      </p:cBhvr>
                                    </p:animEffect>
                                    <p:anim calcmode="lin" valueType="num">
                                      <p:cBhvr>
                                        <p:cTn id="36" dur="1000" fill="hold"/>
                                        <p:tgtEl>
                                          <p:spTgt spid="10243"/>
                                        </p:tgtEl>
                                        <p:attrNameLst>
                                          <p:attrName>ppt_x</p:attrName>
                                        </p:attrNameLst>
                                      </p:cBhvr>
                                      <p:tavLst>
                                        <p:tav tm="0">
                                          <p:val>
                                            <p:strVal val="#ppt_x"/>
                                          </p:val>
                                        </p:tav>
                                        <p:tav tm="100000">
                                          <p:val>
                                            <p:strVal val="#ppt_x"/>
                                          </p:val>
                                        </p:tav>
                                      </p:tavLst>
                                    </p:anim>
                                    <p:anim calcmode="lin" valueType="num">
                                      <p:cBhvr>
                                        <p:cTn id="37"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DECODER-9</a:t>
            </a:r>
            <a:endParaRPr lang="en-IN" dirty="0"/>
          </a:p>
        </p:txBody>
      </p:sp>
      <p:sp>
        <p:nvSpPr>
          <p:cNvPr id="3" name="Content Placeholder 2"/>
          <p:cNvSpPr>
            <a:spLocks noGrp="1"/>
          </p:cNvSpPr>
          <p:nvPr>
            <p:ph idx="1"/>
          </p:nvPr>
        </p:nvSpPr>
        <p:spPr/>
        <p:txBody>
          <a:bodyPr/>
          <a:lstStyle/>
          <a:p>
            <a:r>
              <a:rPr lang="en-IN" b="1" dirty="0"/>
              <a:t>BCD-TO-DECIMAL DECODERS (IC 7445)</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3844716" cy="470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2019300"/>
            <a:ext cx="24574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1695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DECODER-10</a:t>
            </a:r>
            <a:endParaRPr lang="en-IN" dirty="0"/>
          </a:p>
        </p:txBody>
      </p:sp>
      <p:sp>
        <p:nvSpPr>
          <p:cNvPr id="3" name="Content Placeholder 2"/>
          <p:cNvSpPr>
            <a:spLocks noGrp="1"/>
          </p:cNvSpPr>
          <p:nvPr>
            <p:ph idx="1"/>
          </p:nvPr>
        </p:nvSpPr>
        <p:spPr/>
        <p:txBody>
          <a:bodyPr/>
          <a:lstStyle/>
          <a:p>
            <a:r>
              <a:rPr lang="en-IN" dirty="0"/>
              <a:t>Truth Table of 1 of 10 decoder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71675"/>
            <a:ext cx="79248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3726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7 segment top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99190"/>
            <a:ext cx="2000250" cy="2371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b="1" dirty="0"/>
              <a:t>DECODER-12</a:t>
            </a:r>
            <a:endParaRPr lang="en-IN" dirty="0"/>
          </a:p>
        </p:txBody>
      </p:sp>
      <p:sp>
        <p:nvSpPr>
          <p:cNvPr id="3" name="Content Placeholder 2"/>
          <p:cNvSpPr>
            <a:spLocks noGrp="1"/>
          </p:cNvSpPr>
          <p:nvPr>
            <p:ph idx="1"/>
          </p:nvPr>
        </p:nvSpPr>
        <p:spPr/>
        <p:txBody>
          <a:bodyPr/>
          <a:lstStyle/>
          <a:p>
            <a:r>
              <a:rPr lang="en-IN" b="1" dirty="0"/>
              <a:t>Seven Segment decoder</a:t>
            </a:r>
          </a:p>
          <a:p>
            <a:pPr marL="114300" indent="0">
              <a:buNone/>
            </a:pPr>
            <a:endParaRPr lang="en-IN" dirty="0"/>
          </a:p>
          <a:p>
            <a:pPr marL="114300" indent="0">
              <a:buNone/>
            </a:pP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90725"/>
            <a:ext cx="22288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descr="http://www.electronicshub.org/wp-content/uploads/2015/02/Pin-Diagram-of-7-Segment-Display.jpg"/>
          <p:cNvPicPr>
            <a:picLocks noChangeAspect="1" noChangeArrowheads="1"/>
          </p:cNvPicPr>
          <p:nvPr/>
        </p:nvPicPr>
        <p:blipFill rotWithShape="1">
          <a:blip r:embed="rId4">
            <a:extLst>
              <a:ext uri="{28A0092B-C50C-407E-A947-70E740481C1C}">
                <a14:useLocalDpi xmlns:a14="http://schemas.microsoft.com/office/drawing/2010/main" val="0"/>
              </a:ext>
            </a:extLst>
          </a:blip>
          <a:srcRect l="6931" r="6509"/>
          <a:stretch/>
        </p:blipFill>
        <p:spPr bwMode="auto">
          <a:xfrm>
            <a:off x="2950028" y="1905000"/>
            <a:ext cx="1393372" cy="465772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electronicshub.org/wp-content/uploads/2015/02/common-cathode-truth-t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85974"/>
            <a:ext cx="4648200" cy="309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5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fade">
                                      <p:cBhvr>
                                        <p:cTn id="14" dur="1000"/>
                                        <p:tgtEl>
                                          <p:spTgt spid="14340"/>
                                        </p:tgtEl>
                                      </p:cBhvr>
                                    </p:animEffect>
                                    <p:anim calcmode="lin" valueType="num">
                                      <p:cBhvr>
                                        <p:cTn id="15" dur="1000" fill="hold"/>
                                        <p:tgtEl>
                                          <p:spTgt spid="14340"/>
                                        </p:tgtEl>
                                        <p:attrNameLst>
                                          <p:attrName>ppt_x</p:attrName>
                                        </p:attrNameLst>
                                      </p:cBhvr>
                                      <p:tavLst>
                                        <p:tav tm="0">
                                          <p:val>
                                            <p:strVal val="#ppt_x"/>
                                          </p:val>
                                        </p:tav>
                                        <p:tav tm="100000">
                                          <p:val>
                                            <p:strVal val="#ppt_x"/>
                                          </p:val>
                                        </p:tav>
                                      </p:tavLst>
                                    </p:anim>
                                    <p:anim calcmode="lin" valueType="num">
                                      <p:cBhvr>
                                        <p:cTn id="16"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44"/>
                                        </p:tgtEl>
                                        <p:attrNameLst>
                                          <p:attrName>style.visibility</p:attrName>
                                        </p:attrNameLst>
                                      </p:cBhvr>
                                      <p:to>
                                        <p:strVal val="visible"/>
                                      </p:to>
                                    </p:set>
                                    <p:animEffect transition="in" filter="fade">
                                      <p:cBhvr>
                                        <p:cTn id="21" dur="1000"/>
                                        <p:tgtEl>
                                          <p:spTgt spid="14344"/>
                                        </p:tgtEl>
                                      </p:cBhvr>
                                    </p:animEffect>
                                    <p:anim calcmode="lin" valueType="num">
                                      <p:cBhvr>
                                        <p:cTn id="22" dur="1000" fill="hold"/>
                                        <p:tgtEl>
                                          <p:spTgt spid="14344"/>
                                        </p:tgtEl>
                                        <p:attrNameLst>
                                          <p:attrName>ppt_x</p:attrName>
                                        </p:attrNameLst>
                                      </p:cBhvr>
                                      <p:tavLst>
                                        <p:tav tm="0">
                                          <p:val>
                                            <p:strVal val="#ppt_x"/>
                                          </p:val>
                                        </p:tav>
                                        <p:tav tm="100000">
                                          <p:val>
                                            <p:strVal val="#ppt_x"/>
                                          </p:val>
                                        </p:tav>
                                      </p:tavLst>
                                    </p:anim>
                                    <p:anim calcmode="lin" valueType="num">
                                      <p:cBhvr>
                                        <p:cTn id="23"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346"/>
                                        </p:tgtEl>
                                        <p:attrNameLst>
                                          <p:attrName>style.visibility</p:attrName>
                                        </p:attrNameLst>
                                      </p:cBhvr>
                                      <p:to>
                                        <p:strVal val="visible"/>
                                      </p:to>
                                    </p:set>
                                    <p:animEffect transition="in" filter="fade">
                                      <p:cBhvr>
                                        <p:cTn id="28" dur="1000"/>
                                        <p:tgtEl>
                                          <p:spTgt spid="14346"/>
                                        </p:tgtEl>
                                      </p:cBhvr>
                                    </p:animEffect>
                                    <p:anim calcmode="lin" valueType="num">
                                      <p:cBhvr>
                                        <p:cTn id="29" dur="1000" fill="hold"/>
                                        <p:tgtEl>
                                          <p:spTgt spid="14346"/>
                                        </p:tgtEl>
                                        <p:attrNameLst>
                                          <p:attrName>ppt_x</p:attrName>
                                        </p:attrNameLst>
                                      </p:cBhvr>
                                      <p:tavLst>
                                        <p:tav tm="0">
                                          <p:val>
                                            <p:strVal val="#ppt_x"/>
                                          </p:val>
                                        </p:tav>
                                        <p:tav tm="100000">
                                          <p:val>
                                            <p:strVal val="#ppt_x"/>
                                          </p:val>
                                        </p:tav>
                                      </p:tavLst>
                                    </p:anim>
                                    <p:anim calcmode="lin" valueType="num">
                                      <p:cBhvr>
                                        <p:cTn id="30"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ENCODERS-1</a:t>
            </a:r>
            <a:endParaRPr lang="en-IN" dirty="0"/>
          </a:p>
        </p:txBody>
      </p:sp>
      <p:sp>
        <p:nvSpPr>
          <p:cNvPr id="3" name="Content Placeholder 2"/>
          <p:cNvSpPr>
            <a:spLocks noGrp="1"/>
          </p:cNvSpPr>
          <p:nvPr>
            <p:ph idx="1"/>
          </p:nvPr>
        </p:nvSpPr>
        <p:spPr/>
        <p:txBody>
          <a:bodyPr>
            <a:normAutofit/>
          </a:bodyPr>
          <a:lstStyle/>
          <a:p>
            <a:pPr algn="just"/>
            <a:r>
              <a:rPr lang="en-IN" dirty="0"/>
              <a:t>An encoder converts an active input signal into a coded output signal.</a:t>
            </a:r>
          </a:p>
          <a:p>
            <a:pPr algn="just"/>
            <a:r>
              <a:rPr lang="en-IN" dirty="0"/>
              <a:t>An encoder is a device which converts familiar numbers or characters or symbols into a coded format. It accepts the alphabetic characters and decimal numbers as inputs and produces the outputs as a coded representation of the inputs.</a:t>
            </a:r>
          </a:p>
          <a:p>
            <a:pPr algn="just"/>
            <a:r>
              <a:rPr lang="en-IN" dirty="0"/>
              <a:t>It is a combinational circuit that performs the opposite function of a decoder.</a:t>
            </a:r>
          </a:p>
          <a:p>
            <a:pPr algn="just"/>
            <a:r>
              <a:rPr lang="en-IN" dirty="0"/>
              <a:t>These are mainly used to reduce the number of bits needed to represent given information.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118</a:t>
            </a:fld>
            <a:endParaRPr lang="en-US"/>
          </a:p>
        </p:txBody>
      </p:sp>
    </p:spTree>
    <p:extLst>
      <p:ext uri="{BB962C8B-B14F-4D97-AF65-F5344CB8AC3E}">
        <p14:creationId xmlns:p14="http://schemas.microsoft.com/office/powerpoint/2010/main" val="12266706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ENCODERS-2</a:t>
            </a:r>
            <a:endParaRPr lang="en-IN" dirty="0"/>
          </a:p>
        </p:txBody>
      </p:sp>
      <p:sp>
        <p:nvSpPr>
          <p:cNvPr id="3" name="Content Placeholder 2"/>
          <p:cNvSpPr>
            <a:spLocks noGrp="1"/>
          </p:cNvSpPr>
          <p:nvPr>
            <p:ph idx="1"/>
          </p:nvPr>
        </p:nvSpPr>
        <p:spPr>
          <a:xfrm>
            <a:off x="457200" y="1600200"/>
            <a:ext cx="7620000" cy="2957513"/>
          </a:xfrm>
        </p:spPr>
        <p:txBody>
          <a:bodyPr>
            <a:normAutofit fontScale="92500"/>
          </a:bodyPr>
          <a:lstStyle/>
          <a:p>
            <a:pPr algn="just"/>
            <a:r>
              <a:rPr lang="en-IN" dirty="0"/>
              <a:t>Depending on the number of input lines, digital or binary encoders produce the output codes in the form of 2 or 3 or 4 bit codes.</a:t>
            </a:r>
          </a:p>
          <a:p>
            <a:pPr algn="just"/>
            <a:r>
              <a:rPr lang="en-IN" b="1" dirty="0"/>
              <a:t>An </a:t>
            </a:r>
            <a:r>
              <a:rPr lang="en-IN" b="1" i="1" dirty="0"/>
              <a:t>encoder </a:t>
            </a:r>
            <a:r>
              <a:rPr lang="en-IN" b="1" dirty="0"/>
              <a:t>is a multiplexer without its single output line.</a:t>
            </a:r>
          </a:p>
          <a:p>
            <a:pPr algn="just"/>
            <a:r>
              <a:rPr lang="en-IN" dirty="0"/>
              <a:t>It is a combinational logic function that has 2</a:t>
            </a:r>
            <a:r>
              <a:rPr lang="en-IN" baseline="30000" dirty="0"/>
              <a:t>n</a:t>
            </a:r>
            <a:r>
              <a:rPr lang="en-IN" dirty="0"/>
              <a:t> (or fewer) input lines and n output lines, which correspond to n selection lines in a multiplexer.</a:t>
            </a:r>
          </a:p>
          <a:p>
            <a:pPr algn="just"/>
            <a:r>
              <a:rPr lang="en-IN" dirty="0"/>
              <a:t>The n output lines generate the binary code for the possible 2</a:t>
            </a:r>
            <a:r>
              <a:rPr lang="en-IN" baseline="30000" dirty="0"/>
              <a:t>n</a:t>
            </a:r>
            <a:r>
              <a:rPr lang="en-IN" dirty="0"/>
              <a:t> input lines.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119</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757" y="4495800"/>
            <a:ext cx="3733800" cy="22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27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Design of Circuits with Limited Gate Fan-In</a:t>
            </a:r>
          </a:p>
        </p:txBody>
      </p:sp>
      <p:sp>
        <p:nvSpPr>
          <p:cNvPr id="7" name="Content Placeholder 6"/>
          <p:cNvSpPr>
            <a:spLocks noGrp="1"/>
          </p:cNvSpPr>
          <p:nvPr>
            <p:ph idx="1"/>
          </p:nvPr>
        </p:nvSpPr>
        <p:spPr/>
        <p:txBody>
          <a:bodyPr/>
          <a:lstStyle/>
          <a:p>
            <a:pPr marL="114300" indent="0">
              <a:buNone/>
            </a:pPr>
            <a:r>
              <a:rPr lang="en-IN" dirty="0"/>
              <a:t>	</a:t>
            </a:r>
            <a:r>
              <a:rPr lang="en-IN" b="1" dirty="0"/>
              <a:t>f′ 	= </a:t>
            </a:r>
            <a:r>
              <a:rPr lang="en-IN" b="1" dirty="0" err="1"/>
              <a:t>a′b′c′d</a:t>
            </a:r>
            <a:r>
              <a:rPr lang="en-IN" b="1" dirty="0"/>
              <a:t> + </a:t>
            </a:r>
            <a:r>
              <a:rPr lang="en-IN" b="1" dirty="0" err="1"/>
              <a:t>ab′cd</a:t>
            </a:r>
            <a:r>
              <a:rPr lang="en-IN" b="1" dirty="0"/>
              <a:t> + </a:t>
            </a:r>
            <a:r>
              <a:rPr lang="en-IN" b="1" dirty="0" err="1"/>
              <a:t>abc</a:t>
            </a:r>
            <a:r>
              <a:rPr lang="en-IN" b="1" dirty="0"/>
              <a:t>′ + </a:t>
            </a:r>
            <a:r>
              <a:rPr lang="en-IN" b="1" dirty="0" err="1"/>
              <a:t>a′bc</a:t>
            </a:r>
            <a:r>
              <a:rPr lang="en-IN" b="1" dirty="0"/>
              <a:t> + </a:t>
            </a:r>
            <a:r>
              <a:rPr lang="en-IN" b="1" dirty="0" err="1"/>
              <a:t>a′cd</a:t>
            </a:r>
            <a:r>
              <a:rPr lang="en-IN" b="1" dirty="0"/>
              <a:t>′</a:t>
            </a:r>
          </a:p>
          <a:p>
            <a:pPr algn="just"/>
            <a:r>
              <a:rPr lang="en-IN" dirty="0"/>
              <a:t>A two-level realization requires two four-input gates and one five-input gate. The expression for f ′ is factored to reduce the maximum number of gate inputs to three and, then, it is complemented:</a:t>
            </a:r>
          </a:p>
          <a:p>
            <a:pPr marL="114300" indent="0" algn="just">
              <a:buNone/>
            </a:pPr>
            <a:r>
              <a:rPr lang="pt-BR" b="1" dirty="0"/>
              <a:t>	f ′ 	= b′d(a′c′ + ac) + a′c(b + d′) + abc′ </a:t>
            </a:r>
          </a:p>
          <a:p>
            <a:pPr marL="114300" indent="0" algn="just">
              <a:buNone/>
            </a:pPr>
            <a:r>
              <a:rPr lang="pt-BR" b="1" dirty="0"/>
              <a:t>	f 	= [b + d′ + (a + c)(a′ + c′)][a + c′ + b′d][a′ + b′ + c]</a:t>
            </a:r>
            <a:endParaRPr lang="en-IN"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4343400"/>
            <a:ext cx="49149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0332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ENCODERS-3</a:t>
            </a:r>
            <a:endParaRPr lang="en-IN" dirty="0"/>
          </a:p>
        </p:txBody>
      </p:sp>
      <p:sp>
        <p:nvSpPr>
          <p:cNvPr id="3" name="Content Placeholder 2"/>
          <p:cNvSpPr>
            <a:spLocks noGrp="1"/>
          </p:cNvSpPr>
          <p:nvPr>
            <p:ph idx="1"/>
          </p:nvPr>
        </p:nvSpPr>
        <p:spPr/>
        <p:txBody>
          <a:bodyPr/>
          <a:lstStyle/>
          <a:p>
            <a:r>
              <a:rPr lang="en-IN" b="1" dirty="0"/>
              <a:t>4 – to – 2 Bit Binary Encoder</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120</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24765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91000"/>
            <a:ext cx="38481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40756"/>
            <a:ext cx="3143250" cy="146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2"/>
                                        </p:tgtEl>
                                        <p:attrNameLst>
                                          <p:attrName>style.visibility</p:attrName>
                                        </p:attrNameLst>
                                      </p:cBhvr>
                                      <p:to>
                                        <p:strVal val="visible"/>
                                      </p:to>
                                    </p:set>
                                    <p:animEffect transition="in" filter="fade">
                                      <p:cBhvr>
                                        <p:cTn id="14" dur="1000"/>
                                        <p:tgtEl>
                                          <p:spTgt spid="17412"/>
                                        </p:tgtEl>
                                      </p:cBhvr>
                                    </p:animEffect>
                                    <p:anim calcmode="lin" valueType="num">
                                      <p:cBhvr>
                                        <p:cTn id="15" dur="1000" fill="hold"/>
                                        <p:tgtEl>
                                          <p:spTgt spid="17412"/>
                                        </p:tgtEl>
                                        <p:attrNameLst>
                                          <p:attrName>ppt_x</p:attrName>
                                        </p:attrNameLst>
                                      </p:cBhvr>
                                      <p:tavLst>
                                        <p:tav tm="0">
                                          <p:val>
                                            <p:strVal val="#ppt_x"/>
                                          </p:val>
                                        </p:tav>
                                        <p:tav tm="100000">
                                          <p:val>
                                            <p:strVal val="#ppt_x"/>
                                          </p:val>
                                        </p:tav>
                                      </p:tavLst>
                                    </p:anim>
                                    <p:anim calcmode="lin" valueType="num">
                                      <p:cBhvr>
                                        <p:cTn id="16"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410"/>
                                        </p:tgtEl>
                                        <p:attrNameLst>
                                          <p:attrName>style.visibility</p:attrName>
                                        </p:attrNameLst>
                                      </p:cBhvr>
                                      <p:to>
                                        <p:strVal val="visible"/>
                                      </p:to>
                                    </p:set>
                                    <p:animEffect transition="in" filter="fade">
                                      <p:cBhvr>
                                        <p:cTn id="21" dur="1000"/>
                                        <p:tgtEl>
                                          <p:spTgt spid="17410"/>
                                        </p:tgtEl>
                                      </p:cBhvr>
                                    </p:animEffect>
                                    <p:anim calcmode="lin" valueType="num">
                                      <p:cBhvr>
                                        <p:cTn id="22" dur="1000" fill="hold"/>
                                        <p:tgtEl>
                                          <p:spTgt spid="17410"/>
                                        </p:tgtEl>
                                        <p:attrNameLst>
                                          <p:attrName>ppt_x</p:attrName>
                                        </p:attrNameLst>
                                      </p:cBhvr>
                                      <p:tavLst>
                                        <p:tav tm="0">
                                          <p:val>
                                            <p:strVal val="#ppt_x"/>
                                          </p:val>
                                        </p:tav>
                                        <p:tav tm="100000">
                                          <p:val>
                                            <p:strVal val="#ppt_x"/>
                                          </p:val>
                                        </p:tav>
                                      </p:tavLst>
                                    </p:anim>
                                    <p:anim calcmode="lin" valueType="num">
                                      <p:cBhvr>
                                        <p:cTn id="23"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411"/>
                                        </p:tgtEl>
                                        <p:attrNameLst>
                                          <p:attrName>style.visibility</p:attrName>
                                        </p:attrNameLst>
                                      </p:cBhvr>
                                      <p:to>
                                        <p:strVal val="visible"/>
                                      </p:to>
                                    </p:set>
                                    <p:animEffect transition="in" filter="fade">
                                      <p:cBhvr>
                                        <p:cTn id="28" dur="1000"/>
                                        <p:tgtEl>
                                          <p:spTgt spid="17411"/>
                                        </p:tgtEl>
                                      </p:cBhvr>
                                    </p:animEffect>
                                    <p:anim calcmode="lin" valueType="num">
                                      <p:cBhvr>
                                        <p:cTn id="29" dur="1000" fill="hold"/>
                                        <p:tgtEl>
                                          <p:spTgt spid="17411"/>
                                        </p:tgtEl>
                                        <p:attrNameLst>
                                          <p:attrName>ppt_x</p:attrName>
                                        </p:attrNameLst>
                                      </p:cBhvr>
                                      <p:tavLst>
                                        <p:tav tm="0">
                                          <p:val>
                                            <p:strVal val="#ppt_x"/>
                                          </p:val>
                                        </p:tav>
                                        <p:tav tm="100000">
                                          <p:val>
                                            <p:strVal val="#ppt_x"/>
                                          </p:val>
                                        </p:tav>
                                      </p:tavLst>
                                    </p:anim>
                                    <p:anim calcmode="lin" valueType="num">
                                      <p:cBhvr>
                                        <p:cTn id="30"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ENCODERS-3</a:t>
            </a:r>
            <a:endParaRPr lang="en-IN" dirty="0"/>
          </a:p>
        </p:txBody>
      </p:sp>
      <p:sp>
        <p:nvSpPr>
          <p:cNvPr id="3" name="Content Placeholder 2"/>
          <p:cNvSpPr>
            <a:spLocks noGrp="1"/>
          </p:cNvSpPr>
          <p:nvPr>
            <p:ph idx="1"/>
          </p:nvPr>
        </p:nvSpPr>
        <p:spPr/>
        <p:txBody>
          <a:bodyPr/>
          <a:lstStyle/>
          <a:p>
            <a:r>
              <a:rPr lang="en-IN" b="1" dirty="0"/>
              <a:t>An 8-to-3 Priority Encoder </a:t>
            </a:r>
          </a:p>
          <a:p>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36800"/>
            <a:ext cx="781563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40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ENCODERS-3</a:t>
            </a:r>
            <a:endParaRPr lang="en-IN" dirty="0"/>
          </a:p>
        </p:txBody>
      </p:sp>
      <p:sp>
        <p:nvSpPr>
          <p:cNvPr id="3" name="Content Placeholder 2"/>
          <p:cNvSpPr>
            <a:spLocks noGrp="1"/>
          </p:cNvSpPr>
          <p:nvPr>
            <p:ph idx="1"/>
          </p:nvPr>
        </p:nvSpPr>
        <p:spPr/>
        <p:txBody>
          <a:bodyPr>
            <a:normAutofit fontScale="92500" lnSpcReduction="20000"/>
          </a:bodyPr>
          <a:lstStyle/>
          <a:p>
            <a:r>
              <a:rPr lang="en-IN" sz="2400" b="1" dirty="0"/>
              <a:t>An 8-to-3 Priority Encoder </a:t>
            </a:r>
          </a:p>
          <a:p>
            <a:pPr algn="just"/>
            <a:r>
              <a:rPr lang="en-IN" sz="2400" dirty="0"/>
              <a:t>8-to-3 priority encoder with inputs y0 through y7. </a:t>
            </a:r>
          </a:p>
          <a:p>
            <a:pPr algn="just"/>
            <a:r>
              <a:rPr lang="en-IN" sz="2400" dirty="0"/>
              <a:t>If input </a:t>
            </a:r>
            <a:r>
              <a:rPr lang="en-IN" sz="2400" dirty="0" err="1"/>
              <a:t>yi</a:t>
            </a:r>
            <a:r>
              <a:rPr lang="en-IN" sz="2400" dirty="0"/>
              <a:t> is 1 and the other inputs are 0, then the </a:t>
            </a:r>
            <a:r>
              <a:rPr lang="en-IN" sz="2400" dirty="0" err="1"/>
              <a:t>abc</a:t>
            </a:r>
            <a:r>
              <a:rPr lang="en-IN" sz="2400" dirty="0"/>
              <a:t> outputs represent a binary number equal to </a:t>
            </a:r>
            <a:r>
              <a:rPr lang="en-IN" sz="2400" dirty="0" err="1"/>
              <a:t>i</a:t>
            </a:r>
            <a:r>
              <a:rPr lang="en-IN" sz="2400" dirty="0"/>
              <a:t>. </a:t>
            </a:r>
          </a:p>
          <a:p>
            <a:pPr lvl="1" algn="just"/>
            <a:r>
              <a:rPr lang="en-IN" dirty="0"/>
              <a:t>For example, if y3 = 1, then </a:t>
            </a:r>
            <a:r>
              <a:rPr lang="en-IN" dirty="0" err="1"/>
              <a:t>abc</a:t>
            </a:r>
            <a:r>
              <a:rPr lang="en-IN" dirty="0"/>
              <a:t> = 011. </a:t>
            </a:r>
          </a:p>
          <a:p>
            <a:pPr algn="just"/>
            <a:r>
              <a:rPr lang="en-IN" sz="2400" dirty="0"/>
              <a:t>If more than one input can be 1 at the same time, the output can be defined using a priority scheme. </a:t>
            </a:r>
          </a:p>
          <a:p>
            <a:pPr algn="just"/>
            <a:r>
              <a:rPr lang="en-IN" dirty="0"/>
              <a:t>The truth table uses the following scheme: </a:t>
            </a:r>
          </a:p>
          <a:p>
            <a:pPr lvl="1" algn="just"/>
            <a:r>
              <a:rPr lang="en-IN" dirty="0"/>
              <a:t>If more than one input is 1, the highest numbered input determines the output. </a:t>
            </a:r>
          </a:p>
          <a:p>
            <a:pPr lvl="2" algn="just"/>
            <a:r>
              <a:rPr lang="en-IN" dirty="0"/>
              <a:t>For example, if inputs y1, y4, and y5 are 1, the output is </a:t>
            </a:r>
            <a:r>
              <a:rPr lang="en-IN" dirty="0" err="1"/>
              <a:t>abc</a:t>
            </a:r>
            <a:r>
              <a:rPr lang="en-IN" dirty="0"/>
              <a:t> = 101. </a:t>
            </a:r>
          </a:p>
          <a:p>
            <a:pPr lvl="1" algn="just"/>
            <a:r>
              <a:rPr lang="en-IN" dirty="0"/>
              <a:t>The X’s in the table are don’t-cares; for example, if y5 is 1, we do not care what inputs y0 through y4 are. </a:t>
            </a:r>
          </a:p>
          <a:p>
            <a:pPr lvl="1" algn="just"/>
            <a:r>
              <a:rPr lang="en-IN" dirty="0"/>
              <a:t>Output d is 1 if any input is 1, otherwise, d is 0. </a:t>
            </a:r>
          </a:p>
          <a:p>
            <a:pPr lvl="2" algn="just"/>
            <a:r>
              <a:rPr lang="en-IN" dirty="0"/>
              <a:t>This signal is needed to distinguish the case of all 0 inputs from the case where only y0 is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122</a:t>
            </a:fld>
            <a:endParaRPr lang="en-US"/>
          </a:p>
        </p:txBody>
      </p:sp>
    </p:spTree>
    <p:extLst>
      <p:ext uri="{BB962C8B-B14F-4D97-AF65-F5344CB8AC3E}">
        <p14:creationId xmlns:p14="http://schemas.microsoft.com/office/powerpoint/2010/main" val="302427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ENCODERS-3</a:t>
            </a:r>
            <a:endParaRPr lang="en-IN" dirty="0"/>
          </a:p>
        </p:txBody>
      </p:sp>
      <p:sp>
        <p:nvSpPr>
          <p:cNvPr id="3" name="Content Placeholder 2"/>
          <p:cNvSpPr>
            <a:spLocks noGrp="1"/>
          </p:cNvSpPr>
          <p:nvPr>
            <p:ph idx="1"/>
          </p:nvPr>
        </p:nvSpPr>
        <p:spPr/>
        <p:txBody>
          <a:bodyPr>
            <a:normAutofit/>
          </a:bodyPr>
          <a:lstStyle/>
          <a:p>
            <a:r>
              <a:rPr lang="en-IN" dirty="0"/>
              <a:t>Complete the following table for a 4-to-2 priority encoder:</a:t>
            </a:r>
          </a:p>
          <a:p>
            <a:endParaRPr lang="en-IN" dirty="0"/>
          </a:p>
          <a:p>
            <a:endParaRPr lang="en-IN" dirty="0"/>
          </a:p>
          <a:p>
            <a:endParaRPr lang="en-IN" dirty="0"/>
          </a:p>
          <a:p>
            <a:endParaRPr lang="en-IN" dirty="0"/>
          </a:p>
          <a:p>
            <a:endParaRPr lang="en-IN" dirty="0"/>
          </a:p>
          <a:p>
            <a:endParaRPr lang="en-IN" dirty="0"/>
          </a:p>
          <a:p>
            <a:endParaRPr lang="en-IN" dirty="0"/>
          </a:p>
          <a:p>
            <a:r>
              <a:rPr lang="en-IN" dirty="0"/>
              <a:t>What will </a:t>
            </a:r>
            <a:r>
              <a:rPr lang="en-IN" dirty="0" err="1"/>
              <a:t>a,b</a:t>
            </a:r>
            <a:r>
              <a:rPr lang="en-IN" dirty="0"/>
              <a:t>, and c be if y0 y1 y2 y3 is 0101? </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95858237"/>
              </p:ext>
            </p:extLst>
          </p:nvPr>
        </p:nvGraphicFramePr>
        <p:xfrm>
          <a:off x="1371600" y="2209800"/>
          <a:ext cx="6095999" cy="222504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370840">
                <a:tc>
                  <a:txBody>
                    <a:bodyPr/>
                    <a:lstStyle/>
                    <a:p>
                      <a:pPr algn="ctr"/>
                      <a:r>
                        <a:rPr lang="es-ES" dirty="0"/>
                        <a:t>y0</a:t>
                      </a:r>
                      <a:endParaRPr lang="en-IN"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a:t>Y1</a:t>
                      </a:r>
                      <a:endParaRPr lang="en-IN" dirty="0"/>
                    </a:p>
                  </a:txBody>
                  <a:tcPr anchor="ctr"/>
                </a:tc>
                <a:tc>
                  <a:txBody>
                    <a:bodyPr/>
                    <a:lstStyle/>
                    <a:p>
                      <a:pPr algn="ctr"/>
                      <a:r>
                        <a:rPr lang="es-ES" dirty="0"/>
                        <a:t>y2</a:t>
                      </a:r>
                      <a:endParaRPr lang="en-IN" dirty="0"/>
                    </a:p>
                  </a:txBody>
                  <a:tcPr anchor="ctr"/>
                </a:tc>
                <a:tc>
                  <a:txBody>
                    <a:bodyPr/>
                    <a:lstStyle/>
                    <a:p>
                      <a:pPr algn="ctr"/>
                      <a:r>
                        <a:rPr lang="es-ES" dirty="0"/>
                        <a:t>y3</a:t>
                      </a:r>
                      <a:endParaRPr lang="en-IN" dirty="0"/>
                    </a:p>
                  </a:txBody>
                  <a:tcPr anchor="ctr"/>
                </a:tc>
                <a:tc>
                  <a:txBody>
                    <a:bodyPr/>
                    <a:lstStyle/>
                    <a:p>
                      <a:pPr algn="ctr"/>
                      <a:r>
                        <a:rPr lang="en-IN" dirty="0"/>
                        <a:t>A</a:t>
                      </a:r>
                    </a:p>
                  </a:txBody>
                  <a:tcPr anchor="ctr"/>
                </a:tc>
                <a:tc>
                  <a:txBody>
                    <a:bodyPr/>
                    <a:lstStyle/>
                    <a:p>
                      <a:pPr algn="ctr"/>
                      <a:r>
                        <a:rPr lang="en-IN" dirty="0"/>
                        <a:t>B</a:t>
                      </a:r>
                    </a:p>
                  </a:txBody>
                  <a:tcPr anchor="ctr"/>
                </a:tc>
                <a:tc>
                  <a:txBody>
                    <a:bodyPr/>
                    <a:lstStyle/>
                    <a:p>
                      <a:pPr algn="ctr"/>
                      <a:r>
                        <a:rPr lang="en-IN" dirty="0"/>
                        <a:t>C</a:t>
                      </a:r>
                    </a:p>
                  </a:txBody>
                  <a:tcPr anchor="ctr"/>
                </a:tc>
                <a:extLst>
                  <a:ext uri="{0D108BD9-81ED-4DB2-BD59-A6C34878D82A}">
                    <a16:rowId xmlns:a16="http://schemas.microsoft.com/office/drawing/2014/main" val="10000"/>
                  </a:ext>
                </a:extLst>
              </a:tr>
              <a:tr h="370840">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10001"/>
                  </a:ext>
                </a:extLst>
              </a:tr>
              <a:tr h="370840">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0002"/>
                  </a:ext>
                </a:extLst>
              </a:tr>
              <a:tr h="370840">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0003"/>
                  </a:ext>
                </a:extLst>
              </a:tr>
              <a:tr h="370840">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10004"/>
                  </a:ext>
                </a:extLst>
              </a:tr>
              <a:tr h="370840">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582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8" y="1966686"/>
            <a:ext cx="31813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IN" b="1" dirty="0"/>
              <a:t>ENCODERS-4</a:t>
            </a:r>
            <a:endParaRPr lang="en-IN" dirty="0"/>
          </a:p>
        </p:txBody>
      </p:sp>
      <p:sp>
        <p:nvSpPr>
          <p:cNvPr id="3" name="Content Placeholder 2"/>
          <p:cNvSpPr>
            <a:spLocks noGrp="1"/>
          </p:cNvSpPr>
          <p:nvPr>
            <p:ph idx="1"/>
          </p:nvPr>
        </p:nvSpPr>
        <p:spPr/>
        <p:txBody>
          <a:bodyPr>
            <a:normAutofit/>
          </a:bodyPr>
          <a:lstStyle/>
          <a:p>
            <a:r>
              <a:rPr lang="en-IN" b="1" dirty="0"/>
              <a:t>Decimal-to-BCD Encoder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124</a:t>
            </a:fld>
            <a:endParaRPr lang="en-US"/>
          </a:p>
        </p:txBody>
      </p:sp>
      <p:pic>
        <p:nvPicPr>
          <p:cNvPr id="9218" name="Picture 2" descr="http://verticalhorizons.in/wp-content/uploads/2013/06/decimal_to_bcd_encoder_truth_t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091" y="4149498"/>
            <a:ext cx="649110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ENCODERS-4</a:t>
            </a:r>
            <a:endParaRPr lang="en-IN" dirty="0"/>
          </a:p>
        </p:txBody>
      </p:sp>
      <p:sp>
        <p:nvSpPr>
          <p:cNvPr id="3" name="Content Placeholder 2"/>
          <p:cNvSpPr>
            <a:spLocks noGrp="1"/>
          </p:cNvSpPr>
          <p:nvPr>
            <p:ph idx="1"/>
          </p:nvPr>
        </p:nvSpPr>
        <p:spPr/>
        <p:txBody>
          <a:bodyPr>
            <a:normAutofit/>
          </a:bodyPr>
          <a:lstStyle/>
          <a:p>
            <a:r>
              <a:rPr lang="en-IN" b="1" dirty="0"/>
              <a:t>Decimal-to-BCD Encoder</a:t>
            </a:r>
          </a:p>
          <a:p>
            <a:r>
              <a:rPr lang="es-ES" dirty="0"/>
              <a:t>Y3 = D8 + D9</a:t>
            </a:r>
          </a:p>
          <a:p>
            <a:r>
              <a:rPr lang="es-ES" dirty="0"/>
              <a:t>Y2 = D4 + D5 + D6 + D7</a:t>
            </a:r>
          </a:p>
          <a:p>
            <a:r>
              <a:rPr lang="es-ES" dirty="0"/>
              <a:t>Y1 = D2 + D3 + D6 + D7</a:t>
            </a:r>
          </a:p>
          <a:p>
            <a:r>
              <a:rPr lang="es-ES" dirty="0"/>
              <a:t>Y0 = D1 + D3 + D5 + D7 + D9</a:t>
            </a:r>
          </a:p>
          <a:p>
            <a:pPr marL="114300" indent="0">
              <a:buNone/>
            </a:pPr>
            <a:endParaRPr lang="es-E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125</a:t>
            </a:fld>
            <a:endParaRPr lang="en-US"/>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09799"/>
            <a:ext cx="4267200" cy="27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435"/>
                                        </p:tgtEl>
                                        <p:attrNameLst>
                                          <p:attrName>style.visibility</p:attrName>
                                        </p:attrNameLst>
                                      </p:cBhvr>
                                      <p:to>
                                        <p:strVal val="visible"/>
                                      </p:to>
                                    </p:set>
                                    <p:animEffect transition="in" filter="fade">
                                      <p:cBhvr>
                                        <p:cTn id="42" dur="1000"/>
                                        <p:tgtEl>
                                          <p:spTgt spid="18435"/>
                                        </p:tgtEl>
                                      </p:cBhvr>
                                    </p:animEffect>
                                    <p:anim calcmode="lin" valueType="num">
                                      <p:cBhvr>
                                        <p:cTn id="43" dur="1000" fill="hold"/>
                                        <p:tgtEl>
                                          <p:spTgt spid="18435"/>
                                        </p:tgtEl>
                                        <p:attrNameLst>
                                          <p:attrName>ppt_x</p:attrName>
                                        </p:attrNameLst>
                                      </p:cBhvr>
                                      <p:tavLst>
                                        <p:tav tm="0">
                                          <p:val>
                                            <p:strVal val="#ppt_x"/>
                                          </p:val>
                                        </p:tav>
                                        <p:tav tm="100000">
                                          <p:val>
                                            <p:strVal val="#ppt_x"/>
                                          </p:val>
                                        </p:tav>
                                      </p:tavLst>
                                    </p:anim>
                                    <p:anim calcmode="lin" valueType="num">
                                      <p:cBhvr>
                                        <p:cTn id="44"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Read-Only Memories</a:t>
            </a:r>
            <a:endParaRPr lang="en-IN" sz="4000" dirty="0"/>
          </a:p>
        </p:txBody>
      </p:sp>
      <p:sp>
        <p:nvSpPr>
          <p:cNvPr id="3" name="Content Placeholder 2"/>
          <p:cNvSpPr>
            <a:spLocks noGrp="1"/>
          </p:cNvSpPr>
          <p:nvPr>
            <p:ph idx="1"/>
          </p:nvPr>
        </p:nvSpPr>
        <p:spPr/>
        <p:txBody>
          <a:bodyPr/>
          <a:lstStyle/>
          <a:p>
            <a:pPr algn="just"/>
            <a:r>
              <a:rPr lang="en-IN" b="1" dirty="0"/>
              <a:t>An 8-Word × 4-Bit ROM </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126</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92" y="2103438"/>
            <a:ext cx="7923416"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885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Read-Only Memories</a:t>
            </a:r>
            <a:endParaRPr lang="en-IN" sz="4000" dirty="0"/>
          </a:p>
        </p:txBody>
      </p:sp>
      <p:sp>
        <p:nvSpPr>
          <p:cNvPr id="3" name="Content Placeholder 2"/>
          <p:cNvSpPr>
            <a:spLocks noGrp="1"/>
          </p:cNvSpPr>
          <p:nvPr>
            <p:ph idx="1"/>
          </p:nvPr>
        </p:nvSpPr>
        <p:spPr/>
        <p:txBody>
          <a:bodyPr/>
          <a:lstStyle/>
          <a:p>
            <a:pPr algn="just"/>
            <a:r>
              <a:rPr lang="en-IN" dirty="0"/>
              <a:t> For each combination of input values on the three input lines, the corresponding pattern of 0’s and 1’s appears on the ROM output lines. </a:t>
            </a:r>
          </a:p>
          <a:p>
            <a:pPr lvl="1" algn="just"/>
            <a:r>
              <a:rPr lang="en-IN" dirty="0"/>
              <a:t>For example, if the combination ABC = 010 is applied to the input lines, the pattern F</a:t>
            </a:r>
            <a:r>
              <a:rPr lang="en-IN" baseline="-25000" dirty="0"/>
              <a:t>0</a:t>
            </a:r>
            <a:r>
              <a:rPr lang="en-IN" dirty="0"/>
              <a:t>F</a:t>
            </a:r>
            <a:r>
              <a:rPr lang="en-IN" baseline="-25000" dirty="0"/>
              <a:t>1</a:t>
            </a:r>
            <a:r>
              <a:rPr lang="en-IN" dirty="0"/>
              <a:t>F</a:t>
            </a:r>
            <a:r>
              <a:rPr lang="en-IN" baseline="-25000" dirty="0"/>
              <a:t>2</a:t>
            </a:r>
            <a:r>
              <a:rPr lang="en-IN" dirty="0"/>
              <a:t>F</a:t>
            </a:r>
            <a:r>
              <a:rPr lang="en-IN" baseline="-25000" dirty="0"/>
              <a:t>3</a:t>
            </a:r>
            <a:r>
              <a:rPr lang="en-IN" dirty="0"/>
              <a:t> = 0111 appears on the output lines. 	</a:t>
            </a:r>
          </a:p>
          <a:p>
            <a:pPr algn="just"/>
            <a:r>
              <a:rPr lang="en-IN" b="1" dirty="0"/>
              <a:t>Each of the output patterns that is stored in the ROM is called a word. </a:t>
            </a:r>
          </a:p>
          <a:p>
            <a:pPr lvl="1" algn="just"/>
            <a:r>
              <a:rPr lang="en-IN" dirty="0"/>
              <a:t>Because the ROM has three input lines, we have 2</a:t>
            </a:r>
            <a:r>
              <a:rPr lang="en-IN" baseline="30000" dirty="0"/>
              <a:t>3</a:t>
            </a:r>
            <a:r>
              <a:rPr lang="en-IN" dirty="0"/>
              <a:t> = eight different combinations of input values. Each input combination serves as an address which can select one of the eight words stored in the memory. </a:t>
            </a:r>
          </a:p>
          <a:p>
            <a:pPr lvl="1" algn="just"/>
            <a:r>
              <a:rPr lang="en-IN" dirty="0"/>
              <a:t>Because there are four output lines, each word is four bits long, and the size of this ROM is 8 words × 4 bits.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127</a:t>
            </a:fld>
            <a:endParaRPr lang="en-US"/>
          </a:p>
        </p:txBody>
      </p:sp>
    </p:spTree>
    <p:extLst>
      <p:ext uri="{BB962C8B-B14F-4D97-AF65-F5344CB8AC3E}">
        <p14:creationId xmlns:p14="http://schemas.microsoft.com/office/powerpoint/2010/main" val="19776413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Read-Only Memories</a:t>
            </a:r>
            <a:endParaRPr lang="en-IN" sz="4000" dirty="0"/>
          </a:p>
        </p:txBody>
      </p:sp>
      <p:sp>
        <p:nvSpPr>
          <p:cNvPr id="3" name="Content Placeholder 2"/>
          <p:cNvSpPr>
            <a:spLocks noGrp="1"/>
          </p:cNvSpPr>
          <p:nvPr>
            <p:ph idx="1"/>
          </p:nvPr>
        </p:nvSpPr>
        <p:spPr/>
        <p:txBody>
          <a:bodyPr>
            <a:normAutofit lnSpcReduction="10000"/>
          </a:bodyPr>
          <a:lstStyle/>
          <a:p>
            <a:pPr algn="just"/>
            <a:r>
              <a:rPr lang="en-IN" b="1" dirty="0"/>
              <a:t>Read-Only Memory with n Inputs and m Outputs </a:t>
            </a:r>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b="1" dirty="0"/>
          </a:p>
          <a:p>
            <a:pPr algn="just"/>
            <a:r>
              <a:rPr lang="en-IN" b="1" dirty="0"/>
              <a:t>A ROM which has n input lines and m output lines contains an array of 2</a:t>
            </a:r>
            <a:r>
              <a:rPr lang="en-IN" b="1" baseline="30000" dirty="0"/>
              <a:t>n</a:t>
            </a:r>
            <a:r>
              <a:rPr lang="en-IN" b="1" dirty="0"/>
              <a:t> words, and each word is m bits long. The input lines serve as an address to select one of the 2</a:t>
            </a:r>
            <a:r>
              <a:rPr lang="en-IN" b="1" baseline="30000" dirty="0"/>
              <a:t>n</a:t>
            </a:r>
            <a:r>
              <a:rPr lang="en-IN" b="1" dirty="0"/>
              <a:t> words.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96" y="1984376"/>
            <a:ext cx="7664009" cy="334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9387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Read-Only Memories</a:t>
            </a:r>
            <a:endParaRPr lang="en-IN" sz="4000" dirty="0"/>
          </a:p>
        </p:txBody>
      </p:sp>
      <p:sp>
        <p:nvSpPr>
          <p:cNvPr id="3" name="Content Placeholder 2"/>
          <p:cNvSpPr>
            <a:spLocks noGrp="1"/>
          </p:cNvSpPr>
          <p:nvPr>
            <p:ph idx="1"/>
          </p:nvPr>
        </p:nvSpPr>
        <p:spPr/>
        <p:txBody>
          <a:bodyPr>
            <a:normAutofit fontScale="92500" lnSpcReduction="20000"/>
          </a:bodyPr>
          <a:lstStyle/>
          <a:p>
            <a:pPr algn="just"/>
            <a:r>
              <a:rPr lang="en-IN" b="1" dirty="0"/>
              <a:t>Basic ROM Structure</a:t>
            </a:r>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dirty="0"/>
          </a:p>
          <a:p>
            <a:pPr algn="just"/>
            <a:endParaRPr lang="en-IN" dirty="0"/>
          </a:p>
          <a:p>
            <a:pPr algn="just"/>
            <a:r>
              <a:rPr lang="en-IN" dirty="0"/>
              <a:t>When a pattern of n 0’s and 1’s is applied to the decoder inputs, exactly one of the 2</a:t>
            </a:r>
            <a:r>
              <a:rPr lang="en-IN" baseline="30000" dirty="0"/>
              <a:t>n</a:t>
            </a:r>
            <a:r>
              <a:rPr lang="en-IN" dirty="0"/>
              <a:t> decoder outputs is 1. </a:t>
            </a:r>
          </a:p>
          <a:p>
            <a:pPr algn="just"/>
            <a:r>
              <a:rPr lang="en-IN" dirty="0"/>
              <a:t>This decoder output line selects one of the words in the memory array, and the bit pattern stored in this word is transferred to the memory output lines.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129</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1872342"/>
            <a:ext cx="43338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01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Design of Circuits with Limited Gate Fan-In</a:t>
            </a:r>
            <a:endParaRPr lang="en-IN" dirty="0"/>
          </a:p>
        </p:txBody>
      </p:sp>
      <p:sp>
        <p:nvSpPr>
          <p:cNvPr id="7" name="Content Placeholder 6"/>
          <p:cNvSpPr>
            <a:spLocks noGrp="1"/>
          </p:cNvSpPr>
          <p:nvPr>
            <p:ph idx="1"/>
          </p:nvPr>
        </p:nvSpPr>
        <p:spPr/>
        <p:txBody>
          <a:bodyPr/>
          <a:lstStyle/>
          <a:p>
            <a:pPr algn="just"/>
            <a:r>
              <a:rPr lang="en-IN" dirty="0"/>
              <a:t>The techniques for designing two-level, multiple-output circuits are not very effective for designing multiple-output circuits with more than two levels. </a:t>
            </a:r>
          </a:p>
          <a:p>
            <a:pPr algn="just"/>
            <a:r>
              <a:rPr lang="en-IN" dirty="0"/>
              <a:t>Even if the two-level expressions had common terms, most of these common terms would be lost when the expressions were factored. </a:t>
            </a:r>
          </a:p>
          <a:p>
            <a:pPr algn="just"/>
            <a:r>
              <a:rPr lang="en-IN" dirty="0"/>
              <a:t>Therefore, when designing multiple-output circuits with more than two levels, it is usually best to minimize each function separately. </a:t>
            </a:r>
          </a:p>
          <a:p>
            <a:pPr algn="just"/>
            <a:r>
              <a:rPr lang="en-IN" dirty="0"/>
              <a:t>The resulting two-level expressions must then be factored to increase the number of levels. </a:t>
            </a:r>
          </a:p>
          <a:p>
            <a:pPr algn="just"/>
            <a:r>
              <a:rPr lang="en-IN" dirty="0"/>
              <a:t>This factoring should be done in such a way as to introduce common terms wherever possible.</a:t>
            </a:r>
          </a:p>
          <a:p>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8600137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lstStyle/>
          <a:p>
            <a:r>
              <a:rPr lang="en-IN" b="1" dirty="0"/>
              <a:t>An 8-Word × 4-Bit ROM </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130</a:t>
            </a:fld>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26"/>
          <a:stretch/>
        </p:blipFill>
        <p:spPr bwMode="auto">
          <a:xfrm>
            <a:off x="1189832" y="1971039"/>
            <a:ext cx="6764336" cy="482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1667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lstStyle/>
          <a:p>
            <a:r>
              <a:rPr lang="en-IN" b="1" dirty="0"/>
              <a:t>An 8-Word × 4-Bit ROM </a:t>
            </a:r>
          </a:p>
          <a:p>
            <a:pPr lvl="1" algn="just"/>
            <a:r>
              <a:rPr lang="en-IN" dirty="0"/>
              <a:t>The decoder generates the eight </a:t>
            </a:r>
            <a:r>
              <a:rPr lang="en-IN" dirty="0" err="1"/>
              <a:t>minterms</a:t>
            </a:r>
            <a:r>
              <a:rPr lang="en-IN" dirty="0"/>
              <a:t> of the three input variables. </a:t>
            </a:r>
          </a:p>
          <a:p>
            <a:pPr lvl="1" algn="just"/>
            <a:r>
              <a:rPr lang="en-IN" dirty="0"/>
              <a:t>The memory array forms the four output functions by </a:t>
            </a:r>
            <a:r>
              <a:rPr lang="en-IN" dirty="0" err="1"/>
              <a:t>ORing</a:t>
            </a:r>
            <a:r>
              <a:rPr lang="en-IN" dirty="0"/>
              <a:t> together selected </a:t>
            </a:r>
            <a:r>
              <a:rPr lang="en-IN" dirty="0" err="1"/>
              <a:t>minterms</a:t>
            </a:r>
            <a:r>
              <a:rPr lang="en-IN" dirty="0"/>
              <a:t>. </a:t>
            </a:r>
          </a:p>
          <a:p>
            <a:pPr lvl="1" algn="just"/>
            <a:r>
              <a:rPr lang="en-IN" dirty="0"/>
              <a:t>A switching element is placed at the intersection of a word line and an output line if the corresponding </a:t>
            </a:r>
            <a:r>
              <a:rPr lang="en-IN" dirty="0" err="1"/>
              <a:t>minterm</a:t>
            </a:r>
            <a:r>
              <a:rPr lang="en-IN" dirty="0"/>
              <a:t> is to be included in the output function; otherwise, the switching element is omitted (or not connected). </a:t>
            </a:r>
          </a:p>
          <a:p>
            <a:pPr lvl="1" algn="just"/>
            <a:r>
              <a:rPr lang="en-IN" dirty="0"/>
              <a:t>If a switching element connects an output line to a word line which is 1, the output line will be 1. </a:t>
            </a:r>
          </a:p>
          <a:p>
            <a:pPr lvl="1" algn="just"/>
            <a:r>
              <a:rPr lang="en-IN" dirty="0"/>
              <a:t>Otherwise, the pull-down resistors which cause the output line to be 0.</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131</a:t>
            </a:fld>
            <a:endParaRPr lang="en-US"/>
          </a:p>
        </p:txBody>
      </p:sp>
    </p:spTree>
    <p:extLst>
      <p:ext uri="{BB962C8B-B14F-4D97-AF65-F5344CB8AC3E}">
        <p14:creationId xmlns:p14="http://schemas.microsoft.com/office/powerpoint/2010/main" val="18257442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lstStyle/>
          <a:p>
            <a:r>
              <a:rPr lang="en-IN" b="1" dirty="0"/>
              <a:t>An 8-Word × 4-Bit ROM </a:t>
            </a:r>
          </a:p>
          <a:p>
            <a:pPr lvl="1"/>
            <a:r>
              <a:rPr lang="en-IN" dirty="0"/>
              <a:t>So the switching elements which are connected in this way in the memory array effectively form an OR gate for each of the output functions. </a:t>
            </a:r>
          </a:p>
          <a:p>
            <a:pPr lvl="2"/>
            <a:r>
              <a:rPr lang="en-IN" dirty="0"/>
              <a:t>For example, m0, m1, m4, and m6 are </a:t>
            </a:r>
            <a:r>
              <a:rPr lang="en-IN" dirty="0" err="1"/>
              <a:t>ORed</a:t>
            </a:r>
            <a:r>
              <a:rPr lang="en-IN" dirty="0"/>
              <a:t> together to form F0. Figure  shows the equivalent OR gate. </a:t>
            </a:r>
          </a:p>
          <a:p>
            <a:pPr lvl="2"/>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132</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3657600"/>
            <a:ext cx="2806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7035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lstStyle/>
          <a:p>
            <a:r>
              <a:rPr lang="en-IN" b="1" dirty="0"/>
              <a:t>An 8-Word × 4-Bit ROM </a:t>
            </a:r>
          </a:p>
          <a:p>
            <a:pPr lvl="1"/>
            <a:r>
              <a:rPr lang="en-IN" dirty="0"/>
              <a:t>In general, those </a:t>
            </a:r>
            <a:r>
              <a:rPr lang="en-IN" dirty="0" err="1"/>
              <a:t>minterms</a:t>
            </a:r>
            <a:r>
              <a:rPr lang="en-IN" dirty="0"/>
              <a:t> which are connected to output line F by switching elements are </a:t>
            </a:r>
            <a:r>
              <a:rPr lang="en-IN" dirty="0" err="1"/>
              <a:t>ORed</a:t>
            </a:r>
            <a:r>
              <a:rPr lang="en-IN" dirty="0"/>
              <a:t> together to form the output Fi. </a:t>
            </a:r>
          </a:p>
          <a:p>
            <a:pPr lvl="1"/>
            <a:r>
              <a:rPr lang="en-IN" dirty="0"/>
              <a:t>Thus, the ROM generates the following functions:</a:t>
            </a:r>
          </a:p>
          <a:p>
            <a:pPr lvl="1"/>
            <a:r>
              <a:rPr lang="en-IN" dirty="0"/>
              <a:t>F0 =Σ m(0, 1, 4, 6) = A′B′ + AC′ </a:t>
            </a:r>
          </a:p>
          <a:p>
            <a:pPr lvl="1"/>
            <a:r>
              <a:rPr lang="en-IN" dirty="0"/>
              <a:t>F1 =Σ m(2, 3, 4, 6, 7) = B + AC′ </a:t>
            </a:r>
          </a:p>
          <a:p>
            <a:pPr lvl="1"/>
            <a:r>
              <a:rPr lang="en-IN" dirty="0"/>
              <a:t>F2 =Σ m(0, 1, 2, 6) = A′B′ + BC′ </a:t>
            </a:r>
          </a:p>
          <a:p>
            <a:pPr lvl="1"/>
            <a:r>
              <a:rPr lang="en-IN" dirty="0"/>
              <a:t>F3 =Σ m(2, 3, 5, 6, 7) = AC + B</a:t>
            </a:r>
          </a:p>
          <a:p>
            <a:pPr lvl="2"/>
            <a:r>
              <a:rPr lang="en-IN"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133</a:t>
            </a:fld>
            <a:endParaRPr lang="en-US"/>
          </a:p>
        </p:txBody>
      </p:sp>
    </p:spTree>
    <p:extLst>
      <p:ext uri="{BB962C8B-B14F-4D97-AF65-F5344CB8AC3E}">
        <p14:creationId xmlns:p14="http://schemas.microsoft.com/office/powerpoint/2010/main" val="40293625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lstStyle/>
          <a:p>
            <a:r>
              <a:rPr lang="en-IN" b="1" dirty="0"/>
              <a:t>Multiple-output combinational circuits can easily be realized using ROMs. </a:t>
            </a:r>
          </a:p>
          <a:p>
            <a:r>
              <a:rPr lang="en-IN" b="1" dirty="0"/>
              <a:t>Example:</a:t>
            </a:r>
          </a:p>
          <a:p>
            <a:pPr lvl="1"/>
            <a:r>
              <a:rPr lang="en-IN" dirty="0"/>
              <a:t>Realize a code converter that converts a 4-bit binary number to a hexadecimal digit and outputs the 7-bit ASCII code. </a:t>
            </a:r>
          </a:p>
          <a:p>
            <a:pPr lvl="1"/>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134</a:t>
            </a:fld>
            <a:endParaRPr lang="en-US"/>
          </a:p>
        </p:txBody>
      </p:sp>
    </p:spTree>
    <p:extLst>
      <p:ext uri="{BB962C8B-B14F-4D97-AF65-F5344CB8AC3E}">
        <p14:creationId xmlns:p14="http://schemas.microsoft.com/office/powerpoint/2010/main" val="416931448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lstStyle/>
          <a:p>
            <a:r>
              <a:rPr lang="en-IN" dirty="0"/>
              <a:t>Truth table and logic circuit for the converter</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135</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6925"/>
            <a:ext cx="48577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048000"/>
            <a:ext cx="29622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347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21449"/>
            <a:ext cx="5286376" cy="457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lstStyle/>
          <a:p>
            <a:r>
              <a:rPr lang="en-IN" dirty="0"/>
              <a:t>ROM Realization of Code Converter</a:t>
            </a:r>
          </a:p>
          <a:p>
            <a:endParaRPr lang="en-IN" dirty="0"/>
          </a:p>
          <a:p>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136</a:t>
            </a:fld>
            <a:endParaRPr lang="en-US"/>
          </a:p>
        </p:txBody>
      </p:sp>
      <p:sp>
        <p:nvSpPr>
          <p:cNvPr id="9" name="Rectangle 8"/>
          <p:cNvSpPr/>
          <p:nvPr/>
        </p:nvSpPr>
        <p:spPr>
          <a:xfrm>
            <a:off x="381000" y="5501903"/>
            <a:ext cx="5410200" cy="1323439"/>
          </a:xfrm>
          <a:prstGeom prst="rect">
            <a:avLst/>
          </a:prstGeom>
        </p:spPr>
        <p:txBody>
          <a:bodyPr wrap="square">
            <a:spAutoFit/>
          </a:bodyPr>
          <a:lstStyle/>
          <a:p>
            <a:pPr algn="just"/>
            <a:r>
              <a:rPr lang="en-IN" sz="1600" dirty="0"/>
              <a:t>The switching elements at the intersections of the rows and columns of the memory array are indicated using X’s. An X indicates that the switching element is present and connected, and no X indicates that the corresponding element is absent or not connected. </a:t>
            </a:r>
          </a:p>
        </p:txBody>
      </p:sp>
    </p:spTree>
    <p:extLst>
      <p:ext uri="{BB962C8B-B14F-4D97-AF65-F5344CB8AC3E}">
        <p14:creationId xmlns:p14="http://schemas.microsoft.com/office/powerpoint/2010/main" val="8676752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Read-Only Memories</a:t>
            </a:r>
          </a:p>
        </p:txBody>
      </p:sp>
      <p:sp>
        <p:nvSpPr>
          <p:cNvPr id="3" name="Content Placeholder 2"/>
          <p:cNvSpPr>
            <a:spLocks noGrp="1"/>
          </p:cNvSpPr>
          <p:nvPr>
            <p:ph idx="1"/>
          </p:nvPr>
        </p:nvSpPr>
        <p:spPr/>
        <p:txBody>
          <a:bodyPr>
            <a:normAutofit lnSpcReduction="10000"/>
          </a:bodyPr>
          <a:lstStyle/>
          <a:p>
            <a:r>
              <a:rPr lang="en-IN" dirty="0"/>
              <a:t>The following diagram shows the pattern of 0’s and 1’s stored in a ROM with eight words and four bits per word. What will be the values of F1, F2, F3, and F4 if A = 0 and B = C = 1? </a:t>
            </a:r>
          </a:p>
          <a:p>
            <a:endParaRPr lang="en-IN" dirty="0"/>
          </a:p>
          <a:p>
            <a:endParaRPr lang="en-IN" dirty="0"/>
          </a:p>
          <a:p>
            <a:endParaRPr lang="en-IN" dirty="0"/>
          </a:p>
          <a:p>
            <a:endParaRPr lang="en-IN" dirty="0"/>
          </a:p>
          <a:p>
            <a:endParaRPr lang="en-IN" dirty="0"/>
          </a:p>
          <a:p>
            <a:endParaRPr lang="en-IN" dirty="0"/>
          </a:p>
          <a:p>
            <a:endParaRPr lang="en-IN" dirty="0"/>
          </a:p>
          <a:p>
            <a:r>
              <a:rPr lang="en-IN" dirty="0"/>
              <a:t>Give the </a:t>
            </a:r>
            <a:r>
              <a:rPr lang="en-IN" dirty="0" err="1"/>
              <a:t>minterm</a:t>
            </a:r>
            <a:r>
              <a:rPr lang="en-IN" dirty="0"/>
              <a:t> expansions for F1 and F2:</a:t>
            </a:r>
          </a:p>
          <a:p>
            <a:r>
              <a:rPr lang="en-IN" dirty="0"/>
              <a:t>F1=</a:t>
            </a:r>
          </a:p>
          <a:p>
            <a:r>
              <a:rPr lang="en-IN" dirty="0"/>
              <a:t>F2=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137</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963" y="2619828"/>
            <a:ext cx="3008074" cy="256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8559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Devices (PLDs)</a:t>
            </a:r>
            <a:endParaRPr lang="en-IN" sz="4000" dirty="0"/>
          </a:p>
        </p:txBody>
      </p:sp>
      <p:sp>
        <p:nvSpPr>
          <p:cNvPr id="3" name="Content Placeholder 2"/>
          <p:cNvSpPr>
            <a:spLocks noGrp="1"/>
          </p:cNvSpPr>
          <p:nvPr>
            <p:ph sz="half" idx="1"/>
          </p:nvPr>
        </p:nvSpPr>
        <p:spPr/>
        <p:txBody>
          <a:bodyPr/>
          <a:lstStyle/>
          <a:p>
            <a:pPr algn="just"/>
            <a:r>
              <a:rPr lang="en-IN" dirty="0"/>
              <a:t>ROMs</a:t>
            </a:r>
          </a:p>
          <a:p>
            <a:pPr algn="just"/>
            <a:r>
              <a:rPr lang="en-IN" dirty="0"/>
              <a:t>Programmable Array Logic (PALs)</a:t>
            </a:r>
          </a:p>
          <a:p>
            <a:pPr algn="just"/>
            <a:r>
              <a:rPr lang="en-IN" dirty="0"/>
              <a:t>Programmable logic arrays (PLAs)</a:t>
            </a:r>
          </a:p>
        </p:txBody>
      </p:sp>
      <p:sp>
        <p:nvSpPr>
          <p:cNvPr id="5" name="Content Placeholder 4"/>
          <p:cNvSpPr>
            <a:spLocks noGrp="1"/>
          </p:cNvSpPr>
          <p:nvPr>
            <p:ph sz="half" idx="2"/>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138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4419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9845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Array Logic (PAL)-1</a:t>
            </a:r>
            <a:endParaRPr lang="en-IN" sz="3600" dirty="0"/>
          </a:p>
        </p:txBody>
      </p:sp>
      <p:sp>
        <p:nvSpPr>
          <p:cNvPr id="3" name="Content Placeholder 2"/>
          <p:cNvSpPr>
            <a:spLocks noGrp="1"/>
          </p:cNvSpPr>
          <p:nvPr>
            <p:ph idx="1"/>
          </p:nvPr>
        </p:nvSpPr>
        <p:spPr/>
        <p:txBody>
          <a:bodyPr/>
          <a:lstStyle/>
          <a:p>
            <a:pPr algn="just"/>
            <a:r>
              <a:rPr lang="en-IN" i="1" dirty="0"/>
              <a:t>Programmable array logic (PAL) </a:t>
            </a:r>
            <a:r>
              <a:rPr lang="en-IN" dirty="0"/>
              <a:t>is a programmable array of logic gates on a single chip. </a:t>
            </a:r>
          </a:p>
          <a:p>
            <a:pPr algn="just"/>
            <a:r>
              <a:rPr lang="en-IN" dirty="0"/>
              <a:t>PALs are another design solution, similar to a sum-of-products solution, product-of-sums solution, and multiplexer logic.</a:t>
            </a:r>
          </a:p>
          <a:p>
            <a:pPr algn="just"/>
            <a:r>
              <a:rPr lang="en-IN" dirty="0"/>
              <a:t>A PAL has a programmable AND array and a fixed OR array.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139</a:t>
            </a:fld>
            <a:endParaRPr lang="en-US"/>
          </a:p>
        </p:txBody>
      </p:sp>
    </p:spTree>
    <p:extLst>
      <p:ext uri="{BB962C8B-B14F-4D97-AF65-F5344CB8AC3E}">
        <p14:creationId xmlns:p14="http://schemas.microsoft.com/office/powerpoint/2010/main" val="33704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Design of Circuits with Limited Gate Fan-In</a:t>
            </a:r>
            <a:endParaRPr lang="en-IN" dirty="0"/>
          </a:p>
        </p:txBody>
      </p:sp>
      <p:sp>
        <p:nvSpPr>
          <p:cNvPr id="7" name="Content Placeholder 6"/>
          <p:cNvSpPr>
            <a:spLocks noGrp="1"/>
          </p:cNvSpPr>
          <p:nvPr>
            <p:ph idx="1"/>
          </p:nvPr>
        </p:nvSpPr>
        <p:spPr/>
        <p:txBody>
          <a:bodyPr/>
          <a:lstStyle/>
          <a:p>
            <a:r>
              <a:rPr lang="en-IN" dirty="0"/>
              <a:t>Example</a:t>
            </a:r>
          </a:p>
          <a:p>
            <a:pPr algn="just"/>
            <a:r>
              <a:rPr lang="en-IN" dirty="0"/>
              <a:t>Realize the functions given below, using only two-input NAND gates and inverters. If we minimize each function separately, the result is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432" y="3086100"/>
            <a:ext cx="6307137"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1151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Array Logic (PAL)-1</a:t>
            </a:r>
            <a:endParaRPr lang="en-IN" sz="3600" dirty="0"/>
          </a:p>
        </p:txBody>
      </p:sp>
      <p:sp>
        <p:nvSpPr>
          <p:cNvPr id="3" name="Content Placeholder 2"/>
          <p:cNvSpPr>
            <a:spLocks noGrp="1"/>
          </p:cNvSpPr>
          <p:nvPr>
            <p:ph idx="1"/>
          </p:nvPr>
        </p:nvSpPr>
        <p:spPr/>
        <p:txBody>
          <a:bodyPr/>
          <a:lstStyle/>
          <a:p>
            <a:pPr algn="just"/>
            <a:r>
              <a:rPr lang="en-IN" dirty="0"/>
              <a:t>Figure represents a segment of an </a:t>
            </a:r>
            <a:r>
              <a:rPr lang="en-IN" dirty="0" err="1"/>
              <a:t>unprogrammed</a:t>
            </a:r>
            <a:r>
              <a:rPr lang="en-IN" dirty="0"/>
              <a:t> PAL</a:t>
            </a:r>
          </a:p>
          <a:p>
            <a:pPr algn="just"/>
            <a:endParaRPr lang="en-IN" dirty="0"/>
          </a:p>
          <a:p>
            <a:pPr algn="just"/>
            <a:endParaRPr lang="en-IN" dirty="0"/>
          </a:p>
          <a:p>
            <a:pPr algn="just"/>
            <a:r>
              <a:rPr lang="en-IN" dirty="0"/>
              <a:t>represents an input buffer which is logically equivalent to</a:t>
            </a:r>
          </a:p>
          <a:p>
            <a:pPr algn="just"/>
            <a:endParaRPr lang="en-IN" dirty="0"/>
          </a:p>
          <a:p>
            <a:pPr algn="just"/>
            <a:endParaRPr lang="en-IN" dirty="0"/>
          </a:p>
          <a:p>
            <a:pPr algn="just"/>
            <a:r>
              <a:rPr lang="en-IN" dirty="0"/>
              <a:t>When the PAL is programmed, some of the interconnection points are programmed to make the desired connections to the AND gate inputs. Connections to the AND gate inputs in a PAL are represented by X’s as shown:</a:t>
            </a:r>
          </a:p>
          <a:p>
            <a:pPr algn="just"/>
            <a:endParaRPr lang="en-IN" dirty="0"/>
          </a:p>
          <a:p>
            <a:pPr algn="just"/>
            <a:endParaRPr lang="en-IN" dirty="0"/>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140</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057400"/>
            <a:ext cx="278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3200400"/>
            <a:ext cx="124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5543"/>
          <a:stretch/>
        </p:blipFill>
        <p:spPr bwMode="auto">
          <a:xfrm>
            <a:off x="2028825" y="5776686"/>
            <a:ext cx="5086350" cy="85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2508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Array Logic (PAL)-1</a:t>
            </a:r>
            <a:endParaRPr lang="en-IN" sz="3600" dirty="0"/>
          </a:p>
        </p:txBody>
      </p:sp>
      <p:sp>
        <p:nvSpPr>
          <p:cNvPr id="3" name="Content Placeholder 2"/>
          <p:cNvSpPr>
            <a:spLocks noGrp="1"/>
          </p:cNvSpPr>
          <p:nvPr>
            <p:ph idx="1"/>
          </p:nvPr>
        </p:nvSpPr>
        <p:spPr/>
        <p:txBody>
          <a:bodyPr/>
          <a:lstStyle/>
          <a:p>
            <a:pPr algn="just"/>
            <a:r>
              <a:rPr lang="en-IN" dirty="0"/>
              <a:t>Realize the function </a:t>
            </a:r>
          </a:p>
          <a:p>
            <a:pPr algn="just"/>
            <a:r>
              <a:rPr lang="en-IN" dirty="0"/>
              <a:t>I</a:t>
            </a:r>
            <a:r>
              <a:rPr lang="en-IN" baseline="-25000" dirty="0"/>
              <a:t>1</a:t>
            </a:r>
            <a:r>
              <a:rPr lang="en-IN" dirty="0"/>
              <a:t>I</a:t>
            </a:r>
            <a:r>
              <a:rPr lang="en-IN" baseline="-25000" dirty="0"/>
              <a:t>2</a:t>
            </a:r>
            <a:r>
              <a:rPr lang="en-IN" dirty="0"/>
              <a:t>′ + I</a:t>
            </a:r>
            <a:r>
              <a:rPr lang="en-IN" baseline="-25000" dirty="0"/>
              <a:t>1</a:t>
            </a:r>
            <a:r>
              <a:rPr lang="en-IN" dirty="0"/>
              <a:t>′I</a:t>
            </a:r>
            <a:r>
              <a:rPr lang="en-IN" baseline="-25000" dirty="0"/>
              <a:t>2</a:t>
            </a:r>
          </a:p>
          <a:p>
            <a:pPr algn="just"/>
            <a:r>
              <a:rPr lang="en-IN" dirty="0"/>
              <a:t>The X’s in Figure indicate that I</a:t>
            </a:r>
            <a:r>
              <a:rPr lang="en-IN" baseline="-25000" dirty="0"/>
              <a:t>1</a:t>
            </a:r>
            <a:r>
              <a:rPr lang="en-IN" dirty="0"/>
              <a:t> and I</a:t>
            </a:r>
            <a:r>
              <a:rPr lang="en-IN" baseline="-25000" dirty="0"/>
              <a:t>2</a:t>
            </a:r>
            <a:r>
              <a:rPr lang="en-IN" dirty="0"/>
              <a:t>′ lines are  connected to the first AND gate, and the I</a:t>
            </a:r>
            <a:r>
              <a:rPr lang="en-IN" baseline="-25000" dirty="0"/>
              <a:t>1</a:t>
            </a:r>
            <a:r>
              <a:rPr lang="en-IN" dirty="0"/>
              <a:t>′ and I</a:t>
            </a:r>
            <a:r>
              <a:rPr lang="en-IN" baseline="-25000" dirty="0"/>
              <a:t>2</a:t>
            </a:r>
            <a:r>
              <a:rPr lang="en-IN" dirty="0"/>
              <a:t> lines are connected to the other gate. </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73" y="3733800"/>
            <a:ext cx="366772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333" y="3733800"/>
            <a:ext cx="455506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70945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Array Logic (PAL)-1</a:t>
            </a:r>
            <a:endParaRPr lang="en-IN" sz="3600" dirty="0"/>
          </a:p>
        </p:txBody>
      </p:sp>
      <p:sp>
        <p:nvSpPr>
          <p:cNvPr id="3" name="Content Placeholder 2"/>
          <p:cNvSpPr>
            <a:spLocks noGrp="1"/>
          </p:cNvSpPr>
          <p:nvPr>
            <p:ph idx="1"/>
          </p:nvPr>
        </p:nvSpPr>
        <p:spPr/>
        <p:txBody>
          <a:bodyPr/>
          <a:lstStyle/>
          <a:p>
            <a:pPr algn="just"/>
            <a:r>
              <a:rPr lang="en-IN" b="1" dirty="0"/>
              <a:t>Implementation of a Full Adder  Using a PAL</a:t>
            </a:r>
          </a:p>
          <a:p>
            <a:pPr algn="just"/>
            <a:r>
              <a:rPr lang="en-IN" sz="2000" dirty="0"/>
              <a:t>S</a:t>
            </a:r>
            <a:r>
              <a:rPr lang="en-IN" sz="2000" baseline="-25000" dirty="0"/>
              <a:t>um</a:t>
            </a:r>
            <a:r>
              <a:rPr lang="en-IN" sz="2000" dirty="0"/>
              <a:t> =</a:t>
            </a:r>
            <a:r>
              <a:rPr lang="en-IN" sz="2000" dirty="0" err="1"/>
              <a:t>X′Y′C</a:t>
            </a:r>
            <a:r>
              <a:rPr lang="en-IN" sz="2000" baseline="-25000" dirty="0" err="1"/>
              <a:t>in</a:t>
            </a:r>
            <a:r>
              <a:rPr lang="en-IN" sz="2000" dirty="0"/>
              <a:t> + </a:t>
            </a:r>
            <a:r>
              <a:rPr lang="en-IN" sz="2000" dirty="0" err="1"/>
              <a:t>X′YC′</a:t>
            </a:r>
            <a:r>
              <a:rPr lang="en-IN" sz="2000" baseline="-25000" dirty="0" err="1"/>
              <a:t>in</a:t>
            </a:r>
            <a:r>
              <a:rPr lang="en-IN" sz="2000" dirty="0"/>
              <a:t> + </a:t>
            </a:r>
            <a:r>
              <a:rPr lang="en-IN" sz="2000" dirty="0" err="1"/>
              <a:t>XY′C′</a:t>
            </a:r>
            <a:r>
              <a:rPr lang="en-IN" sz="2000" baseline="-25000" dirty="0" err="1"/>
              <a:t>in</a:t>
            </a:r>
            <a:r>
              <a:rPr lang="en-IN" sz="2000" dirty="0"/>
              <a:t> + </a:t>
            </a:r>
            <a:r>
              <a:rPr lang="en-IN" sz="2000" dirty="0" err="1"/>
              <a:t>XYC</a:t>
            </a:r>
            <a:r>
              <a:rPr lang="en-IN" sz="2000" baseline="-25000" dirty="0" err="1"/>
              <a:t>in</a:t>
            </a:r>
            <a:r>
              <a:rPr lang="en-IN" sz="2000" baseline="-25000" dirty="0"/>
              <a:t> </a:t>
            </a:r>
          </a:p>
          <a:p>
            <a:pPr algn="just"/>
            <a:r>
              <a:rPr lang="en-IN" sz="2000" dirty="0" err="1"/>
              <a:t>C</a:t>
            </a:r>
            <a:r>
              <a:rPr lang="en-IN" sz="2000" baseline="-25000" dirty="0" err="1"/>
              <a:t>out</a:t>
            </a:r>
            <a:r>
              <a:rPr lang="en-IN" sz="2000" dirty="0"/>
              <a:t> = </a:t>
            </a:r>
            <a:r>
              <a:rPr lang="en-IN" sz="2000" dirty="0" err="1"/>
              <a:t>XC</a:t>
            </a:r>
            <a:r>
              <a:rPr lang="en-IN" sz="2000" baseline="-25000" dirty="0" err="1"/>
              <a:t>in</a:t>
            </a:r>
            <a:r>
              <a:rPr lang="en-IN" sz="2000" dirty="0"/>
              <a:t> + </a:t>
            </a:r>
            <a:r>
              <a:rPr lang="en-IN" sz="2000" dirty="0" err="1"/>
              <a:t>YC</a:t>
            </a:r>
            <a:r>
              <a:rPr lang="en-IN" sz="2000" baseline="-25000" dirty="0" err="1"/>
              <a:t>in</a:t>
            </a:r>
            <a:r>
              <a:rPr lang="en-IN" sz="2000" dirty="0"/>
              <a:t> + XY</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142</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722" y="2971800"/>
            <a:ext cx="384646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84930" y="1981199"/>
            <a:ext cx="3793442" cy="4844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Array Logic (PAL)-2</a:t>
            </a:r>
            <a:endParaRPr lang="en-IN" sz="4000" dirty="0"/>
          </a:p>
        </p:txBody>
      </p:sp>
      <p:sp>
        <p:nvSpPr>
          <p:cNvPr id="3" name="Content Placeholder 2"/>
          <p:cNvSpPr>
            <a:spLocks noGrp="1"/>
          </p:cNvSpPr>
          <p:nvPr>
            <p:ph sz="half" idx="1"/>
          </p:nvPr>
        </p:nvSpPr>
        <p:spPr/>
        <p:txBody>
          <a:bodyPr>
            <a:normAutofit/>
          </a:bodyPr>
          <a:lstStyle/>
          <a:p>
            <a:pPr algn="just"/>
            <a:r>
              <a:rPr lang="en-IN" dirty="0"/>
              <a:t>PAL with 4 inputs and 4 outputs</a:t>
            </a:r>
          </a:p>
          <a:p>
            <a:pPr algn="just"/>
            <a:r>
              <a:rPr lang="en-IN" dirty="0"/>
              <a:t>In the x's on the input side are fusible links, while the solid black bullets on the output side are fixed connections.</a:t>
            </a:r>
          </a:p>
        </p:txBody>
      </p:sp>
      <p:sp>
        <p:nvSpPr>
          <p:cNvPr id="5" name="Content Placeholder 4"/>
          <p:cNvSpPr>
            <a:spLocks noGrp="1"/>
          </p:cNvSpPr>
          <p:nvPr>
            <p:ph sz="half" idx="2"/>
          </p:nvPr>
        </p:nvSpPr>
        <p:spPr/>
        <p:txBody>
          <a:bodyPr>
            <a:normAutofit/>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143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76200"/>
            <a:ext cx="4267200" cy="676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7089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Array Logic (PAL)-3</a:t>
            </a:r>
            <a:endParaRPr lang="en-IN" sz="4000" dirty="0"/>
          </a:p>
        </p:txBody>
      </p:sp>
      <p:sp>
        <p:nvSpPr>
          <p:cNvPr id="3" name="Content Placeholder 2"/>
          <p:cNvSpPr>
            <a:spLocks noGrp="1"/>
          </p:cNvSpPr>
          <p:nvPr>
            <p:ph sz="half" idx="1"/>
          </p:nvPr>
        </p:nvSpPr>
        <p:spPr/>
        <p:txBody>
          <a:bodyPr>
            <a:normAutofit fontScale="70000" lnSpcReduction="20000"/>
          </a:bodyPr>
          <a:lstStyle/>
          <a:p>
            <a:pPr algn="just"/>
            <a:r>
              <a:rPr lang="en-IN" dirty="0"/>
              <a:t>Example of how to program a PAL.</a:t>
            </a:r>
          </a:p>
          <a:p>
            <a:pPr algn="just"/>
            <a:endParaRPr lang="en-IN" dirty="0"/>
          </a:p>
          <a:p>
            <a:pPr algn="just"/>
            <a:endParaRPr lang="en-IN" dirty="0"/>
          </a:p>
          <a:p>
            <a:pPr algn="just"/>
            <a:endParaRPr lang="en-IN" dirty="0"/>
          </a:p>
          <a:p>
            <a:pPr algn="just"/>
            <a:endParaRPr lang="en-IN" dirty="0"/>
          </a:p>
          <a:p>
            <a:pPr algn="just"/>
            <a:endParaRPr lang="en-IN" dirty="0"/>
          </a:p>
          <a:p>
            <a:pPr algn="just"/>
            <a:r>
              <a:rPr lang="en-IN" dirty="0"/>
              <a:t>The first desired product is </a:t>
            </a:r>
            <a:r>
              <a:rPr lang="en-IN" i="1" dirty="0"/>
              <a:t>A’BC’D </a:t>
            </a:r>
            <a:r>
              <a:rPr lang="en-IN" dirty="0"/>
              <a:t>On the top input line in figure shown</a:t>
            </a:r>
          </a:p>
          <a:p>
            <a:pPr algn="just"/>
            <a:r>
              <a:rPr lang="en-IN" dirty="0"/>
              <a:t>Remove the first x, the fourth x, the fifth x, and the eighth x. </a:t>
            </a:r>
          </a:p>
          <a:p>
            <a:pPr algn="just"/>
            <a:r>
              <a:rPr lang="en-IN" dirty="0"/>
              <a:t>Then the top AND gate has an output of </a:t>
            </a:r>
            <a:r>
              <a:rPr lang="en-IN" i="1" dirty="0"/>
              <a:t>A’BC’D</a:t>
            </a:r>
            <a:endParaRPr lang="en-IN" dirty="0"/>
          </a:p>
          <a:p>
            <a:pPr algn="just"/>
            <a:endParaRPr lang="en-IN" dirty="0"/>
          </a:p>
        </p:txBody>
      </p:sp>
      <p:sp>
        <p:nvSpPr>
          <p:cNvPr id="6" name="Content Placeholder 5"/>
          <p:cNvSpPr>
            <a:spLocks noGrp="1"/>
          </p:cNvSpPr>
          <p:nvPr>
            <p:ph sz="half" idx="2"/>
          </p:nvPr>
        </p:nvSpPr>
        <p:spPr/>
        <p:txBody>
          <a:bodyPr>
            <a:normAutofit fontScale="70000" lnSpcReduction="20000"/>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144</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04572"/>
            <a:ext cx="39433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714" y="52388"/>
            <a:ext cx="4191001" cy="675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0587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Devices (PLDs)</a:t>
            </a:r>
            <a:endParaRPr lang="en-IN" sz="4000" dirty="0"/>
          </a:p>
        </p:txBody>
      </p:sp>
      <p:sp>
        <p:nvSpPr>
          <p:cNvPr id="3" name="Content Placeholder 2"/>
          <p:cNvSpPr>
            <a:spLocks noGrp="1"/>
          </p:cNvSpPr>
          <p:nvPr>
            <p:ph idx="1"/>
          </p:nvPr>
        </p:nvSpPr>
        <p:spPr/>
        <p:txBody>
          <a:bodyPr/>
          <a:lstStyle/>
          <a:p>
            <a:pPr algn="just"/>
            <a:r>
              <a:rPr lang="en-IN" dirty="0"/>
              <a:t>A programmable logic device (or PLD) is a general name for a digital integrated circuit capable of being programmed to provide a variety of different logic functions. </a:t>
            </a:r>
          </a:p>
          <a:p>
            <a:pPr algn="just"/>
            <a:r>
              <a:rPr lang="en-IN" dirty="0"/>
              <a:t>PLDs are capable of realizing from 2 to 10 functions of 4 to 16 variables with a single integrated circuit. </a:t>
            </a:r>
          </a:p>
          <a:p>
            <a:pPr algn="just"/>
            <a:r>
              <a:rPr lang="en-IN" dirty="0"/>
              <a:t>More complex PLDs may contain thousands of gates and flip-flops. Thus, a single PLD can replace a large number of integrated circuits, and this leads to lower cost designs. </a:t>
            </a:r>
          </a:p>
          <a:p>
            <a:pPr algn="just"/>
            <a:r>
              <a:rPr lang="en-IN" dirty="0"/>
              <a:t>When a digital system is designed using a PLD, changes in the design can easily be made by changing the programming of the PLD without having to change the wiring in the system.</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145</a:t>
            </a:fld>
            <a:endParaRPr lang="en-US"/>
          </a:p>
        </p:txBody>
      </p:sp>
    </p:spTree>
    <p:extLst>
      <p:ext uri="{BB962C8B-B14F-4D97-AF65-F5344CB8AC3E}">
        <p14:creationId xmlns:p14="http://schemas.microsoft.com/office/powerpoint/2010/main" val="27306813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(PLAs)-1</a:t>
            </a:r>
          </a:p>
        </p:txBody>
      </p:sp>
      <p:sp>
        <p:nvSpPr>
          <p:cNvPr id="6" name="Content Placeholder 5"/>
          <p:cNvSpPr>
            <a:spLocks noGrp="1"/>
          </p:cNvSpPr>
          <p:nvPr>
            <p:ph idx="1"/>
          </p:nvPr>
        </p:nvSpPr>
        <p:spPr>
          <a:xfrm>
            <a:off x="457200" y="1600200"/>
            <a:ext cx="7620000" cy="2667000"/>
          </a:xfrm>
        </p:spPr>
        <p:txBody>
          <a:bodyPr>
            <a:normAutofit fontScale="92500" lnSpcReduction="20000"/>
          </a:bodyPr>
          <a:lstStyle/>
          <a:p>
            <a:pPr algn="just"/>
            <a:r>
              <a:rPr lang="en-IN" dirty="0"/>
              <a:t>A PLA performs the same basic function as a ROM. </a:t>
            </a:r>
          </a:p>
          <a:p>
            <a:pPr algn="just"/>
            <a:r>
              <a:rPr lang="en-IN" dirty="0"/>
              <a:t>A PLA with n inputs and m outputs can realize m functions of n variables. </a:t>
            </a:r>
          </a:p>
          <a:p>
            <a:pPr algn="just"/>
            <a:r>
              <a:rPr lang="en-IN" dirty="0"/>
              <a:t>The internal organization of the PLA is the decoder is replaced with an AND array which realizes selected product terms of the input variables. </a:t>
            </a:r>
          </a:p>
          <a:p>
            <a:pPr algn="just"/>
            <a:r>
              <a:rPr lang="en-IN" dirty="0"/>
              <a:t>The OR array ORs together the product terms needed to form the output functions, so a PLA implements a sum-of-products expression, while a ROM directly implements a truth table.</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4133850"/>
            <a:ext cx="37242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9842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147</a:t>
            </a:fld>
            <a:endParaRPr lang="en-US"/>
          </a:p>
        </p:txBody>
      </p:sp>
      <p:sp>
        <p:nvSpPr>
          <p:cNvPr id="3" name="Content Placeholder 2"/>
          <p:cNvSpPr>
            <a:spLocks noGrp="1"/>
          </p:cNvSpPr>
          <p:nvPr>
            <p:ph idx="1"/>
          </p:nvPr>
        </p:nvSpPr>
        <p:spPr>
          <a:xfrm>
            <a:off x="457200" y="1600200"/>
            <a:ext cx="7620000" cy="1371600"/>
          </a:xfrm>
        </p:spPr>
        <p:txBody>
          <a:bodyPr>
            <a:normAutofit fontScale="85000" lnSpcReduction="20000"/>
          </a:bodyPr>
          <a:lstStyle/>
          <a:p>
            <a:r>
              <a:rPr lang="en-IN" b="1" dirty="0"/>
              <a:t>PLA with Three Inputs, Five Product Terms, and Four Outputs</a:t>
            </a:r>
          </a:p>
          <a:p>
            <a:pPr lvl="1"/>
            <a:r>
              <a:rPr lang="en-IN" dirty="0"/>
              <a:t>F0 =Σ m(0, 1, 4, 6) = A′B′ + AC′ </a:t>
            </a:r>
          </a:p>
          <a:p>
            <a:pPr lvl="1"/>
            <a:r>
              <a:rPr lang="en-IN" dirty="0"/>
              <a:t>F1 =Σ m(2, 3, 4, 6, 7) = B + AC′ </a:t>
            </a:r>
          </a:p>
          <a:p>
            <a:pPr lvl="1"/>
            <a:r>
              <a:rPr lang="en-IN" dirty="0"/>
              <a:t>F2 =Σ m(0, 1, 2, 6) = A′B′ + BC′ </a:t>
            </a:r>
          </a:p>
          <a:p>
            <a:pPr lvl="1"/>
            <a:r>
              <a:rPr lang="en-IN" dirty="0"/>
              <a:t>F3 =Σ m(2, 3, 5, 6, 7) = AC + B</a:t>
            </a:r>
          </a:p>
          <a:p>
            <a:endParaRPr lang="en-IN" dirty="0"/>
          </a:p>
          <a:p>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44502"/>
            <a:ext cx="7620000" cy="383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648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148</a:t>
            </a:fld>
            <a:endParaRPr lang="en-US"/>
          </a:p>
        </p:txBody>
      </p:sp>
      <p:sp>
        <p:nvSpPr>
          <p:cNvPr id="3" name="Content Placeholder 2"/>
          <p:cNvSpPr>
            <a:spLocks noGrp="1"/>
          </p:cNvSpPr>
          <p:nvPr>
            <p:ph idx="1"/>
          </p:nvPr>
        </p:nvSpPr>
        <p:spPr>
          <a:xfrm>
            <a:off x="457200" y="1600200"/>
            <a:ext cx="7620000" cy="1371600"/>
          </a:xfrm>
        </p:spPr>
        <p:txBody>
          <a:bodyPr>
            <a:normAutofit fontScale="85000" lnSpcReduction="20000"/>
          </a:bodyPr>
          <a:lstStyle/>
          <a:p>
            <a:r>
              <a:rPr lang="en-IN" b="1" dirty="0"/>
              <a:t>AND-OR Array Equivalent </a:t>
            </a:r>
          </a:p>
          <a:p>
            <a:pPr lvl="1"/>
            <a:r>
              <a:rPr lang="en-IN" dirty="0"/>
              <a:t>F0 =Σ m(0, 1, 4, 6) = A′B′ + AC′ </a:t>
            </a:r>
          </a:p>
          <a:p>
            <a:pPr lvl="1"/>
            <a:r>
              <a:rPr lang="en-IN" dirty="0"/>
              <a:t>F1 =Σ m(2, 3, 4, 6, 7) = B + AC′ </a:t>
            </a:r>
          </a:p>
          <a:p>
            <a:pPr lvl="1"/>
            <a:r>
              <a:rPr lang="en-IN" dirty="0"/>
              <a:t>F2 =Σ m(0, 1, 2, 6) = A′B′ + BC′ </a:t>
            </a:r>
          </a:p>
          <a:p>
            <a:pPr lvl="1"/>
            <a:r>
              <a:rPr lang="en-IN" dirty="0"/>
              <a:t>F3 =Σ m(2, 3, 5, 6, 7) = AC + B</a:t>
            </a:r>
          </a:p>
          <a:p>
            <a:endParaRPr lang="en-IN" dirty="0"/>
          </a:p>
          <a:p>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2968170"/>
            <a:ext cx="4933950" cy="382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1514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(PLAs)-1</a:t>
            </a:r>
          </a:p>
        </p:txBody>
      </p:sp>
      <p:sp>
        <p:nvSpPr>
          <p:cNvPr id="3" name="Content Placeholder 2"/>
          <p:cNvSpPr>
            <a:spLocks noGrp="1"/>
          </p:cNvSpPr>
          <p:nvPr>
            <p:ph idx="1"/>
          </p:nvPr>
        </p:nvSpPr>
        <p:spPr>
          <a:xfrm>
            <a:off x="457200" y="1600200"/>
            <a:ext cx="7620000" cy="3200400"/>
          </a:xfrm>
        </p:spPr>
        <p:txBody>
          <a:bodyPr>
            <a:normAutofit fontScale="85000" lnSpcReduction="20000"/>
          </a:bodyPr>
          <a:lstStyle/>
          <a:p>
            <a:r>
              <a:rPr lang="en-IN" b="1" dirty="0"/>
              <a:t>PLA table</a:t>
            </a:r>
          </a:p>
          <a:p>
            <a:pPr lvl="1"/>
            <a:r>
              <a:rPr lang="en-IN" dirty="0"/>
              <a:t>F0 =Σ m(0, 1, 4, 6) = A′B′ + AC′ </a:t>
            </a:r>
          </a:p>
          <a:p>
            <a:pPr lvl="1"/>
            <a:r>
              <a:rPr lang="en-IN" dirty="0"/>
              <a:t>F1 =Σ m(2, 3, 4, 6, 7) = B + AC′ </a:t>
            </a:r>
          </a:p>
          <a:p>
            <a:pPr lvl="1"/>
            <a:r>
              <a:rPr lang="en-IN" dirty="0"/>
              <a:t>F2 =Σ m(0, 1, 2, 6) = A′B′ + BC′ </a:t>
            </a:r>
          </a:p>
          <a:p>
            <a:pPr lvl="1"/>
            <a:r>
              <a:rPr lang="en-IN" dirty="0"/>
              <a:t>F3 =Σ m(2, 3, 5, 6, 7) = AC + B</a:t>
            </a:r>
          </a:p>
          <a:p>
            <a:pPr algn="just"/>
            <a:r>
              <a:rPr lang="en-IN" dirty="0"/>
              <a:t>The input side of the table specifies the product terms. </a:t>
            </a:r>
          </a:p>
          <a:p>
            <a:pPr algn="just"/>
            <a:r>
              <a:rPr lang="en-IN" dirty="0"/>
              <a:t>The symbols 0, 1, and – indicate whether a variable is complemented, not complemented, or not present in the corresponding product term. </a:t>
            </a:r>
          </a:p>
          <a:p>
            <a:pPr algn="just"/>
            <a:r>
              <a:rPr lang="en-IN" dirty="0"/>
              <a:t>The output side of the table specifies which product terms appear in each output function. A 1 or 0 indicates whether a given product term is present or not present in the corresponding output function.  </a:t>
            </a:r>
          </a:p>
          <a:p>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149</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648200"/>
            <a:ext cx="46386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5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Design of Circuits with Limited Gate Fan-In</a:t>
            </a:r>
            <a:endParaRPr lang="en-IN" dirty="0"/>
          </a:p>
        </p:txBody>
      </p:sp>
      <p:sp>
        <p:nvSpPr>
          <p:cNvPr id="7" name="Content Placeholder 6"/>
          <p:cNvSpPr>
            <a:spLocks noGrp="1"/>
          </p:cNvSpPr>
          <p:nvPr>
            <p:ph idx="1"/>
          </p:nvPr>
        </p:nvSpPr>
        <p:spPr/>
        <p:txBody>
          <a:bodyPr>
            <a:normAutofit lnSpcReduction="10000"/>
          </a:bodyPr>
          <a:lstStyle/>
          <a:p>
            <a:pPr marL="114300" indent="0" algn="just">
              <a:buNone/>
            </a:pPr>
            <a:r>
              <a:rPr lang="en-IN" dirty="0"/>
              <a:t>	f1 = </a:t>
            </a:r>
            <a:r>
              <a:rPr lang="en-IN" dirty="0" err="1"/>
              <a:t>b′c</a:t>
            </a:r>
            <a:r>
              <a:rPr lang="en-IN" dirty="0"/>
              <a:t>′ + ab′ + </a:t>
            </a:r>
            <a:r>
              <a:rPr lang="en-IN" dirty="0" err="1"/>
              <a:t>a′b</a:t>
            </a:r>
            <a:r>
              <a:rPr lang="en-IN" dirty="0"/>
              <a:t> </a:t>
            </a:r>
          </a:p>
          <a:p>
            <a:pPr marL="114300" indent="0" algn="just">
              <a:buNone/>
            </a:pPr>
            <a:r>
              <a:rPr lang="en-IN" dirty="0"/>
              <a:t>	f2 = </a:t>
            </a:r>
            <a:r>
              <a:rPr lang="en-IN" dirty="0" err="1"/>
              <a:t>b′c</a:t>
            </a:r>
            <a:r>
              <a:rPr lang="en-IN" dirty="0"/>
              <a:t>′ + </a:t>
            </a:r>
            <a:r>
              <a:rPr lang="en-IN" dirty="0" err="1"/>
              <a:t>bc</a:t>
            </a:r>
            <a:r>
              <a:rPr lang="en-IN" dirty="0"/>
              <a:t> + </a:t>
            </a:r>
            <a:r>
              <a:rPr lang="en-IN" dirty="0" err="1"/>
              <a:t>a′b</a:t>
            </a:r>
            <a:r>
              <a:rPr lang="en-IN" dirty="0"/>
              <a:t> </a:t>
            </a:r>
          </a:p>
          <a:p>
            <a:pPr marL="114300" indent="0" algn="just">
              <a:buNone/>
            </a:pPr>
            <a:r>
              <a:rPr lang="en-IN" dirty="0"/>
              <a:t>	f3 = </a:t>
            </a:r>
            <a:r>
              <a:rPr lang="en-IN" dirty="0" err="1"/>
              <a:t>a′b′c</a:t>
            </a:r>
            <a:r>
              <a:rPr lang="en-IN" dirty="0"/>
              <a:t> + ab + </a:t>
            </a:r>
            <a:r>
              <a:rPr lang="en-IN" dirty="0" err="1"/>
              <a:t>bc</a:t>
            </a:r>
            <a:r>
              <a:rPr lang="en-IN" dirty="0"/>
              <a:t>′</a:t>
            </a:r>
          </a:p>
          <a:p>
            <a:pPr algn="just"/>
            <a:r>
              <a:rPr lang="en-IN" dirty="0"/>
              <a:t>Each function requires a three-input OR gate, so we will factor to reduce the number of gate inputs: </a:t>
            </a:r>
          </a:p>
          <a:p>
            <a:pPr marL="114300" indent="0" algn="just">
              <a:buNone/>
            </a:pPr>
            <a:r>
              <a:rPr lang="en-IN" dirty="0"/>
              <a:t>	f1 = b′(a + c′) + </a:t>
            </a:r>
            <a:r>
              <a:rPr lang="en-IN" dirty="0" err="1"/>
              <a:t>a′b</a:t>
            </a:r>
            <a:r>
              <a:rPr lang="en-IN" dirty="0"/>
              <a:t> </a:t>
            </a:r>
          </a:p>
          <a:p>
            <a:pPr marL="114300" indent="0" algn="just">
              <a:buNone/>
            </a:pPr>
            <a:r>
              <a:rPr lang="en-IN" dirty="0"/>
              <a:t>	f2 = b(a′ + c) + </a:t>
            </a:r>
            <a:r>
              <a:rPr lang="en-IN" dirty="0" err="1"/>
              <a:t>b′c</a:t>
            </a:r>
            <a:r>
              <a:rPr lang="en-IN" dirty="0"/>
              <a:t>′    or    f2 = (b′ + c)(b + c′) + </a:t>
            </a:r>
            <a:r>
              <a:rPr lang="en-IN" dirty="0" err="1"/>
              <a:t>a′b</a:t>
            </a:r>
            <a:r>
              <a:rPr lang="en-IN" dirty="0"/>
              <a:t> </a:t>
            </a:r>
          </a:p>
          <a:p>
            <a:pPr marL="114300" indent="0" algn="just">
              <a:buNone/>
            </a:pPr>
            <a:r>
              <a:rPr lang="en-IN" dirty="0"/>
              <a:t>	f3 = </a:t>
            </a:r>
            <a:r>
              <a:rPr lang="en-IN" dirty="0" err="1"/>
              <a:t>a′b′c</a:t>
            </a:r>
            <a:r>
              <a:rPr lang="en-IN" dirty="0"/>
              <a:t> + b(a + c′) </a:t>
            </a:r>
          </a:p>
          <a:p>
            <a:pPr algn="just"/>
            <a:r>
              <a:rPr lang="en-IN" dirty="0"/>
              <a:t>The second expression for f2 has a term common to f1, so we will choose the second expression. </a:t>
            </a:r>
          </a:p>
          <a:p>
            <a:pPr algn="just"/>
            <a:r>
              <a:rPr lang="en-IN" dirty="0"/>
              <a:t>We can eliminate the remaining three-input gate from f3 by noting that </a:t>
            </a:r>
          </a:p>
          <a:p>
            <a:pPr marL="114300" indent="0" algn="just">
              <a:buNone/>
            </a:pPr>
            <a:r>
              <a:rPr lang="en-IN" dirty="0"/>
              <a:t>	</a:t>
            </a:r>
            <a:r>
              <a:rPr lang="en-IN" dirty="0" err="1"/>
              <a:t>a′b′c</a:t>
            </a:r>
            <a:r>
              <a:rPr lang="en-IN" dirty="0"/>
              <a:t> = a′(</a:t>
            </a:r>
            <a:r>
              <a:rPr lang="en-IN" dirty="0" err="1"/>
              <a:t>b′c</a:t>
            </a:r>
            <a:r>
              <a:rPr lang="en-IN" dirty="0"/>
              <a:t>) = a′(b + c′)′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377876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0"/>
            <a:ext cx="539115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IN" sz="4000" b="1" dirty="0"/>
              <a:t>Programmable Logic Arrays (PLAs)-1</a:t>
            </a:r>
          </a:p>
        </p:txBody>
      </p:sp>
      <p:sp>
        <p:nvSpPr>
          <p:cNvPr id="3" name="Content Placeholder 2"/>
          <p:cNvSpPr>
            <a:spLocks noGrp="1"/>
          </p:cNvSpPr>
          <p:nvPr>
            <p:ph idx="1"/>
          </p:nvPr>
        </p:nvSpPr>
        <p:spPr>
          <a:xfrm>
            <a:off x="457200" y="1219200"/>
            <a:ext cx="7620000" cy="4800600"/>
          </a:xfrm>
        </p:spPr>
        <p:txBody>
          <a:bodyPr>
            <a:normAutofit/>
          </a:bodyPr>
          <a:lstStyle/>
          <a:p>
            <a:r>
              <a:rPr lang="en-IN" sz="2400" b="1" dirty="0"/>
              <a:t>Example			    	</a:t>
            </a:r>
            <a:r>
              <a:rPr lang="en-IN" sz="1800" b="1" dirty="0"/>
              <a:t>PLA Realization of Equation</a:t>
            </a:r>
          </a:p>
          <a:p>
            <a:pPr lvl="1"/>
            <a:r>
              <a:rPr lang="en-IN" sz="2000" dirty="0"/>
              <a:t>f1 = </a:t>
            </a:r>
            <a:r>
              <a:rPr lang="en-IN" sz="2000" dirty="0" err="1"/>
              <a:t>a′bd</a:t>
            </a:r>
            <a:r>
              <a:rPr lang="en-IN" sz="2000" dirty="0"/>
              <a:t> + </a:t>
            </a:r>
            <a:r>
              <a:rPr lang="en-IN" sz="2000" dirty="0" err="1"/>
              <a:t>abd</a:t>
            </a:r>
            <a:r>
              <a:rPr lang="en-IN" sz="2000" dirty="0"/>
              <a:t> + </a:t>
            </a:r>
            <a:r>
              <a:rPr lang="en-IN" sz="2000" dirty="0" err="1"/>
              <a:t>ab′c</a:t>
            </a:r>
            <a:r>
              <a:rPr lang="en-IN" sz="2000" dirty="0"/>
              <a:t>′ + </a:t>
            </a:r>
            <a:r>
              <a:rPr lang="en-IN" sz="2000" dirty="0" err="1"/>
              <a:t>b′c</a:t>
            </a:r>
            <a:r>
              <a:rPr lang="en-IN" sz="2000" dirty="0"/>
              <a:t> </a:t>
            </a:r>
          </a:p>
          <a:p>
            <a:pPr lvl="1"/>
            <a:r>
              <a:rPr lang="en-IN" sz="2000" dirty="0"/>
              <a:t>f2 = c + </a:t>
            </a:r>
            <a:r>
              <a:rPr lang="en-IN" sz="2000" dirty="0" err="1"/>
              <a:t>a′bd</a:t>
            </a:r>
            <a:r>
              <a:rPr lang="en-IN" sz="2000" dirty="0"/>
              <a:t> </a:t>
            </a:r>
          </a:p>
          <a:p>
            <a:pPr lvl="1"/>
            <a:r>
              <a:rPr lang="en-IN" sz="2000" dirty="0"/>
              <a:t>f3 = </a:t>
            </a:r>
            <a:r>
              <a:rPr lang="en-IN" sz="2000" dirty="0" err="1"/>
              <a:t>bc</a:t>
            </a:r>
            <a:r>
              <a:rPr lang="en-IN" sz="2000" dirty="0"/>
              <a:t> + </a:t>
            </a:r>
            <a:r>
              <a:rPr lang="en-IN" sz="2000" dirty="0" err="1"/>
              <a:t>ab′c</a:t>
            </a:r>
            <a:r>
              <a:rPr lang="en-IN" sz="2000" dirty="0"/>
              <a:t>′ + </a:t>
            </a:r>
            <a:r>
              <a:rPr lang="en-IN" sz="2000" dirty="0" err="1"/>
              <a:t>abd</a:t>
            </a:r>
            <a:r>
              <a:rPr lang="en-IN" sz="2000" dirty="0"/>
              <a:t> </a:t>
            </a:r>
          </a:p>
          <a:p>
            <a:endParaRPr lang="en-IN"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150</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48306"/>
            <a:ext cx="1752600" cy="20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6197025"/>
            <a:ext cx="7239000" cy="584775"/>
          </a:xfrm>
          <a:prstGeom prst="rect">
            <a:avLst/>
          </a:prstGeom>
        </p:spPr>
        <p:txBody>
          <a:bodyPr wrap="square">
            <a:spAutoFit/>
          </a:bodyPr>
          <a:lstStyle/>
          <a:p>
            <a:pPr algn="just"/>
            <a:r>
              <a:rPr lang="en-IN" sz="1600" b="1" dirty="0"/>
              <a:t>A cross mark at the intersection of a word line and an input or output line indicates the presence of a switching element in the array.</a:t>
            </a:r>
          </a:p>
        </p:txBody>
      </p:sp>
    </p:spTree>
    <p:extLst>
      <p:ext uri="{BB962C8B-B14F-4D97-AF65-F5344CB8AC3E}">
        <p14:creationId xmlns:p14="http://schemas.microsoft.com/office/powerpoint/2010/main" val="4698816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(PLAs)-1</a:t>
            </a:r>
          </a:p>
        </p:txBody>
      </p:sp>
      <p:sp>
        <p:nvSpPr>
          <p:cNvPr id="5" name="Content Placeholder 4"/>
          <p:cNvSpPr>
            <a:spLocks noGrp="1"/>
          </p:cNvSpPr>
          <p:nvPr>
            <p:ph idx="1"/>
          </p:nvPr>
        </p:nvSpPr>
        <p:spPr/>
        <p:txBody>
          <a:bodyPr/>
          <a:lstStyle/>
          <a:p>
            <a:pPr algn="just"/>
            <a:r>
              <a:rPr lang="en-IN" dirty="0"/>
              <a:t>A PLA table is significantly different than a truth table for a ROM. </a:t>
            </a:r>
          </a:p>
          <a:p>
            <a:pPr algn="just"/>
            <a:r>
              <a:rPr lang="en-IN" dirty="0"/>
              <a:t>In </a:t>
            </a:r>
            <a:r>
              <a:rPr lang="en-IN" b="1" dirty="0"/>
              <a:t>ROM</a:t>
            </a:r>
            <a:r>
              <a:rPr lang="en-IN" dirty="0"/>
              <a:t>  truth table each row represents a </a:t>
            </a:r>
            <a:r>
              <a:rPr lang="en-IN" dirty="0" err="1"/>
              <a:t>minterm</a:t>
            </a:r>
            <a:r>
              <a:rPr lang="en-IN" dirty="0"/>
              <a:t>; therefore, exactly one row will be selected by each combination of input values. </a:t>
            </a:r>
          </a:p>
          <a:p>
            <a:pPr lvl="1" algn="just"/>
            <a:r>
              <a:rPr lang="en-IN" dirty="0"/>
              <a:t>The 0’s and 1’s of the output portion of the selected row determine the corresponding output values. </a:t>
            </a:r>
          </a:p>
          <a:p>
            <a:pPr algn="just"/>
            <a:r>
              <a:rPr lang="en-IN" dirty="0"/>
              <a:t>In a </a:t>
            </a:r>
            <a:r>
              <a:rPr lang="en-IN" b="1" dirty="0"/>
              <a:t>PLA</a:t>
            </a:r>
            <a:r>
              <a:rPr lang="en-IN" dirty="0"/>
              <a:t> table represents a general product term. </a:t>
            </a:r>
          </a:p>
          <a:p>
            <a:pPr lvl="1" algn="just"/>
            <a:r>
              <a:rPr lang="en-IN" dirty="0"/>
              <a:t>Therefore, zero, one, or more rows may be selected by each combination of input values. </a:t>
            </a:r>
          </a:p>
          <a:p>
            <a:pPr lvl="1" algn="just"/>
            <a:r>
              <a:rPr lang="en-IN" dirty="0"/>
              <a:t>To determine the value of </a:t>
            </a:r>
            <a:r>
              <a:rPr lang="en-IN" b="1" dirty="0"/>
              <a:t>fi</a:t>
            </a:r>
            <a:r>
              <a:rPr lang="en-IN" dirty="0"/>
              <a:t> for a given input combination, the values of </a:t>
            </a:r>
            <a:r>
              <a:rPr lang="en-IN" b="1" dirty="0"/>
              <a:t>fi</a:t>
            </a:r>
            <a:r>
              <a:rPr lang="en-IN" dirty="0"/>
              <a:t> in the selected rows of the PLA table must be </a:t>
            </a:r>
            <a:r>
              <a:rPr lang="en-IN" b="1" dirty="0" err="1"/>
              <a:t>ORed</a:t>
            </a:r>
            <a:r>
              <a:rPr lang="en-IN" dirty="0"/>
              <a:t> together.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151</a:t>
            </a:fld>
            <a:endParaRPr lang="en-US"/>
          </a:p>
        </p:txBody>
      </p:sp>
    </p:spTree>
    <p:extLst>
      <p:ext uri="{BB962C8B-B14F-4D97-AF65-F5344CB8AC3E}">
        <p14:creationId xmlns:p14="http://schemas.microsoft.com/office/powerpoint/2010/main" val="23837157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(PLAs)-2</a:t>
            </a:r>
          </a:p>
        </p:txBody>
      </p:sp>
      <p:sp>
        <p:nvSpPr>
          <p:cNvPr id="3" name="Content Placeholder 2"/>
          <p:cNvSpPr>
            <a:spLocks noGrp="1"/>
          </p:cNvSpPr>
          <p:nvPr>
            <p:ph idx="1"/>
          </p:nvPr>
        </p:nvSpPr>
        <p:spPr/>
        <p:txBody>
          <a:bodyPr>
            <a:normAutofit/>
          </a:bodyPr>
          <a:lstStyle/>
          <a:p>
            <a:pPr algn="just"/>
            <a:r>
              <a:rPr lang="en-IN" dirty="0"/>
              <a:t>An example, use a PLA to recognize each of the 10 decimal digits represented in binary form and to correctly drive a 7-segment display.</a:t>
            </a:r>
          </a:p>
          <a:p>
            <a:pPr algn="just"/>
            <a:r>
              <a:rPr lang="en-IN" dirty="0"/>
              <a:t>Four bits </a:t>
            </a:r>
            <a:r>
              <a:rPr lang="en-IN" i="1" dirty="0"/>
              <a:t>(ABCD) </a:t>
            </a:r>
            <a:r>
              <a:rPr lang="en-IN" dirty="0"/>
              <a:t>are required to represent the 10 decimal numbers. There must be 7 outputs </a:t>
            </a:r>
            <a:r>
              <a:rPr lang="en-IN" i="1" dirty="0"/>
              <a:t>(</a:t>
            </a:r>
            <a:r>
              <a:rPr lang="en-IN" i="1" dirty="0" err="1"/>
              <a:t>abcdefg</a:t>
            </a:r>
            <a:r>
              <a:rPr lang="en-IN" i="1" dirty="0"/>
              <a:t>), </a:t>
            </a:r>
            <a:r>
              <a:rPr lang="en-IN" dirty="0"/>
              <a:t>1 output to drive each of the 7 segments of the indicator.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152</a:t>
            </a:fld>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3886200"/>
            <a:ext cx="63627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0906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(PLAs)-3</a:t>
            </a:r>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153</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914400"/>
            <a:ext cx="4467225"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descr="http://www.electronicshub.org/wp-content/uploads/2015/02/common-cathode-truth-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3733800" cy="309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920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a:t>Programmable Logic Arrays (PLAs)-4</a:t>
            </a:r>
            <a:endParaRPr lang="en-IN" sz="4000" dirty="0"/>
          </a:p>
        </p:txBody>
      </p:sp>
      <p:sp>
        <p:nvSpPr>
          <p:cNvPr id="3" name="Content Placeholder 2"/>
          <p:cNvSpPr>
            <a:spLocks noGrp="1"/>
          </p:cNvSpPr>
          <p:nvPr>
            <p:ph idx="1"/>
          </p:nvPr>
        </p:nvSpPr>
        <p:spPr>
          <a:xfrm>
            <a:off x="457200" y="1600200"/>
            <a:ext cx="3676650" cy="4800600"/>
          </a:xfrm>
        </p:spPr>
        <p:txBody>
          <a:bodyPr>
            <a:normAutofit fontScale="92500" lnSpcReduction="20000"/>
          </a:bodyPr>
          <a:lstStyle/>
          <a:p>
            <a:pPr lvl="0" algn="just"/>
            <a:r>
              <a:rPr lang="en-IN" dirty="0"/>
              <a:t>Implement the following Boolean function using suitable PLA f1= ∑(0,1,4,6),  f2= ∑(2,3,4,6,7), f3= ∑(0,1,2,6), f4= ∑(2,3,5,6,7)</a:t>
            </a:r>
          </a:p>
          <a:p>
            <a:pPr lvl="0" algn="just"/>
            <a:r>
              <a:rPr lang="en-IN" dirty="0"/>
              <a:t>Draw a PLA circuit simultaneously realize the Boolean function Y3=A’BC’; Y2=AC; Y1=AB’C+A’BC+ABC’; Y0=A’BC’+A’BC+A’B’C’+ABC.</a:t>
            </a:r>
          </a:p>
          <a:p>
            <a:pPr lvl="0" algn="just"/>
            <a:r>
              <a:rPr lang="en-IN" dirty="0"/>
              <a:t>Draw a PLA circuit simultaneously realize the Boolean function X=A’B’C+AB’C’+B’C; Y=A’B’C+AB’C’; Z=B’C.</a:t>
            </a:r>
          </a:p>
          <a:p>
            <a:pPr algn="just"/>
            <a:r>
              <a:rPr lang="en-IN" dirty="0"/>
              <a:t>Design 7-segment decoder using PLA.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1390650"/>
            <a:ext cx="43243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1466850"/>
            <a:ext cx="43243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63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Design of Circuits with Limited Gate Fan-In</a:t>
            </a:r>
            <a:endParaRPr lang="en-IN" dirty="0"/>
          </a:p>
        </p:txBody>
      </p:sp>
      <p:sp>
        <p:nvSpPr>
          <p:cNvPr id="6" name="Content Placeholder 5"/>
          <p:cNvSpPr>
            <a:spLocks noGrp="1"/>
          </p:cNvSpPr>
          <p:nvPr>
            <p:ph idx="1"/>
          </p:nvPr>
        </p:nvSpPr>
        <p:spPr/>
        <p:txBody>
          <a:bodyPr/>
          <a:lstStyle/>
          <a:p>
            <a:pPr algn="just"/>
            <a:r>
              <a:rPr lang="en-IN" dirty="0"/>
              <a:t>Figure (a) shows the resulting circuit, using common terms </a:t>
            </a:r>
            <a:r>
              <a:rPr lang="en-IN" dirty="0" err="1"/>
              <a:t>a′b</a:t>
            </a:r>
            <a:r>
              <a:rPr lang="en-IN" dirty="0"/>
              <a:t> and a + c′. </a:t>
            </a:r>
          </a:p>
          <a:p>
            <a:pPr algn="just"/>
            <a:r>
              <a:rPr lang="en-IN" dirty="0"/>
              <a:t>Because each output gate is an OR, the conversion to NAND gates, as shown in Figure (b).</a:t>
            </a:r>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08" y="3294628"/>
            <a:ext cx="7596584" cy="264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13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Gate Delays and Timing Diagrams</a:t>
            </a:r>
          </a:p>
        </p:txBody>
      </p:sp>
      <p:sp>
        <p:nvSpPr>
          <p:cNvPr id="7" name="Content Placeholder 6"/>
          <p:cNvSpPr>
            <a:spLocks noGrp="1"/>
          </p:cNvSpPr>
          <p:nvPr>
            <p:ph idx="1"/>
          </p:nvPr>
        </p:nvSpPr>
        <p:spPr/>
        <p:txBody>
          <a:bodyPr/>
          <a:lstStyle/>
          <a:p>
            <a:pPr algn="just"/>
            <a:r>
              <a:rPr lang="en-IN" dirty="0"/>
              <a:t>When the input to a logic gate is changed, the output will not change instantaneously. </a:t>
            </a:r>
          </a:p>
          <a:p>
            <a:pPr algn="just"/>
            <a:r>
              <a:rPr lang="en-IN" dirty="0"/>
              <a:t>The transistors or other switching elements within the gate take a finite time to react to a change in input, so that the change in the gate output is delayed with respect to the input change, this delay is called </a:t>
            </a:r>
            <a:r>
              <a:rPr lang="en-IN" sz="2400" b="1" dirty="0"/>
              <a:t>propagation delay</a:t>
            </a:r>
            <a:r>
              <a:rPr lang="en-IN" dirty="0"/>
              <a: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43058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Gate Delays and Timing Diagrams</a:t>
            </a:r>
          </a:p>
        </p:txBody>
      </p:sp>
      <p:sp>
        <p:nvSpPr>
          <p:cNvPr id="7" name="Content Placeholder 6"/>
          <p:cNvSpPr>
            <a:spLocks noGrp="1"/>
          </p:cNvSpPr>
          <p:nvPr>
            <p:ph idx="1"/>
          </p:nvPr>
        </p:nvSpPr>
        <p:spPr/>
        <p:txBody>
          <a:bodyPr>
            <a:normAutofit/>
          </a:bodyPr>
          <a:lstStyle/>
          <a:p>
            <a:pPr algn="just"/>
            <a:r>
              <a:rPr lang="en-IN" sz="2000" dirty="0"/>
              <a:t>Figure shows possible input and output waveforms for an inverter. </a:t>
            </a:r>
          </a:p>
          <a:p>
            <a:pPr lvl="1" algn="just"/>
            <a:r>
              <a:rPr lang="en-IN" sz="1800" dirty="0"/>
              <a:t>If the change in output is delayed by time, ε  , with respect to the input, we say that this gate has a </a:t>
            </a:r>
            <a:r>
              <a:rPr lang="en-IN" sz="1800" b="1" dirty="0"/>
              <a:t>propagation delay</a:t>
            </a:r>
            <a:r>
              <a:rPr lang="en-IN" sz="1800" dirty="0"/>
              <a:t> of ε. </a:t>
            </a:r>
          </a:p>
          <a:p>
            <a:pPr lvl="1" algn="just"/>
            <a:r>
              <a:rPr lang="en-IN" sz="1800" dirty="0"/>
              <a:t>In practice, the propagation delay for a 0 to 1 output change may be different than the delay for a 1 to 0 change. </a:t>
            </a:r>
          </a:p>
          <a:p>
            <a:pPr lvl="1" algn="just"/>
            <a:r>
              <a:rPr lang="en-IN" sz="1800" dirty="0"/>
              <a:t>Propagation delays for integrated circuit gates may be as short as a few nanoseconds (Negligible).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pic>
        <p:nvPicPr>
          <p:cNvPr id="10242"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924050" y="3756539"/>
            <a:ext cx="5295900" cy="294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459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Gate Delays and Timing Diagrams</a:t>
            </a:r>
            <a:endParaRPr lang="en-IN" dirty="0"/>
          </a:p>
        </p:txBody>
      </p:sp>
      <p:sp>
        <p:nvSpPr>
          <p:cNvPr id="6" name="Content Placeholder 5"/>
          <p:cNvSpPr>
            <a:spLocks noGrp="1"/>
          </p:cNvSpPr>
          <p:nvPr>
            <p:ph idx="1"/>
          </p:nvPr>
        </p:nvSpPr>
        <p:spPr/>
        <p:txBody>
          <a:bodyPr/>
          <a:lstStyle/>
          <a:p>
            <a:pPr algn="just"/>
            <a:r>
              <a:rPr lang="en-IN" b="1" dirty="0"/>
              <a:t>Timing diagrams are frequently used in the analysis of sequential circuits with respect to time</a:t>
            </a:r>
            <a:r>
              <a:rPr lang="en-IN" dirty="0"/>
              <a:t> (like memory circuits E.g. Flip-Flop, RAM).</a:t>
            </a:r>
          </a:p>
          <a:p>
            <a:pPr algn="just"/>
            <a:r>
              <a:rPr lang="en-IN" dirty="0"/>
              <a:t>These diagrams show various signals in the circuit as a function of time. </a:t>
            </a:r>
          </a:p>
          <a:p>
            <a:pPr algn="just"/>
            <a:r>
              <a:rPr lang="en-IN" dirty="0"/>
              <a:t>Several variables are usually plotted with the same time scale so that the times at which these variables change with respect to each other can easily be observed.</a:t>
            </a:r>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93094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Referred Books/Sources</a:t>
            </a:r>
          </a:p>
        </p:txBody>
      </p:sp>
      <p:sp>
        <p:nvSpPr>
          <p:cNvPr id="3" name="Content Placeholder 2"/>
          <p:cNvSpPr>
            <a:spLocks noGrp="1"/>
          </p:cNvSpPr>
          <p:nvPr>
            <p:ph sz="quarter" idx="1"/>
          </p:nvPr>
        </p:nvSpPr>
        <p:spPr/>
        <p:txBody>
          <a:bodyPr/>
          <a:lstStyle/>
          <a:p>
            <a:pPr algn="just"/>
            <a:r>
              <a:rPr lang="en-IN" dirty="0"/>
              <a:t>Charles H Roth and Larry L Kinney, Analog and Digital Electronics, Cengage Learning,2019 </a:t>
            </a:r>
          </a:p>
          <a:p>
            <a:pPr algn="just"/>
            <a:r>
              <a:rPr lang="en-IN" dirty="0"/>
              <a:t>Charles H Roth and Larry L Kinney, Fundamental of Logic Design, Cengage Learning, 2017. </a:t>
            </a:r>
          </a:p>
          <a:p>
            <a:pPr algn="just"/>
            <a:r>
              <a:rPr lang="en-IN" dirty="0"/>
              <a:t>Donald P Leach, Albert Paul </a:t>
            </a:r>
            <a:r>
              <a:rPr lang="en-IN" dirty="0" err="1"/>
              <a:t>Malvino</a:t>
            </a:r>
            <a:r>
              <a:rPr lang="en-IN" dirty="0"/>
              <a:t> &amp; </a:t>
            </a:r>
            <a:r>
              <a:rPr lang="en-IN" dirty="0" err="1"/>
              <a:t>Goutam</a:t>
            </a:r>
            <a:r>
              <a:rPr lang="en-IN" dirty="0"/>
              <a:t> </a:t>
            </a:r>
            <a:r>
              <a:rPr lang="en-IN" dirty="0" err="1"/>
              <a:t>Saha</a:t>
            </a:r>
            <a:r>
              <a:rPr lang="en-IN" dirty="0"/>
              <a:t>: Digital Principles and Applications, 7</a:t>
            </a:r>
            <a:r>
              <a:rPr lang="en-IN" baseline="30000" dirty="0"/>
              <a:t>th</a:t>
            </a:r>
            <a:r>
              <a:rPr lang="en-IN" dirty="0"/>
              <a:t> Edition, Tata McGraw Hill, 2015</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a:t>
            </a:fld>
            <a:endParaRPr lang="en-US"/>
          </a:p>
        </p:txBody>
      </p:sp>
      <p:sp>
        <p:nvSpPr>
          <p:cNvPr id="5" name="Date Placeholder 4"/>
          <p:cNvSpPr>
            <a:spLocks noGrp="1"/>
          </p:cNvSpPr>
          <p:nvPr>
            <p:ph type="dt" sz="half" idx="4294967295"/>
          </p:nvPr>
        </p:nvSpPr>
        <p:spPr>
          <a:xfrm rot="5400000">
            <a:off x="7589520" y="1081851"/>
            <a:ext cx="2011680" cy="384048"/>
          </a:xfrm>
          <a:prstGeom prst="rect">
            <a:avLst/>
          </a:prstGeom>
        </p:spPr>
        <p:txBody>
          <a:bodyPr/>
          <a:lstStyle/>
          <a:p>
            <a:fld id="{73FB9A24-5C11-4F5B-ACDE-63DCC6AAB35E}" type="datetime12">
              <a:rPr lang="en-US" smtClean="0"/>
              <a:t>11:11 AM</a:t>
            </a:fld>
            <a:endParaRPr lang="en-US"/>
          </a:p>
        </p:txBody>
      </p:sp>
    </p:spTree>
    <p:extLst>
      <p:ext uri="{BB962C8B-B14F-4D97-AF65-F5344CB8AC3E}">
        <p14:creationId xmlns:p14="http://schemas.microsoft.com/office/powerpoint/2010/main" val="206374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Gate Delays and Timing Diagrams</a:t>
            </a:r>
            <a:endParaRPr lang="en-IN" dirty="0"/>
          </a:p>
        </p:txBody>
      </p:sp>
      <p:sp>
        <p:nvSpPr>
          <p:cNvPr id="6" name="Content Placeholder 5"/>
          <p:cNvSpPr>
            <a:spLocks noGrp="1"/>
          </p:cNvSpPr>
          <p:nvPr>
            <p:ph idx="1"/>
          </p:nvPr>
        </p:nvSpPr>
        <p:spPr/>
        <p:txBody>
          <a:bodyPr/>
          <a:lstStyle/>
          <a:p>
            <a:pPr algn="just"/>
            <a:r>
              <a:rPr lang="en-IN" dirty="0"/>
              <a:t>Figure shows the timing diagram for a circuit with two gates. </a:t>
            </a:r>
          </a:p>
          <a:p>
            <a:pPr algn="just"/>
            <a:r>
              <a:rPr lang="en-IN" dirty="0"/>
              <a:t>Each gate has a propagation delay of 20 ns (nanoseconds). </a:t>
            </a:r>
          </a:p>
          <a:p>
            <a:pPr algn="just"/>
            <a:r>
              <a:rPr lang="en-IN" dirty="0"/>
              <a:t>This timing diagram indicates what happens when gate inputs B and C are held at constant values 1 and 0, respectively, and input A is changed to 1 at t = 40 ns and then changed back to 0 at t = 100 ns. </a:t>
            </a:r>
          </a:p>
          <a:p>
            <a:pPr algn="just"/>
            <a:r>
              <a:rPr lang="en-IN" dirty="0"/>
              <a:t>The output of gate G1 changes 20 ns after A changes, and the output of gate G2 changes 20 ns after G1 changes. </a:t>
            </a:r>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295400"/>
            <a:ext cx="796448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86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Gate Delays and Timing Diagrams</a:t>
            </a:r>
            <a:endParaRPr lang="en-IN" dirty="0"/>
          </a:p>
        </p:txBody>
      </p:sp>
      <p:sp>
        <p:nvSpPr>
          <p:cNvPr id="6" name="Content Placeholder 5"/>
          <p:cNvSpPr>
            <a:spLocks noGrp="1"/>
          </p:cNvSpPr>
          <p:nvPr>
            <p:ph idx="1"/>
          </p:nvPr>
        </p:nvSpPr>
        <p:spPr/>
        <p:txBody>
          <a:bodyPr>
            <a:normAutofit/>
          </a:bodyPr>
          <a:lstStyle/>
          <a:p>
            <a:pPr algn="just"/>
            <a:r>
              <a:rPr lang="en-IN" sz="2000" dirty="0"/>
              <a:t>Figure shows a timing diagram for a circuit with an added delay element. </a:t>
            </a:r>
          </a:p>
          <a:p>
            <a:pPr algn="just"/>
            <a:r>
              <a:rPr lang="en-IN" sz="2000" b="1" dirty="0"/>
              <a:t>The input X consists of two pulses, the first of which is 2 microseconds (2 × 10</a:t>
            </a:r>
            <a:r>
              <a:rPr lang="en-IN" sz="2000" b="1" baseline="30000" dirty="0"/>
              <a:t>−6</a:t>
            </a:r>
            <a:r>
              <a:rPr lang="en-IN" sz="2000" b="1" dirty="0"/>
              <a:t> second) wide and the second is 3 microseconds wide. </a:t>
            </a:r>
          </a:p>
          <a:p>
            <a:pPr algn="just"/>
            <a:r>
              <a:rPr lang="en-IN" sz="2000" dirty="0"/>
              <a:t>The delay element has an </a:t>
            </a:r>
            <a:r>
              <a:rPr lang="en-IN" sz="2000" b="1" dirty="0"/>
              <a:t>output Y</a:t>
            </a:r>
            <a:r>
              <a:rPr lang="en-IN" sz="2000" dirty="0"/>
              <a:t> which is the same as the input except that it is delayed by </a:t>
            </a:r>
            <a:r>
              <a:rPr lang="en-IN" sz="2000" b="1" dirty="0"/>
              <a:t>1 microsecond.</a:t>
            </a:r>
          </a:p>
          <a:p>
            <a:pPr algn="just"/>
            <a:endParaRPr lang="en-IN"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85"/>
          <a:stretch/>
        </p:blipFill>
        <p:spPr bwMode="auto">
          <a:xfrm>
            <a:off x="98822" y="4035446"/>
            <a:ext cx="8946356" cy="251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19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Gate Delays and Timing Diagrams</a:t>
            </a:r>
            <a:endParaRPr lang="en-IN" dirty="0"/>
          </a:p>
        </p:txBody>
      </p:sp>
      <p:sp>
        <p:nvSpPr>
          <p:cNvPr id="7" name="Content Placeholder 6"/>
          <p:cNvSpPr>
            <a:spLocks noGrp="1"/>
          </p:cNvSpPr>
          <p:nvPr>
            <p:ph idx="1"/>
          </p:nvPr>
        </p:nvSpPr>
        <p:spPr/>
        <p:txBody>
          <a:bodyPr/>
          <a:lstStyle/>
          <a:p>
            <a:pPr algn="just"/>
            <a:r>
              <a:rPr lang="en-IN" dirty="0"/>
              <a:t>That is, Y changes to a 1 value 1 microsecond after the rising edge of the X pulse and returns to 0 1 microsecond after the falling edge of the X pulse. </a:t>
            </a:r>
          </a:p>
          <a:p>
            <a:pPr algn="just"/>
            <a:r>
              <a:rPr lang="en-IN" dirty="0"/>
              <a:t>The output (Z) of the AND gate should be 1 during the time interval in which both X and Y are 1. </a:t>
            </a:r>
          </a:p>
          <a:p>
            <a:pPr algn="just"/>
            <a:r>
              <a:rPr lang="en-IN" dirty="0"/>
              <a:t>If we assume a small </a:t>
            </a:r>
            <a:r>
              <a:rPr lang="en-IN" b="1" dirty="0"/>
              <a:t>propagation delay in the AND gate (ε), </a:t>
            </a:r>
            <a:r>
              <a:rPr lang="en-IN" dirty="0"/>
              <a:t>then Z will be as shown in Figure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1405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Hazards in Combinational Logic</a:t>
            </a:r>
            <a:endParaRPr lang="en-IN" dirty="0"/>
          </a:p>
        </p:txBody>
      </p:sp>
      <p:sp>
        <p:nvSpPr>
          <p:cNvPr id="6" name="Content Placeholder 5"/>
          <p:cNvSpPr>
            <a:spLocks noGrp="1"/>
          </p:cNvSpPr>
          <p:nvPr>
            <p:ph idx="1"/>
          </p:nvPr>
        </p:nvSpPr>
        <p:spPr/>
        <p:txBody>
          <a:bodyPr>
            <a:normAutofit/>
          </a:bodyPr>
          <a:lstStyle/>
          <a:p>
            <a:pPr algn="just"/>
            <a:r>
              <a:rPr lang="en-IN" dirty="0"/>
              <a:t>When the input to a combinational circuit changes, unwanted switching transients may appear in the output. </a:t>
            </a:r>
          </a:p>
          <a:p>
            <a:pPr algn="just"/>
            <a:r>
              <a:rPr lang="en-IN" dirty="0"/>
              <a:t>These transients occur when different paths from input to output have different propagation delays.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424100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t>Hazards in Combinational Logic</a:t>
            </a:r>
            <a:endParaRPr lang="en-IN" dirty="0"/>
          </a:p>
        </p:txBody>
      </p:sp>
      <p:sp>
        <p:nvSpPr>
          <p:cNvPr id="6" name="Content Placeholder 5"/>
          <p:cNvSpPr>
            <a:spLocks noGrp="1"/>
          </p:cNvSpPr>
          <p:nvPr>
            <p:ph idx="1"/>
          </p:nvPr>
        </p:nvSpPr>
        <p:spPr/>
        <p:txBody>
          <a:bodyPr>
            <a:normAutofit/>
          </a:bodyPr>
          <a:lstStyle/>
          <a:p>
            <a:pPr algn="just"/>
            <a:r>
              <a:rPr lang="en-IN" sz="2000" dirty="0"/>
              <a:t>If, in response to any single input change and for some combination of propagation delays, a circuit output may momentarily go to 0 when it should remain a constant 1, we say that the circuit has a </a:t>
            </a:r>
            <a:r>
              <a:rPr lang="en-IN" sz="2000" b="1" dirty="0"/>
              <a:t>static 1-hazard</a:t>
            </a:r>
            <a:r>
              <a:rPr lang="en-IN" sz="2000" dirty="0"/>
              <a:t>. </a:t>
            </a:r>
          </a:p>
          <a:p>
            <a:pPr algn="just"/>
            <a:r>
              <a:rPr lang="en-IN" sz="2000" dirty="0"/>
              <a:t>Similarly, if the output may momentarily go to 1 when it should remain a 0, we say that the circuit has a </a:t>
            </a:r>
            <a:r>
              <a:rPr lang="en-IN" sz="2000" b="1" dirty="0"/>
              <a:t>static 0-hazard. </a:t>
            </a:r>
          </a:p>
          <a:p>
            <a:pPr algn="just"/>
            <a:r>
              <a:rPr lang="en-IN" sz="2000" dirty="0"/>
              <a:t>If, when the output is supposed to change from 0 to 1 (or 1 to 0), the output may change three or more times, we say that the circuit has a</a:t>
            </a:r>
            <a:r>
              <a:rPr lang="en-IN" sz="2000" b="1" dirty="0"/>
              <a:t> dynamic hazard.</a:t>
            </a:r>
          </a:p>
          <a:p>
            <a:pPr algn="just"/>
            <a:endParaRPr lang="en-IN"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85" y="4572000"/>
            <a:ext cx="7768431" cy="205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440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dirty="0"/>
              <a:t> </a:t>
            </a:r>
            <a:r>
              <a:rPr lang="en-IN" sz="4000" b="1" dirty="0"/>
              <a:t>Static 1-hazard</a:t>
            </a:r>
            <a:endParaRPr lang="en-IN" sz="4000" dirty="0"/>
          </a:p>
        </p:txBody>
      </p:sp>
      <p:sp>
        <p:nvSpPr>
          <p:cNvPr id="7" name="Content Placeholder 6"/>
          <p:cNvSpPr>
            <a:spLocks noGrp="1"/>
          </p:cNvSpPr>
          <p:nvPr>
            <p:ph idx="1"/>
          </p:nvPr>
        </p:nvSpPr>
        <p:spPr/>
        <p:txBody>
          <a:bodyPr>
            <a:norm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pPr algn="just"/>
            <a:r>
              <a:rPr lang="en-IN" dirty="0"/>
              <a:t>If A = C = 1, then F = B + B′ = 1, so the F output should remain a constant 1 when B changes from 1 to 0. </a:t>
            </a:r>
          </a:p>
          <a:p>
            <a:pPr algn="just"/>
            <a:r>
              <a:rPr lang="en-IN" dirty="0"/>
              <a:t>If each gate has a propagation delay of 10  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619250"/>
            <a:ext cx="688816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92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1-hazard</a:t>
            </a:r>
            <a:endParaRPr lang="en-IN" sz="4000" dirty="0"/>
          </a:p>
        </p:txBody>
      </p:sp>
      <p:sp>
        <p:nvSpPr>
          <p:cNvPr id="7" name="Content Placeholder 6"/>
          <p:cNvSpPr>
            <a:spLocks noGrp="1"/>
          </p:cNvSpPr>
          <p:nvPr>
            <p:ph idx="1"/>
          </p:nvPr>
        </p:nvSpPr>
        <p:spPr/>
        <p:txBody>
          <a:bodyPr/>
          <a:lstStyle/>
          <a:p>
            <a:r>
              <a:rPr lang="en-IN" b="1" dirty="0"/>
              <a:t>Static 1-hazard</a:t>
            </a:r>
          </a:p>
          <a:p>
            <a:endParaRPr lang="en-IN"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pic>
        <p:nvPicPr>
          <p:cNvPr id="143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646363" y="2013857"/>
            <a:ext cx="3851275" cy="12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91" y="3429000"/>
            <a:ext cx="767541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274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1-hazard</a:t>
            </a:r>
            <a:endParaRPr lang="en-IN" sz="4000" dirty="0"/>
          </a:p>
        </p:txBody>
      </p:sp>
      <p:sp>
        <p:nvSpPr>
          <p:cNvPr id="7" name="Content Placeholder 6"/>
          <p:cNvSpPr>
            <a:spLocks noGrp="1"/>
          </p:cNvSpPr>
          <p:nvPr>
            <p:ph idx="1"/>
          </p:nvPr>
        </p:nvSpPr>
        <p:spPr/>
        <p:txBody>
          <a:bodyPr/>
          <a:lstStyle/>
          <a:p>
            <a:pPr algn="just"/>
            <a:r>
              <a:rPr lang="en-IN" dirty="0"/>
              <a:t>E will go to 0 before D goes to 1, resulting in a momentary 0 (a glitch caused by the 1-hazard) appearing at the output F. </a:t>
            </a:r>
          </a:p>
          <a:p>
            <a:pPr algn="just"/>
            <a:r>
              <a:rPr lang="en-IN" dirty="0"/>
              <a:t>Note that right after B changes to 0, both the inverter input (B) and output (B′) are 0 until the propagation delay has elapsed. </a:t>
            </a:r>
          </a:p>
          <a:p>
            <a:pPr algn="just"/>
            <a:r>
              <a:rPr lang="en-IN" dirty="0"/>
              <a:t>During this period, both terms in the equation for F are 0, so F momentarily goes to 0.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669124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1-hazard</a:t>
            </a:r>
            <a:endParaRPr lang="en-IN" sz="4000" dirty="0"/>
          </a:p>
        </p:txBody>
      </p:sp>
      <p:sp>
        <p:nvSpPr>
          <p:cNvPr id="7" name="Content Placeholder 6"/>
          <p:cNvSpPr>
            <a:spLocks noGrp="1"/>
          </p:cNvSpPr>
          <p:nvPr>
            <p:ph idx="1"/>
          </p:nvPr>
        </p:nvSpPr>
        <p:spPr/>
        <p:txBody>
          <a:bodyPr/>
          <a:lstStyle/>
          <a:p>
            <a:pPr algn="just"/>
            <a:r>
              <a:rPr lang="en-IN" dirty="0"/>
              <a:t>Note that hazards are properties of the circuit and are independent of the delays existing in the circuit. </a:t>
            </a:r>
          </a:p>
          <a:p>
            <a:pPr algn="just"/>
            <a:r>
              <a:rPr lang="en-IN" dirty="0"/>
              <a:t>If the circuit is free of hazards, then for any combination of delays that might exist in the circuit and for any single input change, the output will not contain a transient. </a:t>
            </a:r>
          </a:p>
          <a:p>
            <a:pPr algn="just"/>
            <a:r>
              <a:rPr lang="en-IN" dirty="0"/>
              <a:t>If a circuit contains a hazard, then there is some combination of delays and some input change for which the circuit output contains a transient.</a:t>
            </a:r>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547947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1-hazard</a:t>
            </a:r>
            <a:endParaRPr lang="en-IN" sz="4000" dirty="0"/>
          </a:p>
        </p:txBody>
      </p:sp>
      <p:sp>
        <p:nvSpPr>
          <p:cNvPr id="7" name="Content Placeholder 6"/>
          <p:cNvSpPr>
            <a:spLocks noGrp="1"/>
          </p:cNvSpPr>
          <p:nvPr>
            <p:ph idx="1"/>
          </p:nvPr>
        </p:nvSpPr>
        <p:spPr/>
        <p:txBody>
          <a:bodyPr/>
          <a:lstStyle/>
          <a:p>
            <a:pPr algn="just"/>
            <a:r>
              <a:rPr lang="en-IN" dirty="0"/>
              <a:t>How to remove Hazard</a:t>
            </a:r>
          </a:p>
          <a:p>
            <a:pPr algn="just"/>
            <a:r>
              <a:rPr lang="en-IN" dirty="0"/>
              <a:t>Assume the inverter has a delay of 2 ns rather than 10 ns. </a:t>
            </a:r>
          </a:p>
          <a:p>
            <a:pPr algn="just"/>
            <a:r>
              <a:rPr lang="en-IN" dirty="0"/>
              <a:t>Then the D and E changes reaching the output OR gate are 2 ns apart, in which case the OR gate may not generate the 0 glitch.</a:t>
            </a:r>
          </a:p>
          <a:p>
            <a:pPr algn="just"/>
            <a:r>
              <a:rPr lang="en-IN" b="1" dirty="0"/>
              <a:t>Hazards can be detected using a </a:t>
            </a:r>
            <a:r>
              <a:rPr lang="en-IN" b="1" dirty="0" err="1"/>
              <a:t>Karnaugh</a:t>
            </a:r>
            <a:r>
              <a:rPr lang="en-IN" b="1" dirty="0"/>
              <a:t> map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02323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Module-3</a:t>
            </a:r>
          </a:p>
        </p:txBody>
      </p:sp>
      <p:sp>
        <p:nvSpPr>
          <p:cNvPr id="3" name="Subtitle 2"/>
          <p:cNvSpPr>
            <a:spLocks noGrp="1"/>
          </p:cNvSpPr>
          <p:nvPr>
            <p:ph type="subTitle" idx="1"/>
          </p:nvPr>
        </p:nvSpPr>
        <p:spPr/>
        <p:txBody>
          <a:bodyPr>
            <a:normAutofit lnSpcReduction="10000"/>
          </a:bodyPr>
          <a:lstStyle/>
          <a:p>
            <a:r>
              <a:rPr lang="en-IN" b="1" dirty="0"/>
              <a:t>Combinational circuit design and simulation using gates</a:t>
            </a:r>
          </a:p>
          <a:p>
            <a:r>
              <a:rPr lang="en-IN" b="1" dirty="0"/>
              <a:t>&amp;</a:t>
            </a:r>
          </a:p>
          <a:p>
            <a:r>
              <a:rPr lang="fr-FR" b="1" dirty="0" err="1"/>
              <a:t>Multiplexers</a:t>
            </a:r>
            <a:r>
              <a:rPr lang="fr-FR" b="1" dirty="0"/>
              <a:t>, </a:t>
            </a:r>
            <a:r>
              <a:rPr lang="fr-FR" b="1" dirty="0" err="1"/>
              <a:t>Decoders</a:t>
            </a:r>
            <a:r>
              <a:rPr lang="fr-FR" b="1" dirty="0"/>
              <a:t> and Programmable </a:t>
            </a:r>
            <a:r>
              <a:rPr lang="fr-FR" b="1" dirty="0" err="1"/>
              <a:t>Logic</a:t>
            </a:r>
            <a:r>
              <a:rPr lang="fr-FR" b="1" dirty="0"/>
              <a:t> </a:t>
            </a:r>
            <a:r>
              <a:rPr lang="fr-FR" b="1" dirty="0" err="1"/>
              <a:t>Devices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71367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1-hazard</a:t>
            </a:r>
            <a:endParaRPr lang="en-IN" sz="4000" dirty="0"/>
          </a:p>
        </p:txBody>
      </p:sp>
      <p:sp>
        <p:nvSpPr>
          <p:cNvPr id="7" name="Content Placeholder 6"/>
          <p:cNvSpPr>
            <a:spLocks noGrp="1"/>
          </p:cNvSpPr>
          <p:nvPr>
            <p:ph sz="half" idx="1"/>
          </p:nvPr>
        </p:nvSpPr>
        <p:spPr/>
        <p:txBody>
          <a:bodyPr/>
          <a:lstStyle/>
          <a:p>
            <a:pPr algn="just"/>
            <a:r>
              <a:rPr lang="en-IN" dirty="0"/>
              <a:t>As seen on the map, no loop covers both </a:t>
            </a:r>
            <a:r>
              <a:rPr lang="en-IN" dirty="0" err="1"/>
              <a:t>minterms</a:t>
            </a:r>
            <a:r>
              <a:rPr lang="en-IN" dirty="0"/>
              <a:t> ABC and AB′C. </a:t>
            </a:r>
          </a:p>
          <a:p>
            <a:pPr algn="just"/>
            <a:r>
              <a:rPr lang="en-IN" dirty="0"/>
              <a:t>So if A = C = 1 and B changes, both terms can momentarily go to 0, resulting in a glitch in F. </a:t>
            </a:r>
          </a:p>
        </p:txBody>
      </p:sp>
      <p:sp>
        <p:nvSpPr>
          <p:cNvPr id="3" name="Content Placeholder 2"/>
          <p:cNvSpPr>
            <a:spLocks noGrp="1"/>
          </p:cNvSpPr>
          <p:nvPr>
            <p:ph sz="half" idx="2"/>
          </p:nvPr>
        </p:nvSpPr>
        <p:spPr/>
        <p:txBody>
          <a:bodyPr/>
          <a:lstStyle/>
          <a:p>
            <a:endParaRPr lang="en-IN"/>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029200" y="2297793"/>
            <a:ext cx="2615974" cy="273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11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1-hazard</a:t>
            </a:r>
            <a:endParaRPr lang="en-IN" sz="4000" dirty="0"/>
          </a:p>
        </p:txBody>
      </p:sp>
      <p:sp>
        <p:nvSpPr>
          <p:cNvPr id="10" name="Content Placeholder 9"/>
          <p:cNvSpPr>
            <a:spLocks noGrp="1"/>
          </p:cNvSpPr>
          <p:nvPr>
            <p:ph idx="1"/>
          </p:nvPr>
        </p:nvSpPr>
        <p:spPr/>
        <p:txBody>
          <a:bodyPr/>
          <a:lstStyle/>
          <a:p>
            <a:pPr algn="just"/>
            <a:r>
              <a:rPr lang="en-IN" b="1" dirty="0"/>
              <a:t>Detect hazards in a two-level AND-OR circuit, using the following procedure: </a:t>
            </a:r>
          </a:p>
          <a:p>
            <a:pPr marL="571500" indent="-457200" algn="just">
              <a:buFont typeface="+mj-lt"/>
              <a:buAutoNum type="arabicPeriod"/>
            </a:pPr>
            <a:r>
              <a:rPr lang="en-IN" dirty="0"/>
              <a:t>Write down the sum-of-products expression for the circuit. </a:t>
            </a:r>
          </a:p>
          <a:p>
            <a:pPr marL="571500" indent="-457200" algn="just">
              <a:buFont typeface="+mj-lt"/>
              <a:buAutoNum type="arabicPeriod"/>
            </a:pPr>
            <a:r>
              <a:rPr lang="en-IN" dirty="0"/>
              <a:t>Plot each term on the map and loop it. </a:t>
            </a:r>
          </a:p>
          <a:p>
            <a:pPr marL="571500" indent="-457200" algn="just">
              <a:buFont typeface="+mj-lt"/>
              <a:buAutoNum type="arabicPeriod"/>
            </a:pPr>
            <a:r>
              <a:rPr lang="en-IN" dirty="0"/>
              <a:t>If any two adjacent 1’s are not covered by the same loop, a 1-hazard exists for the transition between the two 1’s. For an n-variable map, this transition occurs when one variable changes and the other n − 1 variables are held constant.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631599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1-hazard</a:t>
            </a:r>
            <a:endParaRPr lang="en-IN" sz="4000" dirty="0"/>
          </a:p>
        </p:txBody>
      </p:sp>
      <p:sp>
        <p:nvSpPr>
          <p:cNvPr id="10" name="Content Placeholder 9"/>
          <p:cNvSpPr>
            <a:spLocks noGrp="1"/>
          </p:cNvSpPr>
          <p:nvPr>
            <p:ph idx="1"/>
          </p:nvPr>
        </p:nvSpPr>
        <p:spPr/>
        <p:txBody>
          <a:bodyPr/>
          <a:lstStyle/>
          <a:p>
            <a:pPr algn="just"/>
            <a:r>
              <a:rPr lang="en-IN" dirty="0"/>
              <a:t>If we add a loop to the redundant map and, then, add the corresponding gate to the circuit, this eliminates the hazard. </a:t>
            </a:r>
          </a:p>
          <a:p>
            <a:pPr algn="just"/>
            <a:r>
              <a:rPr lang="en-IN" dirty="0"/>
              <a:t>The term AC remains 1 while B is changing, so no glitch can appear in the output. </a:t>
            </a:r>
          </a:p>
          <a:p>
            <a:pPr lvl="1" algn="just"/>
            <a:r>
              <a:rPr lang="en-IN" dirty="0"/>
              <a:t>Note that F is no longer a minimum sum of products.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3505200"/>
            <a:ext cx="610711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381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0-hazard</a:t>
            </a:r>
            <a:endParaRPr lang="en-IN" sz="4000" dirty="0"/>
          </a:p>
        </p:txBody>
      </p:sp>
      <p:sp>
        <p:nvSpPr>
          <p:cNvPr id="10" name="Content Placeholder 9"/>
          <p:cNvSpPr>
            <a:spLocks noGrp="1"/>
          </p:cNvSpPr>
          <p:nvPr>
            <p:ph idx="1"/>
          </p:nvPr>
        </p:nvSpPr>
        <p:spPr/>
        <p:txBody>
          <a:bodyPr/>
          <a:lstStyle/>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r>
              <a:rPr lang="pt-BR" dirty="0"/>
              <a:t>F = (A + C)(A′ + D′)(B′ + C′ + D) </a:t>
            </a:r>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1600200"/>
            <a:ext cx="8250237"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703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a:t>
            </a:r>
            <a:r>
              <a:rPr lang="en-IN" sz="4000" dirty="0"/>
              <a:t> </a:t>
            </a:r>
            <a:r>
              <a:rPr lang="en-IN" sz="4000" b="1" dirty="0"/>
              <a:t>Static 0-hazard</a:t>
            </a:r>
            <a:endParaRPr lang="en-IN" sz="4000" dirty="0"/>
          </a:p>
        </p:txBody>
      </p:sp>
      <p:sp>
        <p:nvSpPr>
          <p:cNvPr id="10" name="Content Placeholder 9"/>
          <p:cNvSpPr>
            <a:spLocks noGrp="1"/>
          </p:cNvSpPr>
          <p:nvPr>
            <p:ph idx="1"/>
          </p:nvPr>
        </p:nvSpPr>
        <p:spPr/>
        <p:txBody>
          <a:bodyPr/>
          <a:lstStyle/>
          <a:p>
            <a:pPr marL="114300" indent="0" algn="just">
              <a:buNone/>
            </a:pPr>
            <a:endParaRPr lang="pt-BR"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842"/>
          <a:stretch/>
        </p:blipFill>
        <p:spPr bwMode="auto">
          <a:xfrm>
            <a:off x="185886" y="1447800"/>
            <a:ext cx="446231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0000"/>
            <a:ext cx="46005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1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Static 0-hazard</a:t>
            </a:r>
          </a:p>
        </p:txBody>
      </p:sp>
      <p:sp>
        <p:nvSpPr>
          <p:cNvPr id="10" name="Content Placeholder 9"/>
          <p:cNvSpPr>
            <a:spLocks noGrp="1"/>
          </p:cNvSpPr>
          <p:nvPr>
            <p:ph idx="1"/>
          </p:nvPr>
        </p:nvSpPr>
        <p:spPr/>
        <p:txBody>
          <a:bodyPr>
            <a:normAutofit/>
          </a:bodyPr>
          <a:lstStyle/>
          <a:p>
            <a:pPr algn="just"/>
            <a:r>
              <a:rPr lang="en-IN" sz="1800" dirty="0"/>
              <a:t>We can eliminate the 0-hazards by looping additional prime </a:t>
            </a:r>
            <a:r>
              <a:rPr lang="en-IN" sz="1800" dirty="0" err="1"/>
              <a:t>implicants</a:t>
            </a:r>
            <a:r>
              <a:rPr lang="en-IN" sz="1800" dirty="0"/>
              <a:t> that cover the adjacent 0’s that are not already covered by a common loop. </a:t>
            </a:r>
          </a:p>
          <a:p>
            <a:pPr algn="just"/>
            <a:r>
              <a:rPr lang="en-IN" sz="1800" dirty="0"/>
              <a:t>This requires three additional loops as shown in Figure.</a:t>
            </a:r>
          </a:p>
          <a:p>
            <a:pPr algn="just"/>
            <a:r>
              <a:rPr lang="en-IN" sz="1800" dirty="0"/>
              <a:t>The resulting equation is</a:t>
            </a:r>
          </a:p>
          <a:p>
            <a:pPr marL="114300" indent="0">
              <a:buNone/>
            </a:pPr>
            <a:r>
              <a:rPr lang="en-IN" sz="1800" dirty="0"/>
              <a:t>F = (A + C)(A′ + D′)(B′ + C′ + D)(C + D′)(A + B′ + D)(A′ + B′ + C′)</a:t>
            </a:r>
          </a:p>
          <a:p>
            <a:r>
              <a:rPr lang="en-IN" sz="1800" dirty="0"/>
              <a:t>and the resulting circuit requires seven gates in addition to the inverters.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3676650"/>
            <a:ext cx="3009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23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p:txBody>
          <a:bodyPr/>
          <a:lstStyle/>
          <a:p>
            <a:pPr algn="just"/>
            <a:r>
              <a:rPr lang="en-IN" dirty="0"/>
              <a:t>Hazards in circuits with more than two levels can be determined by deriving either a SOP or POS expression for the circuit that represents a two-level circuit containing the same hazards as the original circuit. </a:t>
            </a:r>
          </a:p>
          <a:p>
            <a:pPr algn="just"/>
            <a:r>
              <a:rPr lang="en-IN" dirty="0"/>
              <a:t>The SOP or POS expression is derived in the normal manner except that the complementation laws are not used, i.e., xx′ = 0 and x + x′ = 1 are not used.</a:t>
            </a:r>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398878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p:txBody>
          <a:bodyPr/>
          <a:lstStyle/>
          <a:p>
            <a:pPr algn="just"/>
            <a:r>
              <a:rPr lang="en-IN" dirty="0"/>
              <a:t>So, the resulting SOP (POS) expression may contain products (sums) of the form </a:t>
            </a:r>
            <a:r>
              <a:rPr lang="en-IN" b="1" dirty="0"/>
              <a:t>xx′α  (x + x′ + β). </a:t>
            </a:r>
          </a:p>
          <a:p>
            <a:pPr lvl="1" algn="just"/>
            <a:r>
              <a:rPr lang="en-IN" dirty="0"/>
              <a:t>Where </a:t>
            </a:r>
            <a:r>
              <a:rPr lang="en-IN" b="1" dirty="0"/>
              <a:t>α</a:t>
            </a:r>
            <a:r>
              <a:rPr lang="en-IN" dirty="0"/>
              <a:t> is a product of literals or it may be null; </a:t>
            </a:r>
            <a:r>
              <a:rPr lang="en-IN" b="1" dirty="0"/>
              <a:t>β</a:t>
            </a:r>
            <a:r>
              <a:rPr lang="en-IN" dirty="0"/>
              <a:t> is a sum of literals or it may be empty.</a:t>
            </a:r>
          </a:p>
          <a:p>
            <a:pPr algn="just"/>
            <a:r>
              <a:rPr lang="en-IN" dirty="0"/>
              <a:t>The complementation laws are not used because we are </a:t>
            </a:r>
            <a:r>
              <a:rPr lang="en-IN" dirty="0" err="1"/>
              <a:t>analyzing</a:t>
            </a:r>
            <a:r>
              <a:rPr lang="en-IN" dirty="0"/>
              <a:t> the circuit </a:t>
            </a:r>
            <a:r>
              <a:rPr lang="en-IN" dirty="0" err="1"/>
              <a:t>behavior</a:t>
            </a:r>
            <a:r>
              <a:rPr lang="en-IN" dirty="0"/>
              <a:t> resulting from an input change. </a:t>
            </a:r>
          </a:p>
          <a:p>
            <a:pPr algn="just"/>
            <a:r>
              <a:rPr lang="en-IN" b="1" dirty="0"/>
              <a:t>As that input change propagates through the circuit, at a given point in time a line tending toward the value x may not have the value that is the complement of a line tending toward the value x′. </a:t>
            </a:r>
          </a:p>
          <a:p>
            <a:pPr algn="just"/>
            <a:r>
              <a:rPr lang="en-IN" b="1" dirty="0"/>
              <a:t>In the SOP expression, a product of the form xx′α represents a pseudo gate that may temporarily have the output value 1 as x changes and if α = 1. </a:t>
            </a:r>
          </a:p>
          <a:p>
            <a:pPr algn="just"/>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45207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p:txBody>
          <a:bodyPr/>
          <a:lstStyle/>
          <a:p>
            <a:pPr algn="just"/>
            <a:r>
              <a:rPr lang="en-IN" dirty="0"/>
              <a:t>Given the SOP expression, with a two-level AND-OR circuit, for that:</a:t>
            </a:r>
          </a:p>
          <a:p>
            <a:pPr algn="just"/>
            <a:r>
              <a:rPr lang="en-IN" b="1" dirty="0"/>
              <a:t>A static 1-hazard exists if the products are mapped on a </a:t>
            </a:r>
            <a:r>
              <a:rPr lang="en-IN" b="1" dirty="0" err="1"/>
              <a:t>Karnaugh</a:t>
            </a:r>
            <a:r>
              <a:rPr lang="en-IN" b="1" dirty="0"/>
              <a:t> map and if two 1’s are adjacent on the map and not included in one of the products. </a:t>
            </a:r>
          </a:p>
          <a:p>
            <a:pPr algn="just"/>
            <a:r>
              <a:rPr lang="en-IN" b="1" dirty="0"/>
              <a:t>A static 0-hazard exists if there are two adjacent 0’s on the </a:t>
            </a:r>
            <a:r>
              <a:rPr lang="en-IN" b="1" dirty="0" err="1"/>
              <a:t>Karnaugh</a:t>
            </a:r>
            <a:r>
              <a:rPr lang="en-IN" b="1" dirty="0"/>
              <a:t> map for which α = 1 and the two input combinations differ just in the value of x. </a:t>
            </a:r>
          </a:p>
          <a:p>
            <a:pPr algn="just"/>
            <a:r>
              <a:rPr lang="en-IN" dirty="0"/>
              <a:t>The circuit can have a </a:t>
            </a:r>
            <a:r>
              <a:rPr lang="en-IN" b="1" dirty="0"/>
              <a:t>static 0-hazard or a dynamic hazard only if the SOP expression contains a term of the form xx′α.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672717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p:txBody>
          <a:bodyPr/>
          <a:lstStyle/>
          <a:p>
            <a:pPr algn="just"/>
            <a:r>
              <a:rPr lang="en-IN" b="1" dirty="0"/>
              <a:t>A dynamic hazard exists </a:t>
            </a:r>
            <a:r>
              <a:rPr lang="en-IN" dirty="0"/>
              <a:t>if there is a term of the form xx′α and two conditions are satisfied: </a:t>
            </a:r>
          </a:p>
          <a:p>
            <a:pPr algn="just"/>
            <a:r>
              <a:rPr lang="en-IN" dirty="0"/>
              <a:t>(1) There are adjacent input combinations on the </a:t>
            </a:r>
            <a:r>
              <a:rPr lang="en-IN" dirty="0" err="1"/>
              <a:t>Karnaugh</a:t>
            </a:r>
            <a:r>
              <a:rPr lang="en-IN" dirty="0"/>
              <a:t> map differing in the value of x, with α = 1 and with opposite function values.</a:t>
            </a:r>
          </a:p>
          <a:p>
            <a:pPr algn="just"/>
            <a:r>
              <a:rPr lang="en-IN" dirty="0"/>
              <a:t>(2) for these input combinations the change in </a:t>
            </a:r>
            <a:r>
              <a:rPr lang="en-IN" b="1" dirty="0"/>
              <a:t>x propagates over at least three paths through the circuit.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64588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Objectives</a:t>
            </a:r>
          </a:p>
        </p:txBody>
      </p:sp>
      <p:sp>
        <p:nvSpPr>
          <p:cNvPr id="3" name="Content Placeholder 2"/>
          <p:cNvSpPr>
            <a:spLocks noGrp="1"/>
          </p:cNvSpPr>
          <p:nvPr>
            <p:ph idx="1"/>
          </p:nvPr>
        </p:nvSpPr>
        <p:spPr/>
        <p:txBody>
          <a:bodyPr>
            <a:normAutofit fontScale="92500"/>
          </a:bodyPr>
          <a:lstStyle/>
          <a:p>
            <a:pPr marL="571500" indent="-457200" algn="just">
              <a:buFont typeface="+mj-lt"/>
              <a:buAutoNum type="arabicPeriod"/>
            </a:pPr>
            <a:r>
              <a:rPr lang="en-IN" dirty="0"/>
              <a:t>Draw a timing diagram for a combinational circuit with gate delays.</a:t>
            </a:r>
          </a:p>
          <a:p>
            <a:pPr marL="571500" indent="-457200" algn="just">
              <a:buFont typeface="+mj-lt"/>
              <a:buAutoNum type="arabicPeriod"/>
            </a:pPr>
            <a:r>
              <a:rPr lang="en-IN" dirty="0"/>
              <a:t>Define static 0- and 1-hazards and dynamic hazards. Given a combinational  circuit, find all of the static 0- and 1-hazards. For each hazard, specify the order in which the gate outputs must switch in order for the hazard to actually produce a false output.</a:t>
            </a:r>
          </a:p>
          <a:p>
            <a:pPr marL="571500" indent="-457200" algn="just">
              <a:buFont typeface="+mj-lt"/>
              <a:buAutoNum type="arabicPeriod"/>
            </a:pPr>
            <a:r>
              <a:rPr lang="en-IN" dirty="0"/>
              <a:t>Given a switching function, realize it using a two-level circuit which is free of static and dynamic hazards (for single input variable changes).</a:t>
            </a:r>
          </a:p>
          <a:p>
            <a:pPr marL="571500" indent="-457200" algn="just">
              <a:buFont typeface="+mj-lt"/>
              <a:buAutoNum type="arabicPeriod"/>
            </a:pPr>
            <a:r>
              <a:rPr lang="en-IN" dirty="0"/>
              <a:t>Design a multiple-output NAND or NOR circuit using gates with limited fan-in.</a:t>
            </a:r>
          </a:p>
          <a:p>
            <a:pPr marL="571500" indent="-457200" algn="just">
              <a:buFont typeface="+mj-lt"/>
              <a:buAutoNum type="arabicPeriod"/>
            </a:pPr>
            <a:r>
              <a:rPr lang="en-IN" dirty="0"/>
              <a:t>Explain the operation of a logic simulator that uses four-valued logic.</a:t>
            </a:r>
          </a:p>
          <a:p>
            <a:pPr marL="571500" indent="-457200" algn="just">
              <a:buFont typeface="+mj-lt"/>
              <a:buAutoNum type="arabicPeriod"/>
            </a:pPr>
            <a:r>
              <a:rPr lang="en-IN" dirty="0"/>
              <a:t>Test and debug a logic circuit design using a simulator.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444636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p:txBody>
          <a:bodyPr/>
          <a:lstStyle/>
          <a:p>
            <a:pPr algn="just"/>
            <a:r>
              <a:rPr lang="en-IN" b="1" dirty="0"/>
              <a:t>Example:</a:t>
            </a:r>
          </a:p>
          <a:p>
            <a:pPr marL="114300" indent="0" algn="just">
              <a:buNone/>
            </a:pPr>
            <a:endParaRPr lang="en-IN" b="1" dirty="0"/>
          </a:p>
          <a:p>
            <a:pPr marL="114300" indent="0" algn="just">
              <a:buNone/>
            </a:pPr>
            <a:endParaRPr lang="en-IN" b="1" dirty="0"/>
          </a:p>
          <a:p>
            <a:pPr marL="114300" indent="0" algn="just">
              <a:buNone/>
            </a:pPr>
            <a:endParaRPr lang="en-IN" b="1" dirty="0"/>
          </a:p>
          <a:p>
            <a:pPr marL="114300" indent="0" algn="just">
              <a:buNone/>
            </a:pPr>
            <a:endParaRPr lang="en-IN" b="1" dirty="0"/>
          </a:p>
          <a:p>
            <a:pPr marL="114300" indent="0" algn="just">
              <a:buNone/>
            </a:pPr>
            <a:endParaRPr lang="en-IN" b="1" dirty="0"/>
          </a:p>
          <a:p>
            <a:pPr marL="114300" indent="0" algn="just">
              <a:buNone/>
            </a:pPr>
            <a:endParaRPr lang="en-IN" b="1" dirty="0"/>
          </a:p>
          <a:p>
            <a:pPr marL="114300" indent="0" algn="just">
              <a:buNone/>
            </a:pPr>
            <a:r>
              <a:rPr lang="en-IN" b="1" dirty="0"/>
              <a:t>POS Expression</a:t>
            </a:r>
          </a:p>
          <a:p>
            <a:pPr marL="114300" indent="0" algn="just">
              <a:buNone/>
            </a:pPr>
            <a:r>
              <a:rPr lang="en-IN" b="1" dirty="0"/>
              <a:t>f= (c′ + ad′ + </a:t>
            </a:r>
            <a:r>
              <a:rPr lang="en-IN" b="1" dirty="0" err="1"/>
              <a:t>bd</a:t>
            </a:r>
            <a:r>
              <a:rPr lang="en-IN" b="1" dirty="0"/>
              <a:t>′)(c + </a:t>
            </a:r>
            <a:r>
              <a:rPr lang="en-IN" b="1" dirty="0" err="1"/>
              <a:t>a′d</a:t>
            </a:r>
            <a:r>
              <a:rPr lang="en-IN" b="1" dirty="0"/>
              <a:t> + </a:t>
            </a:r>
            <a:r>
              <a:rPr lang="en-IN" b="1" dirty="0" err="1"/>
              <a:t>bd</a:t>
            </a:r>
            <a:r>
              <a:rPr lang="en-IN" b="1" dirty="0"/>
              <a:t>) </a:t>
            </a:r>
          </a:p>
          <a:p>
            <a:pPr marL="114300" indent="0" algn="just">
              <a:buNone/>
            </a:pPr>
            <a:r>
              <a:rPr lang="en-IN" b="1" dirty="0"/>
              <a:t>= cc′ + </a:t>
            </a:r>
            <a:r>
              <a:rPr lang="en-IN" b="1" dirty="0" err="1"/>
              <a:t>acd</a:t>
            </a:r>
            <a:r>
              <a:rPr lang="en-IN" b="1" dirty="0"/>
              <a:t>′ + </a:t>
            </a:r>
            <a:r>
              <a:rPr lang="en-IN" b="1" dirty="0" err="1"/>
              <a:t>bcd</a:t>
            </a:r>
            <a:r>
              <a:rPr lang="en-IN" b="1" dirty="0"/>
              <a:t>′ + </a:t>
            </a:r>
            <a:r>
              <a:rPr lang="en-IN" b="1" dirty="0" err="1"/>
              <a:t>a′c′d</a:t>
            </a:r>
            <a:r>
              <a:rPr lang="en-IN" b="1" dirty="0"/>
              <a:t> + </a:t>
            </a:r>
            <a:r>
              <a:rPr lang="en-IN" b="1" dirty="0" err="1"/>
              <a:t>aa′dd</a:t>
            </a:r>
            <a:r>
              <a:rPr lang="en-IN" b="1" dirty="0"/>
              <a:t>′ + </a:t>
            </a:r>
            <a:r>
              <a:rPr lang="en-IN" b="1" dirty="0" err="1"/>
              <a:t>a′bdd</a:t>
            </a:r>
            <a:r>
              <a:rPr lang="en-IN" b="1" dirty="0"/>
              <a:t>′ + </a:t>
            </a:r>
            <a:r>
              <a:rPr lang="en-IN" b="1" dirty="0" err="1"/>
              <a:t>bc′d</a:t>
            </a:r>
            <a:r>
              <a:rPr lang="en-IN" b="1" dirty="0"/>
              <a:t> + </a:t>
            </a:r>
            <a:r>
              <a:rPr lang="en-IN" b="1" dirty="0" err="1"/>
              <a:t>abdd</a:t>
            </a:r>
            <a:r>
              <a:rPr lang="en-IN" b="1" dirty="0"/>
              <a:t>′ + </a:t>
            </a:r>
            <a:r>
              <a:rPr lang="en-IN" b="1" dirty="0" err="1"/>
              <a:t>bdd</a:t>
            </a:r>
            <a:r>
              <a:rPr lang="en-IN" b="1" dirty="0"/>
              <a:t>′ = cc′ + </a:t>
            </a:r>
            <a:r>
              <a:rPr lang="en-IN" b="1" dirty="0" err="1"/>
              <a:t>acd</a:t>
            </a:r>
            <a:r>
              <a:rPr lang="en-IN" b="1" dirty="0"/>
              <a:t>′ + </a:t>
            </a:r>
            <a:r>
              <a:rPr lang="en-IN" b="1" dirty="0" err="1"/>
              <a:t>bcd</a:t>
            </a:r>
            <a:r>
              <a:rPr lang="en-IN" b="1" dirty="0"/>
              <a:t>′ + </a:t>
            </a:r>
            <a:r>
              <a:rPr lang="en-IN" b="1" dirty="0" err="1"/>
              <a:t>a′c′d</a:t>
            </a:r>
            <a:r>
              <a:rPr lang="en-IN" b="1" dirty="0"/>
              <a:t> + </a:t>
            </a:r>
            <a:r>
              <a:rPr lang="en-IN" b="1" dirty="0" err="1"/>
              <a:t>aa′dd</a:t>
            </a:r>
            <a:r>
              <a:rPr lang="en-IN" b="1" dirty="0"/>
              <a:t>′ + </a:t>
            </a:r>
            <a:r>
              <a:rPr lang="en-IN" b="1" dirty="0" err="1"/>
              <a:t>bc′d</a:t>
            </a:r>
            <a:r>
              <a:rPr lang="en-IN" b="1" dirty="0"/>
              <a:t> + </a:t>
            </a:r>
            <a:r>
              <a:rPr lang="en-IN" b="1" dirty="0" err="1"/>
              <a:t>bdd</a:t>
            </a:r>
            <a:r>
              <a:rPr lang="en-IN" b="1" dirty="0"/>
              <a:t>′</a:t>
            </a:r>
          </a:p>
          <a:p>
            <a:pPr marL="114300" indent="0" algn="just">
              <a:buNone/>
            </a:pPr>
            <a:endParaRPr lang="en-IN" b="1" dirty="0"/>
          </a:p>
          <a:p>
            <a:pPr algn="just"/>
            <a:endParaRPr lang="en-IN"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pic>
        <p:nvPicPr>
          <p:cNvPr id="8195"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3657600"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477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p:txBody>
          <a:bodyPr>
            <a:normAutofit/>
          </a:bodyPr>
          <a:lstStyle/>
          <a:p>
            <a:pPr algn="just"/>
            <a:r>
              <a:rPr lang="en-IN" dirty="0"/>
              <a:t>The </a:t>
            </a:r>
            <a:r>
              <a:rPr lang="en-IN" dirty="0" err="1"/>
              <a:t>Karnaugh</a:t>
            </a:r>
            <a:r>
              <a:rPr lang="en-IN" dirty="0"/>
              <a:t> map for  previous slide example is shown as the circled 1’s .</a:t>
            </a:r>
          </a:p>
          <a:p>
            <a:pPr algn="just"/>
            <a:r>
              <a:rPr lang="en-IN" dirty="0"/>
              <a:t>The circuit does not contain any static 1-hazards because each pair of adjacent 1’s are covered by one of the product terms.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505200"/>
            <a:ext cx="30003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125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a:xfrm>
            <a:off x="457200" y="1600200"/>
            <a:ext cx="7620000" cy="3233270"/>
          </a:xfrm>
        </p:spPr>
        <p:txBody>
          <a:bodyPr>
            <a:normAutofit fontScale="85000" lnSpcReduction="10000"/>
          </a:bodyPr>
          <a:lstStyle/>
          <a:p>
            <a:pPr algn="just"/>
            <a:r>
              <a:rPr lang="en-IN" dirty="0"/>
              <a:t>Will check The terms </a:t>
            </a:r>
            <a:r>
              <a:rPr lang="en-IN" b="1" dirty="0"/>
              <a:t>cc′ and </a:t>
            </a:r>
            <a:r>
              <a:rPr lang="en-IN" b="1" dirty="0" err="1"/>
              <a:t>bdd</a:t>
            </a:r>
            <a:r>
              <a:rPr lang="en-IN" dirty="0"/>
              <a:t>′ may cause either static 0- or dynamic hazards or both.</a:t>
            </a:r>
          </a:p>
          <a:p>
            <a:pPr algn="just"/>
            <a:r>
              <a:rPr lang="en-IN" b="1" dirty="0"/>
              <a:t>First for c changing and the second for d changing. </a:t>
            </a:r>
          </a:p>
          <a:p>
            <a:pPr lvl="1" algn="just"/>
            <a:r>
              <a:rPr lang="en-IN" dirty="0"/>
              <a:t>The term </a:t>
            </a:r>
            <a:r>
              <a:rPr lang="en-IN" dirty="0" err="1"/>
              <a:t>aa′dd</a:t>
            </a:r>
            <a:r>
              <a:rPr lang="en-IN" dirty="0"/>
              <a:t>′ cannot cause either hazard because, for example, if a changes the </a:t>
            </a:r>
            <a:r>
              <a:rPr lang="en-IN" dirty="0" err="1"/>
              <a:t>dd</a:t>
            </a:r>
            <a:r>
              <a:rPr lang="en-IN" dirty="0"/>
              <a:t>′ part of the product forces it to 0.</a:t>
            </a:r>
          </a:p>
          <a:p>
            <a:pPr algn="just"/>
            <a:r>
              <a:rPr lang="en-IN" b="1" dirty="0"/>
              <a:t>With a = 0, b = 0, and d = 0 and c changing,</a:t>
            </a:r>
            <a:r>
              <a:rPr lang="en-IN" dirty="0"/>
              <a:t> the circuit output is 0 before and after the change, and because the cc′ term can cause the output to temporarily become 1, this transition is a static 0-hazard. </a:t>
            </a:r>
          </a:p>
          <a:p>
            <a:pPr lvl="1" algn="just"/>
            <a:r>
              <a:rPr lang="en-IN" dirty="0"/>
              <a:t>Similarly, a change in c, with a = 1, b = 0, and d = 1, is a static 0-hazard. </a:t>
            </a:r>
          </a:p>
          <a:p>
            <a:pPr algn="just"/>
            <a:r>
              <a:rPr lang="en-IN" b="1" dirty="0"/>
              <a:t>The cc′ term cannot cause a dynamic hazard because there are only two physical paths from input c to the circuit output.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720" y="4706258"/>
            <a:ext cx="3293424" cy="212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566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a:xfrm>
            <a:off x="457200" y="1600200"/>
            <a:ext cx="7620000" cy="3106058"/>
          </a:xfrm>
        </p:spPr>
        <p:txBody>
          <a:bodyPr>
            <a:normAutofit/>
          </a:bodyPr>
          <a:lstStyle/>
          <a:p>
            <a:pPr algn="just"/>
            <a:r>
              <a:rPr lang="en-IN" dirty="0"/>
              <a:t>Lets check the term </a:t>
            </a:r>
            <a:r>
              <a:rPr lang="en-IN" dirty="0" err="1"/>
              <a:t>bdd</a:t>
            </a:r>
            <a:r>
              <a:rPr lang="en-IN" dirty="0"/>
              <a:t>′ can cause a static 0- or dynamic hazard only if b = 1. </a:t>
            </a:r>
          </a:p>
          <a:p>
            <a:pPr algn="just"/>
            <a:r>
              <a:rPr lang="en-IN" dirty="0"/>
              <a:t>From the </a:t>
            </a:r>
            <a:r>
              <a:rPr lang="en-IN" dirty="0" err="1"/>
              <a:t>Karnaugh</a:t>
            </a:r>
            <a:r>
              <a:rPr lang="en-IN" dirty="0"/>
              <a:t> map, it is seen that, with </a:t>
            </a:r>
            <a:r>
              <a:rPr lang="en-IN" b="1" dirty="0"/>
              <a:t>b = 1 and d changing, </a:t>
            </a:r>
            <a:r>
              <a:rPr lang="en-IN" dirty="0"/>
              <a:t>the circuit output changes for any combination of </a:t>
            </a:r>
            <a:r>
              <a:rPr lang="en-IN" b="1" dirty="0"/>
              <a:t>a</a:t>
            </a:r>
            <a:r>
              <a:rPr lang="en-IN" dirty="0"/>
              <a:t> and </a:t>
            </a:r>
            <a:r>
              <a:rPr lang="en-IN" b="1" dirty="0"/>
              <a:t>c</a:t>
            </a:r>
            <a:r>
              <a:rPr lang="en-IN" dirty="0"/>
              <a:t>, so the </a:t>
            </a:r>
            <a:r>
              <a:rPr lang="en-IN" b="1" dirty="0"/>
              <a:t>only possibility is that of a dynamic hazard. </a:t>
            </a:r>
          </a:p>
          <a:p>
            <a:pPr algn="just"/>
            <a:r>
              <a:rPr lang="en-IN" dirty="0"/>
              <a:t>There are </a:t>
            </a:r>
            <a:r>
              <a:rPr lang="en-IN" b="1" dirty="0"/>
              <a:t>four physical paths from d </a:t>
            </a:r>
            <a:r>
              <a:rPr lang="en-IN" dirty="0"/>
              <a:t>to the circuit output, so a dynamic hazard exists if a d change can propagate over at least three of those paths.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720" y="4706258"/>
            <a:ext cx="3293424" cy="212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258" y="4706258"/>
            <a:ext cx="2151742" cy="215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914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6" name="Content Placeholder 5"/>
          <p:cNvSpPr>
            <a:spLocks noGrp="1"/>
          </p:cNvSpPr>
          <p:nvPr>
            <p:ph idx="1"/>
          </p:nvPr>
        </p:nvSpPr>
        <p:spPr>
          <a:xfrm>
            <a:off x="457200" y="1600200"/>
            <a:ext cx="7620000" cy="3106058"/>
          </a:xfrm>
        </p:spPr>
        <p:txBody>
          <a:bodyPr>
            <a:normAutofit/>
          </a:bodyPr>
          <a:lstStyle/>
          <a:p>
            <a:pPr algn="just"/>
            <a:r>
              <a:rPr lang="en-IN" dirty="0"/>
              <a:t>However, this cannot happen because, with c = 0, propagation over the upper two paths is blocked at the upper OR gate because c′ = 1 forces the OR gate output to be 1, </a:t>
            </a:r>
          </a:p>
          <a:p>
            <a:pPr algn="just"/>
            <a:r>
              <a:rPr lang="en-IN" dirty="0"/>
              <a:t>With c = 1 propagation over the lower two paths is blocked at the lower OR gate. </a:t>
            </a:r>
          </a:p>
          <a:p>
            <a:pPr algn="just"/>
            <a:r>
              <a:rPr lang="en-IN" dirty="0"/>
              <a:t>The circuit does not contain a dynamic hazard.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720" y="4706258"/>
            <a:ext cx="3293424" cy="212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996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3" name="Content Placeholder 2"/>
          <p:cNvSpPr>
            <a:spLocks noGrp="1"/>
          </p:cNvSpPr>
          <p:nvPr>
            <p:ph idx="1"/>
          </p:nvPr>
        </p:nvSpPr>
        <p:spPr/>
        <p:txBody>
          <a:bodyPr>
            <a:normAutofit fontScale="92500" lnSpcReduction="20000"/>
          </a:bodyPr>
          <a:lstStyle/>
          <a:p>
            <a:r>
              <a:rPr lang="en-IN" b="1" dirty="0"/>
              <a:t>Another approach to finding the hazards is as follows:</a:t>
            </a:r>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r>
              <a:rPr lang="en-IN" b="1" dirty="0"/>
              <a:t>POS expression of K-Map is</a:t>
            </a:r>
          </a:p>
          <a:p>
            <a:r>
              <a:rPr lang="en-IN" b="1" dirty="0"/>
              <a:t>f = (c′ + a + b)(c′ + d′)(c + a′ + b)(c + d) </a:t>
            </a:r>
          </a:p>
          <a:p>
            <a:pPr algn="just"/>
            <a:r>
              <a:rPr lang="en-IN" dirty="0"/>
              <a:t>Plotting the 0’s of f from this expression on a </a:t>
            </a:r>
            <a:r>
              <a:rPr lang="en-IN" dirty="0" err="1"/>
              <a:t>Karnaugh</a:t>
            </a:r>
            <a:r>
              <a:rPr lang="en-IN" dirty="0"/>
              <a:t> map reveals that there are 0-hazards when a = b = d = 0 and c changes, and also when b = 0, a = d = 1, and c changes. </a:t>
            </a:r>
          </a:p>
          <a:p>
            <a:pPr algn="just"/>
            <a:r>
              <a:rPr lang="en-IN" dirty="0"/>
              <a:t>An expression of the form x + x′ does not appear in any sum term of f, and this indicates that there are no 1-hazards or dynamic hazards.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906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3" name="Content Placeholder 2"/>
          <p:cNvSpPr>
            <a:spLocks noGrp="1"/>
          </p:cNvSpPr>
          <p:nvPr>
            <p:ph idx="1"/>
          </p:nvPr>
        </p:nvSpPr>
        <p:spPr/>
        <p:txBody>
          <a:bodyPr>
            <a:normAutofit/>
          </a:bodyPr>
          <a:lstStyle/>
          <a:p>
            <a:r>
              <a:rPr lang="en-IN" dirty="0"/>
              <a:t>Consider the example to find static and dynamic hazards</a:t>
            </a:r>
          </a:p>
          <a:p>
            <a:r>
              <a:rPr lang="pt-BR" dirty="0"/>
              <a:t> </a:t>
            </a:r>
            <a:r>
              <a:rPr lang="pt-BR" b="1" dirty="0"/>
              <a:t>f = (A′C′ + B′C) (C + D) = A′CC′ + A′C′D + B′C </a:t>
            </a:r>
          </a:p>
          <a:p>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428319"/>
            <a:ext cx="4914900" cy="244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1" y="3597023"/>
            <a:ext cx="3086099" cy="326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456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3" name="Content Placeholder 2"/>
          <p:cNvSpPr>
            <a:spLocks noGrp="1"/>
          </p:cNvSpPr>
          <p:nvPr>
            <p:ph idx="1"/>
          </p:nvPr>
        </p:nvSpPr>
        <p:spPr/>
        <p:txBody>
          <a:bodyPr>
            <a:normAutofit/>
          </a:bodyPr>
          <a:lstStyle/>
          <a:p>
            <a:pPr algn="just"/>
            <a:r>
              <a:rPr lang="en-IN" dirty="0"/>
              <a:t>The </a:t>
            </a:r>
            <a:r>
              <a:rPr lang="en-IN" dirty="0" err="1"/>
              <a:t>Karnaugh</a:t>
            </a:r>
            <a:r>
              <a:rPr lang="en-IN" dirty="0"/>
              <a:t> map for f in Figure (b) shows that f = 1 for the input combinations (A, B, C, D) = (0, 0, 0, 1) and (0, 0, 1, 1) and neither product of f covers these two </a:t>
            </a:r>
            <a:r>
              <a:rPr lang="en-IN" dirty="0" err="1"/>
              <a:t>minterms</a:t>
            </a:r>
            <a:r>
              <a:rPr lang="en-IN" dirty="0"/>
              <a:t>; hence, these two input combinations imply a static 1-hazard for C changing. </a:t>
            </a:r>
          </a:p>
          <a:p>
            <a:pPr algn="just"/>
            <a:r>
              <a:rPr lang="en-IN" dirty="0"/>
              <a:t>The product A′CC′ in f indicates the possibility of a static 0-hazard and a dynamic hazard for A = 0 and C changing.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78835"/>
            <a:ext cx="2819400" cy="297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934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3" name="Content Placeholder 2"/>
          <p:cNvSpPr>
            <a:spLocks noGrp="1"/>
          </p:cNvSpPr>
          <p:nvPr>
            <p:ph idx="1"/>
          </p:nvPr>
        </p:nvSpPr>
        <p:spPr/>
        <p:txBody>
          <a:bodyPr>
            <a:normAutofit/>
          </a:bodyPr>
          <a:lstStyle/>
          <a:p>
            <a:pPr algn="just"/>
            <a:r>
              <a:rPr lang="en-IN" dirty="0"/>
              <a:t>The </a:t>
            </a:r>
            <a:r>
              <a:rPr lang="en-IN" dirty="0" err="1"/>
              <a:t>Karnaugh</a:t>
            </a:r>
            <a:r>
              <a:rPr lang="en-IN" dirty="0"/>
              <a:t> map shows that when f = 0, the two input combinations (0, 1, 0, 0) and (0, 1, 1, 0) meet these conditions and, hence, they imply a static 0-hazard.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78835"/>
            <a:ext cx="2819400" cy="297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993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3" name="Content Placeholder 2"/>
          <p:cNvSpPr>
            <a:spLocks noGrp="1"/>
          </p:cNvSpPr>
          <p:nvPr>
            <p:ph idx="1"/>
          </p:nvPr>
        </p:nvSpPr>
        <p:spPr>
          <a:xfrm>
            <a:off x="457200" y="1600200"/>
            <a:ext cx="7620000" cy="2961163"/>
          </a:xfrm>
        </p:spPr>
        <p:txBody>
          <a:bodyPr>
            <a:normAutofit fontScale="92500" lnSpcReduction="20000"/>
          </a:bodyPr>
          <a:lstStyle/>
          <a:p>
            <a:pPr algn="just"/>
            <a:r>
              <a:rPr lang="en-IN" dirty="0"/>
              <a:t>The </a:t>
            </a:r>
            <a:r>
              <a:rPr lang="en-IN" dirty="0" err="1"/>
              <a:t>Karnaugh</a:t>
            </a:r>
            <a:r>
              <a:rPr lang="en-IN" dirty="0"/>
              <a:t> map shows two pairs of input combinations with f changing for </a:t>
            </a:r>
            <a:r>
              <a:rPr lang="en-IN" b="1" dirty="0"/>
              <a:t>A = 0 and C changing </a:t>
            </a:r>
            <a:r>
              <a:rPr lang="en-IN" dirty="0"/>
              <a:t>namely, </a:t>
            </a:r>
            <a:r>
              <a:rPr lang="en-IN" b="1" dirty="0"/>
              <a:t>(0, 0, 0, 0), (0, 0, 1, 0), and (0, 1, 0, 1), (0, 1, 1, 1). </a:t>
            </a:r>
          </a:p>
          <a:p>
            <a:pPr algn="just"/>
            <a:r>
              <a:rPr lang="en-IN" dirty="0"/>
              <a:t>In order for these to be dynamic hazards, the C change must propagate over three or more paths to the output. </a:t>
            </a:r>
          </a:p>
          <a:p>
            <a:pPr algn="just"/>
            <a:r>
              <a:rPr lang="en-IN" dirty="0"/>
              <a:t>The circuit shows that propagation over the three paths requires B = 0 and D = 0 as well as A = 0; thus, a dynamic hazard only occurs for (0, 0, 0, 0) and (0, 0, 1, 0). </a:t>
            </a:r>
          </a:p>
          <a:p>
            <a:pPr algn="just"/>
            <a:r>
              <a:rPr lang="en-IN" dirty="0"/>
              <a:t>For (0, 1, 0, 1) and (0, 1, 1, 1), the C change only propagates over one path, and f can only change once.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61363"/>
            <a:ext cx="4610100" cy="229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43400"/>
            <a:ext cx="270799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2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a:t>Combinational circuit design and simulation using gates</a:t>
            </a:r>
            <a:endParaRPr lang="en-IN" dirty="0"/>
          </a:p>
        </p:txBody>
      </p:sp>
      <p:sp>
        <p:nvSpPr>
          <p:cNvPr id="5" name="Text Placeholder 4"/>
          <p:cNvSpPr>
            <a:spLocks noGrp="1"/>
          </p:cNvSpPr>
          <p:nvPr>
            <p:ph type="body" idx="1"/>
          </p:nvPr>
        </p:nvSpPr>
        <p:spPr/>
        <p:txBody>
          <a:bodyPr/>
          <a:lstStyle/>
          <a:p>
            <a:endParaRPr lang="en-IN"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896909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5" name="Content Placeholder 4"/>
          <p:cNvSpPr>
            <a:spLocks noGrp="1"/>
          </p:cNvSpPr>
          <p:nvPr>
            <p:ph idx="1"/>
          </p:nvPr>
        </p:nvSpPr>
        <p:spPr/>
        <p:txBody>
          <a:bodyPr/>
          <a:lstStyle/>
          <a:p>
            <a:pPr algn="just"/>
            <a:r>
              <a:rPr lang="en-IN" dirty="0"/>
              <a:t>To design a circuit which is free of static and dynamic hazards, the following procedure may be used: </a:t>
            </a:r>
          </a:p>
          <a:p>
            <a:pPr marL="571500" indent="-457200" algn="just">
              <a:buFont typeface="+mj-lt"/>
              <a:buAutoNum type="arabicPeriod"/>
            </a:pPr>
            <a:r>
              <a:rPr lang="en-IN" dirty="0"/>
              <a:t>Find a sum-of-products expression (F</a:t>
            </a:r>
            <a:r>
              <a:rPr lang="en-IN" baseline="30000" dirty="0"/>
              <a:t>t</a:t>
            </a:r>
            <a:r>
              <a:rPr lang="en-IN" dirty="0"/>
              <a:t>) for the output in which every pair of adjacent 1’s is covered by a 1-term. (The sum of all prime </a:t>
            </a:r>
            <a:r>
              <a:rPr lang="en-IN" dirty="0" err="1"/>
              <a:t>implicants</a:t>
            </a:r>
            <a:r>
              <a:rPr lang="en-IN" dirty="0"/>
              <a:t> will always satisfy this condition.) A two-level AND-OR circuit based on this F</a:t>
            </a:r>
            <a:r>
              <a:rPr lang="en-IN" baseline="30000" dirty="0"/>
              <a:t>t</a:t>
            </a:r>
            <a:r>
              <a:rPr lang="en-IN" dirty="0"/>
              <a:t> will be free of 1-, 0-, and dynamic hazards. </a:t>
            </a:r>
          </a:p>
          <a:p>
            <a:pPr marL="571500" indent="-457200" algn="just">
              <a:buFont typeface="+mj-lt"/>
              <a:buAutoNum type="arabicPeriod"/>
            </a:pPr>
            <a:r>
              <a:rPr lang="en-IN" dirty="0"/>
              <a:t>If a different form of the circuit is desired, manipulate F</a:t>
            </a:r>
            <a:r>
              <a:rPr lang="en-IN" baseline="30000" dirty="0"/>
              <a:t>t</a:t>
            </a:r>
            <a:r>
              <a:rPr lang="en-IN" dirty="0"/>
              <a:t> to the desired form by simple factoring, </a:t>
            </a:r>
            <a:r>
              <a:rPr lang="en-IN" dirty="0" err="1"/>
              <a:t>DeMorgan’s</a:t>
            </a:r>
            <a:r>
              <a:rPr lang="en-IN" dirty="0"/>
              <a:t> laws, etc. Treat each x</a:t>
            </a:r>
            <a:r>
              <a:rPr lang="en-IN" baseline="-25000" dirty="0"/>
              <a:t>i</a:t>
            </a:r>
            <a:r>
              <a:rPr lang="en-IN" dirty="0"/>
              <a:t> and </a:t>
            </a:r>
            <a:r>
              <a:rPr lang="en-IN" dirty="0" err="1"/>
              <a:t>x′</a:t>
            </a:r>
            <a:r>
              <a:rPr lang="en-IN" baseline="-25000" dirty="0" err="1"/>
              <a:t>i</a:t>
            </a:r>
            <a:r>
              <a:rPr lang="en-IN" dirty="0"/>
              <a:t> as independent variables to prevent introduction of hazards.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1482277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4000" b="1" dirty="0"/>
              <a:t>Hazards in Combinational Logic Dynamic hazard</a:t>
            </a:r>
          </a:p>
        </p:txBody>
      </p:sp>
      <p:sp>
        <p:nvSpPr>
          <p:cNvPr id="5" name="Content Placeholder 4"/>
          <p:cNvSpPr>
            <a:spLocks noGrp="1"/>
          </p:cNvSpPr>
          <p:nvPr>
            <p:ph idx="1"/>
          </p:nvPr>
        </p:nvSpPr>
        <p:spPr/>
        <p:txBody>
          <a:bodyPr/>
          <a:lstStyle/>
          <a:p>
            <a:pPr algn="just"/>
            <a:r>
              <a:rPr lang="en-IN" dirty="0"/>
              <a:t>The hazards and the possibility of resulting glitches in this section has assumed that only a single input can change at a time and that no other input will change until the circuit has stabilized. </a:t>
            </a:r>
          </a:p>
          <a:p>
            <a:pPr algn="just"/>
            <a:r>
              <a:rPr lang="en-IN" dirty="0"/>
              <a:t>If more than one input can change at one time, then nearly all circuits will contain hazards, and they cannot be eliminated by modifying the circuit implementation.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150625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p:txBody>
          <a:bodyPr>
            <a:normAutofit lnSpcReduction="10000"/>
          </a:bodyPr>
          <a:lstStyle/>
          <a:p>
            <a:pPr algn="just"/>
            <a:r>
              <a:rPr lang="en-IN" dirty="0"/>
              <a:t>Verifying the logic design to correct and debugging the design if necessary. </a:t>
            </a:r>
          </a:p>
          <a:p>
            <a:pPr algn="just"/>
            <a:r>
              <a:rPr lang="en-IN" dirty="0"/>
              <a:t>Logic circuits may be tested either by actually building them or by simulating them on a computer. </a:t>
            </a:r>
          </a:p>
          <a:p>
            <a:pPr algn="just"/>
            <a:r>
              <a:rPr lang="en-IN" dirty="0"/>
              <a:t>Simulation is generally easier, faster, and more economical. </a:t>
            </a:r>
          </a:p>
          <a:p>
            <a:pPr algn="just"/>
            <a:r>
              <a:rPr lang="en-IN" dirty="0"/>
              <a:t>As logic circuits become more and more complex, it is very important to simulate a design before actually building it</a:t>
            </a:r>
          </a:p>
          <a:p>
            <a:pPr lvl="1" algn="just"/>
            <a:r>
              <a:rPr lang="en-IN" dirty="0" err="1"/>
              <a:t>E.g</a:t>
            </a:r>
            <a:r>
              <a:rPr lang="en-IN" dirty="0"/>
              <a:t> IC or Chip Design</a:t>
            </a:r>
          </a:p>
          <a:p>
            <a:pPr algn="just"/>
            <a:r>
              <a:rPr lang="en-IN" dirty="0"/>
              <a:t>Simulation is done for several reasons, </a:t>
            </a:r>
          </a:p>
          <a:p>
            <a:pPr marL="868680" lvl="1" indent="-457200" algn="just">
              <a:buFont typeface="+mj-lt"/>
              <a:buAutoNum type="arabicPeriod"/>
            </a:pPr>
            <a:r>
              <a:rPr lang="en-IN" dirty="0"/>
              <a:t>verification that the design is logically correct</a:t>
            </a:r>
          </a:p>
          <a:p>
            <a:pPr marL="868680" lvl="1" indent="-457200" algn="just">
              <a:buFont typeface="+mj-lt"/>
              <a:buAutoNum type="arabicPeriod"/>
            </a:pPr>
            <a:r>
              <a:rPr lang="en-IN" dirty="0"/>
              <a:t>verification that the timing of the logic signals is correct</a:t>
            </a:r>
          </a:p>
          <a:p>
            <a:pPr marL="868680" lvl="1" indent="-457200" algn="just">
              <a:buFont typeface="+mj-lt"/>
              <a:buAutoNum type="arabicPeriod"/>
            </a:pPr>
            <a:r>
              <a:rPr lang="en-IN" dirty="0"/>
              <a:t>simulation of faulty components in the circuit as an aid to finding tests for the circuit.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861081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p:txBody>
          <a:bodyPr>
            <a:normAutofit/>
          </a:bodyPr>
          <a:lstStyle/>
          <a:p>
            <a:pPr algn="just"/>
            <a:r>
              <a:rPr lang="en-IN" dirty="0"/>
              <a:t>To use a computer program for simulating logic circuits, </a:t>
            </a:r>
          </a:p>
          <a:p>
            <a:pPr lvl="1" algn="just"/>
            <a:r>
              <a:rPr lang="en-IN" dirty="0"/>
              <a:t>you must first specify the circuit components and connections; then, specify the circuit inputs; and, finally, observe the circuit outputs. </a:t>
            </a:r>
          </a:p>
          <a:p>
            <a:pPr algn="just"/>
            <a:r>
              <a:rPr lang="en-IN" dirty="0"/>
              <a:t>The circuit description may be input into a simulator in the form of a list of connections between the gates and other logic elements in the circuit, or the description may be in the form of a logic diagram drawn on a computer screen.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228795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p:txBody>
          <a:bodyPr>
            <a:normAutofit/>
          </a:bodyPr>
          <a:lstStyle/>
          <a:p>
            <a:pPr algn="just"/>
            <a:r>
              <a:rPr lang="en-IN" dirty="0"/>
              <a:t>A simple simulator for combinational logic works as follows: </a:t>
            </a:r>
          </a:p>
          <a:p>
            <a:pPr marL="571500" indent="-457200" algn="just">
              <a:buFont typeface="+mj-lt"/>
              <a:buAutoNum type="arabicPeriod"/>
            </a:pPr>
            <a:r>
              <a:rPr lang="en-IN" dirty="0"/>
              <a:t>The circuit inputs are applied to the first set of gates in the circuit, and the outputs of those gates are calculated. </a:t>
            </a:r>
          </a:p>
          <a:p>
            <a:pPr marL="571500" indent="-457200" algn="just">
              <a:buFont typeface="+mj-lt"/>
              <a:buAutoNum type="arabicPeriod"/>
            </a:pPr>
            <a:r>
              <a:rPr lang="en-IN" dirty="0"/>
              <a:t>The outputs of the gates which changed in the previous step are fed into the next level of gate inputs. If the input to any gate has changed, then the output of that gate is calculated. </a:t>
            </a:r>
          </a:p>
          <a:p>
            <a:pPr marL="571500" indent="-457200" algn="just">
              <a:buFont typeface="+mj-lt"/>
              <a:buAutoNum type="arabicPeriod"/>
            </a:pPr>
            <a:r>
              <a:rPr lang="en-IN" dirty="0"/>
              <a:t>Step 2 is repeated until no more changes in gate inputs occur. The circuit is then in a steady-state condition, and the outputs may be read. </a:t>
            </a:r>
          </a:p>
          <a:p>
            <a:pPr marL="571500" indent="-457200" algn="just">
              <a:buFont typeface="+mj-lt"/>
              <a:buAutoNum type="arabicPeriod"/>
            </a:pPr>
            <a:r>
              <a:rPr lang="en-IN" dirty="0"/>
              <a:t>Steps 1 through 3 are repeated every time a circuit input changes.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1214987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p:txBody>
          <a:bodyPr>
            <a:normAutofit/>
          </a:bodyPr>
          <a:lstStyle/>
          <a:p>
            <a:pPr algn="just"/>
            <a:r>
              <a:rPr lang="en-IN" dirty="0"/>
              <a:t>The two logic values</a:t>
            </a:r>
            <a:r>
              <a:rPr lang="en-IN" b="1" dirty="0"/>
              <a:t>, 0 and 1</a:t>
            </a:r>
            <a:r>
              <a:rPr lang="en-IN" dirty="0"/>
              <a:t>, are not sufficient for simulating logic circuits. </a:t>
            </a:r>
          </a:p>
          <a:p>
            <a:pPr algn="just"/>
            <a:r>
              <a:rPr lang="en-IN" dirty="0"/>
              <a:t>At times, the value of a gate input or output may be unknown, and we will represent this </a:t>
            </a:r>
            <a:r>
              <a:rPr lang="en-IN" b="1" dirty="0"/>
              <a:t>unknown value by X</a:t>
            </a:r>
            <a:r>
              <a:rPr lang="en-IN" dirty="0"/>
              <a:t>. </a:t>
            </a:r>
          </a:p>
          <a:p>
            <a:pPr algn="just"/>
            <a:r>
              <a:rPr lang="en-IN" dirty="0"/>
              <a:t>At other times we may have no logic signal at an input, as in the case of an open circuit when an input is not connected to any output. We use the </a:t>
            </a:r>
            <a:r>
              <a:rPr lang="en-IN" b="1" dirty="0"/>
              <a:t>logic value Z to represent an open circuit, or high impedance (hi-Z) connection</a:t>
            </a:r>
            <a:r>
              <a:rPr lang="en-IN" dirty="0"/>
              <a:t>. </a:t>
            </a:r>
          </a:p>
          <a:p>
            <a:pPr algn="just"/>
            <a:r>
              <a:rPr lang="en-IN" dirty="0"/>
              <a:t>The discussion that follows assumes we are using a four-valued logic simulator with logic values 0, 1, X (unknown), and Z (hi-Z).</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48416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sz="half" idx="1"/>
          </p:nvPr>
        </p:nvSpPr>
        <p:spPr/>
        <p:txBody>
          <a:bodyPr>
            <a:normAutofit/>
          </a:bodyPr>
          <a:lstStyle/>
          <a:p>
            <a:pPr algn="just"/>
            <a:r>
              <a:rPr lang="en-IN" dirty="0"/>
              <a:t>Example</a:t>
            </a:r>
          </a:p>
          <a:p>
            <a:pPr algn="just"/>
            <a:endParaRPr lang="en-IN" dirty="0"/>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pic>
        <p:nvPicPr>
          <p:cNvPr id="819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43160" y="2507271"/>
            <a:ext cx="3610479" cy="264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6" y="2543175"/>
            <a:ext cx="362902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7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sz="half" idx="1"/>
          </p:nvPr>
        </p:nvSpPr>
        <p:spPr/>
        <p:txBody>
          <a:bodyPr>
            <a:normAutofit fontScale="92500" lnSpcReduction="10000"/>
          </a:bodyPr>
          <a:lstStyle/>
          <a:p>
            <a:pPr algn="just"/>
            <a:r>
              <a:rPr lang="en-IN" dirty="0"/>
              <a:t>In Figure (b), one gate has no connection to one of its inputs. </a:t>
            </a:r>
          </a:p>
          <a:p>
            <a:pPr algn="just"/>
            <a:r>
              <a:rPr lang="en-IN" dirty="0"/>
              <a:t>Because that gate has a 1 input and a hi-Z input, we do not know what the hardware will do, and the gate output is unknown. </a:t>
            </a:r>
          </a:p>
          <a:p>
            <a:pPr algn="just"/>
            <a:r>
              <a:rPr lang="en-IN" dirty="0"/>
              <a:t>This is indicated by an X in the probe</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pic>
        <p:nvPicPr>
          <p:cNvPr id="819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43160" y="2507271"/>
            <a:ext cx="3610479" cy="264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1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a:xfrm>
            <a:off x="457200" y="1600200"/>
            <a:ext cx="7620000" cy="3429000"/>
          </a:xfrm>
        </p:spPr>
        <p:txBody>
          <a:bodyPr>
            <a:normAutofit fontScale="92500" lnSpcReduction="20000"/>
          </a:bodyPr>
          <a:lstStyle/>
          <a:p>
            <a:pPr algn="just"/>
            <a:r>
              <a:rPr lang="en-IN" dirty="0"/>
              <a:t>AND </a:t>
            </a:r>
            <a:r>
              <a:rPr lang="en-IN" dirty="0" err="1"/>
              <a:t>and</a:t>
            </a:r>
            <a:r>
              <a:rPr lang="en-IN" dirty="0"/>
              <a:t> OR Functions for  Four-Valued Simulation </a:t>
            </a:r>
          </a:p>
          <a:p>
            <a:pPr algn="just"/>
            <a:r>
              <a:rPr lang="en-IN" dirty="0"/>
              <a:t>For an AND gate, </a:t>
            </a:r>
          </a:p>
          <a:p>
            <a:pPr lvl="1" algn="just"/>
            <a:r>
              <a:rPr lang="en-IN" dirty="0"/>
              <a:t>if one of the inputs is 0, the output is always 0 regardless of the other input.</a:t>
            </a:r>
          </a:p>
          <a:p>
            <a:pPr lvl="1" algn="just"/>
            <a:r>
              <a:rPr lang="en-IN" dirty="0"/>
              <a:t>If one input is 1 and the other input is X (we do not know what the other input is), then the output is X (we do not know what the output is). </a:t>
            </a:r>
          </a:p>
          <a:p>
            <a:pPr lvl="1" algn="just"/>
            <a:r>
              <a:rPr lang="en-IN" dirty="0"/>
              <a:t>If one input is 1 and the other input is Z (it has no logic signal), then the output is X (we do not know what the hardware will do). </a:t>
            </a:r>
          </a:p>
          <a:p>
            <a:pPr algn="just"/>
            <a:r>
              <a:rPr lang="en-IN" dirty="0"/>
              <a:t>For an OR gate, </a:t>
            </a:r>
          </a:p>
          <a:p>
            <a:pPr lvl="1" algn="just"/>
            <a:r>
              <a:rPr lang="en-IN" dirty="0"/>
              <a:t>if one of the inputs is 1, the output is 1 regardless of the other input.</a:t>
            </a:r>
          </a:p>
          <a:p>
            <a:pPr lvl="1" algn="just"/>
            <a:r>
              <a:rPr lang="en-IN" dirty="0"/>
              <a:t> If one input is 0 and the other input is X or Z, the output is unknown.</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4933497"/>
            <a:ext cx="50958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769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p:txBody>
          <a:bodyPr>
            <a:normAutofit/>
          </a:bodyPr>
          <a:lstStyle/>
          <a:p>
            <a:pPr algn="just"/>
            <a:r>
              <a:rPr lang="en-IN" dirty="0"/>
              <a:t>If a circuit output is wrong for some set of input values, this may be due to several possible causes: </a:t>
            </a:r>
          </a:p>
          <a:p>
            <a:pPr marL="571500" indent="-457200" algn="just">
              <a:buFont typeface="+mj-lt"/>
              <a:buAutoNum type="arabicPeriod"/>
            </a:pPr>
            <a:r>
              <a:rPr lang="en-IN" dirty="0"/>
              <a:t>Incorrect design </a:t>
            </a:r>
          </a:p>
          <a:p>
            <a:pPr marL="571500" indent="-457200" algn="just">
              <a:buFont typeface="+mj-lt"/>
              <a:buAutoNum type="arabicPeriod"/>
            </a:pPr>
            <a:r>
              <a:rPr lang="en-IN" dirty="0"/>
              <a:t>Gates connected wrong </a:t>
            </a:r>
          </a:p>
          <a:p>
            <a:pPr marL="571500" indent="-457200" algn="just">
              <a:buFont typeface="+mj-lt"/>
              <a:buAutoNum type="arabicPeriod"/>
            </a:pPr>
            <a:r>
              <a:rPr lang="en-IN" dirty="0"/>
              <a:t>Wrong input signals to the circuit If the circuit is built in lab, other possible causes include </a:t>
            </a:r>
          </a:p>
          <a:p>
            <a:pPr marL="571500" indent="-457200" algn="just">
              <a:buFont typeface="+mj-lt"/>
              <a:buAutoNum type="arabicPeriod"/>
            </a:pPr>
            <a:r>
              <a:rPr lang="en-IN" dirty="0"/>
              <a:t>Defective gates </a:t>
            </a:r>
          </a:p>
          <a:p>
            <a:pPr marL="571500" indent="-457200" algn="just">
              <a:buFont typeface="+mj-lt"/>
              <a:buAutoNum type="arabicPeriod"/>
            </a:pPr>
            <a:r>
              <a:rPr lang="en-IN" dirty="0"/>
              <a:t>Defective connecting wires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06954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Review of Combinational Circuit Design</a:t>
            </a:r>
          </a:p>
        </p:txBody>
      </p:sp>
      <p:sp>
        <p:nvSpPr>
          <p:cNvPr id="3" name="Content Placeholder 2"/>
          <p:cNvSpPr>
            <a:spLocks noGrp="1"/>
          </p:cNvSpPr>
          <p:nvPr>
            <p:ph idx="1"/>
          </p:nvPr>
        </p:nvSpPr>
        <p:spPr/>
        <p:txBody>
          <a:bodyPr/>
          <a:lstStyle/>
          <a:p>
            <a:pPr algn="just"/>
            <a:r>
              <a:rPr lang="en-IN" dirty="0"/>
              <a:t>The first step in the design of a combinational switching circuit is usually to set up a truth table which specifies the output(s) as a function of the input variables. </a:t>
            </a:r>
          </a:p>
          <a:p>
            <a:pPr lvl="1" algn="just"/>
            <a:r>
              <a:rPr lang="en-IN" dirty="0"/>
              <a:t>For n input variables this table will have 2n rows.</a:t>
            </a:r>
          </a:p>
          <a:p>
            <a:pPr algn="just"/>
            <a:r>
              <a:rPr lang="en-IN" dirty="0"/>
              <a:t>Next step is to derive simplified algebraic expressions for the output functions using </a:t>
            </a:r>
            <a:r>
              <a:rPr lang="en-IN" dirty="0" err="1"/>
              <a:t>Karnaugh</a:t>
            </a:r>
            <a:r>
              <a:rPr lang="en-IN" dirty="0"/>
              <a:t> maps, the Quine-</a:t>
            </a:r>
            <a:r>
              <a:rPr lang="en-IN" dirty="0" err="1"/>
              <a:t>McCluskey</a:t>
            </a:r>
            <a:r>
              <a:rPr lang="en-IN" dirty="0"/>
              <a:t> method, or a similar procedure.</a:t>
            </a:r>
          </a:p>
          <a:p>
            <a:pPr algn="just"/>
            <a:r>
              <a:rPr lang="en-IN" dirty="0"/>
              <a:t>The simplified algebraic expressions are then manipulated into the proper form, depending on the type of gates to be used in realizing the circuit. </a:t>
            </a:r>
          </a:p>
          <a:p>
            <a:pPr algn="just"/>
            <a:r>
              <a:rPr lang="en-IN" dirty="0"/>
              <a:t>The number of levels in a gate circuit is equal to the maximum number of gates through which a signal must pass when going between the input and output terminals.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61191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p:txBody>
          <a:bodyPr>
            <a:normAutofit/>
          </a:bodyPr>
          <a:lstStyle/>
          <a:p>
            <a:pPr algn="just"/>
            <a:r>
              <a:rPr lang="en-IN" dirty="0"/>
              <a:t>Logic Circuit with Incorrect Output then how to troubleshoot</a:t>
            </a:r>
          </a:p>
          <a:p>
            <a:pPr lvl="1" algn="just"/>
            <a:r>
              <a:rPr lang="en-IN" dirty="0"/>
              <a:t>If the output gate has the wrong output and its inputs are correct, this indicates that the gate is defective. </a:t>
            </a:r>
          </a:p>
          <a:p>
            <a:pPr lvl="1" algn="just"/>
            <a:r>
              <a:rPr lang="en-IN" dirty="0"/>
              <a:t>If one of the inputs is wrong, then either the gate is connected wrong, the gate driving this input has the wrong output, or the input connection is defective.</a:t>
            </a:r>
          </a:p>
          <a:p>
            <a:pPr lvl="1"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593635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p:txBody>
          <a:bodyPr>
            <a:normAutofit/>
          </a:bodyPr>
          <a:lstStyle/>
          <a:p>
            <a:pPr algn="just"/>
            <a:r>
              <a:rPr lang="en-IN" dirty="0"/>
              <a:t>The function F = AB(C′D + CD′) + A′B′(C + D) is realized by the circuit of </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2598738"/>
            <a:ext cx="52197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04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b="1" dirty="0"/>
              <a:t>Simulation and Testing of Logic Circuits</a:t>
            </a:r>
          </a:p>
        </p:txBody>
      </p:sp>
      <p:sp>
        <p:nvSpPr>
          <p:cNvPr id="3" name="Content Placeholder 2"/>
          <p:cNvSpPr>
            <a:spLocks noGrp="1"/>
          </p:cNvSpPr>
          <p:nvPr>
            <p:ph idx="1"/>
          </p:nvPr>
        </p:nvSpPr>
        <p:spPr>
          <a:xfrm>
            <a:off x="457200" y="1600200"/>
            <a:ext cx="7620000" cy="3810000"/>
          </a:xfrm>
        </p:spPr>
        <p:txBody>
          <a:bodyPr>
            <a:normAutofit fontScale="77500" lnSpcReduction="20000"/>
          </a:bodyPr>
          <a:lstStyle/>
          <a:p>
            <a:pPr algn="just"/>
            <a:r>
              <a:rPr lang="en-IN" dirty="0"/>
              <a:t>For  A = B = C = D = 1, the output F = 1 has the wrong value. </a:t>
            </a:r>
          </a:p>
          <a:p>
            <a:pPr algn="just"/>
            <a:r>
              <a:rPr lang="en-IN" dirty="0"/>
              <a:t>The reason for the incorrect value of F can be determined as follows: </a:t>
            </a:r>
          </a:p>
          <a:p>
            <a:pPr marL="363538" indent="-249238" algn="just">
              <a:buFont typeface="+mj-lt"/>
              <a:buAutoNum type="arabicPeriod"/>
            </a:pPr>
            <a:r>
              <a:rPr lang="en-IN" dirty="0"/>
              <a:t>The output of gate 7 (F ) is wrong, but this wrong output is consistent with the inputs to gate 7, that is, 1 + 0 = 1. Therefore, one of the inputs to gate 7 must be wrong. </a:t>
            </a:r>
          </a:p>
          <a:p>
            <a:pPr marL="363538" indent="-249238" algn="just">
              <a:buFont typeface="+mj-lt"/>
              <a:buAutoNum type="arabicPeriod"/>
            </a:pPr>
            <a:r>
              <a:rPr lang="en-IN" dirty="0"/>
              <a:t>In order for gate 7 to have the correct output (F = 0), both inputs must be 0. Therefore, the output of gate 5 is wrong. However, the output of gate 5 is consistent with its inputs because 1 · 1 · 1 = 1. Therefore, one of the inputs to gate 5 must be wrong. </a:t>
            </a:r>
          </a:p>
          <a:p>
            <a:pPr marL="363538" indent="-249238" algn="just">
              <a:buFont typeface="+mj-lt"/>
              <a:buAutoNum type="arabicPeriod"/>
            </a:pPr>
            <a:r>
              <a:rPr lang="en-IN" dirty="0"/>
              <a:t>Either the output of gate 3 is wrong, or the A or B input to gate 5 is wrong. Because C′D + CD′ = 0, the output of gate 3 is wrong. </a:t>
            </a:r>
          </a:p>
          <a:p>
            <a:pPr marL="363538" indent="-249238" algn="just">
              <a:buFont typeface="+mj-lt"/>
              <a:buAutoNum type="arabicPeriod"/>
            </a:pPr>
            <a:r>
              <a:rPr lang="en-IN" dirty="0"/>
              <a:t>The output of gate 3 is not consistent with the outputs of gates 1 and 2 because 0 + 0 ≠ 1. Therefore, either one of the inputs to gate 3 is connected wrong, gate 3 is defective, or one of the input connections to gate 3 is defective.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5029200"/>
            <a:ext cx="52197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358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b="1" dirty="0" err="1"/>
              <a:t>Multiplexers</a:t>
            </a:r>
            <a:r>
              <a:rPr lang="fr-FR" b="1" dirty="0"/>
              <a:t>, </a:t>
            </a:r>
            <a:r>
              <a:rPr lang="fr-FR" b="1" dirty="0" err="1"/>
              <a:t>Decoders</a:t>
            </a:r>
            <a:r>
              <a:rPr lang="fr-FR" b="1" dirty="0"/>
              <a:t> and Programmable </a:t>
            </a:r>
            <a:r>
              <a:rPr lang="fr-FR" b="1" dirty="0" err="1"/>
              <a:t>Logic</a:t>
            </a:r>
            <a:r>
              <a:rPr lang="fr-FR" b="1" dirty="0"/>
              <a:t> </a:t>
            </a:r>
            <a:r>
              <a:rPr lang="fr-FR" b="1" dirty="0" err="1"/>
              <a:t>Devices</a:t>
            </a:r>
            <a:endParaRPr lang="en-IN" dirty="0"/>
          </a:p>
        </p:txBody>
      </p:sp>
      <p:sp>
        <p:nvSpPr>
          <p:cNvPr id="7" name="Text Placeholder 6"/>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1586157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Objective</a:t>
            </a:r>
          </a:p>
        </p:txBody>
      </p:sp>
      <p:sp>
        <p:nvSpPr>
          <p:cNvPr id="6" name="Content Placeholder 5"/>
          <p:cNvSpPr>
            <a:spLocks noGrp="1"/>
          </p:cNvSpPr>
          <p:nvPr>
            <p:ph idx="1"/>
          </p:nvPr>
        </p:nvSpPr>
        <p:spPr/>
        <p:txBody>
          <a:bodyPr>
            <a:normAutofit fontScale="92500" lnSpcReduction="20000"/>
          </a:bodyPr>
          <a:lstStyle/>
          <a:p>
            <a:pPr marL="571500" indent="-457200" algn="just">
              <a:buFont typeface="+mj-lt"/>
              <a:buAutoNum type="arabicPeriod"/>
            </a:pPr>
            <a:r>
              <a:rPr lang="en-IN" dirty="0"/>
              <a:t>Explain the function of a multiplexer. Implement a multiplexer using gates. </a:t>
            </a:r>
          </a:p>
          <a:p>
            <a:pPr marL="571500" indent="-457200" algn="just">
              <a:buFont typeface="+mj-lt"/>
              <a:buAutoNum type="arabicPeriod"/>
            </a:pPr>
            <a:r>
              <a:rPr lang="en-IN" dirty="0"/>
              <a:t>Explain the operation of three-state buffers. Determine the resulting output when three-state buffer outputs are connected together. Use three-state buffers to multiplex signals onto a bus. </a:t>
            </a:r>
          </a:p>
          <a:p>
            <a:pPr marL="571500" indent="-457200" algn="just">
              <a:buFont typeface="+mj-lt"/>
              <a:buAutoNum type="arabicPeriod"/>
            </a:pPr>
            <a:r>
              <a:rPr lang="en-IN" dirty="0"/>
              <a:t>Explain the operation of a decoder and encoder. Use a decoder with added gates to implement a set of logic functions. Implement a decoder or priority encoder using gates. </a:t>
            </a:r>
          </a:p>
          <a:p>
            <a:pPr marL="571500" indent="-457200" algn="just">
              <a:buFont typeface="+mj-lt"/>
              <a:buAutoNum type="arabicPeriod"/>
            </a:pPr>
            <a:r>
              <a:rPr lang="en-IN" dirty="0"/>
              <a:t>Explain the operation of a read-only memory (ROM). Use a ROM to implement a set of logic functions. </a:t>
            </a:r>
          </a:p>
          <a:p>
            <a:pPr marL="571500" indent="-457200" algn="just">
              <a:buFont typeface="+mj-lt"/>
              <a:buAutoNum type="arabicPeriod"/>
            </a:pPr>
            <a:r>
              <a:rPr lang="en-IN" dirty="0"/>
              <a:t>Explain the operation of a programmable logic array (PLA). Use a PLA to implement a set of logic functions. Given a PLA table or an internal connection diagram for a PLA, determine the logic functions realized. </a:t>
            </a:r>
          </a:p>
          <a:p>
            <a:pPr marL="571500" indent="-457200" algn="just">
              <a:buFont typeface="+mj-lt"/>
              <a:buAutoNum type="arabicPeriod"/>
            </a:pPr>
            <a:r>
              <a:rPr lang="en-IN" dirty="0"/>
              <a:t>Explain the operation of a programmable array logic device (PAL). Determine the programming pattern required to realize a set of logic functions with a PAL.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3302311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Inroduction</a:t>
            </a:r>
            <a:endParaRPr lang="en-IN" dirty="0"/>
          </a:p>
        </p:txBody>
      </p:sp>
      <p:sp>
        <p:nvSpPr>
          <p:cNvPr id="7" name="Content Placeholder 6"/>
          <p:cNvSpPr>
            <a:spLocks noGrp="1"/>
          </p:cNvSpPr>
          <p:nvPr>
            <p:ph idx="1"/>
          </p:nvPr>
        </p:nvSpPr>
        <p:spPr/>
        <p:txBody>
          <a:bodyPr>
            <a:normAutofit fontScale="85000" lnSpcReduction="20000"/>
          </a:bodyPr>
          <a:lstStyle/>
          <a:p>
            <a:pPr algn="just"/>
            <a:r>
              <a:rPr lang="en-IN" b="1" dirty="0"/>
              <a:t>Use of more complex integrated circuits (ICs) in logic design</a:t>
            </a:r>
          </a:p>
          <a:p>
            <a:pPr algn="just"/>
            <a:r>
              <a:rPr lang="en-IN" dirty="0"/>
              <a:t>Integrated circuits may be classified </a:t>
            </a:r>
          </a:p>
          <a:p>
            <a:pPr lvl="1" algn="just"/>
            <a:r>
              <a:rPr lang="en-IN" dirty="0"/>
              <a:t>Small-scale integration (SSI), Medium-scale integration (MSI), Large-scale integration (LSI), or Very-large-scale integration (VLSI), </a:t>
            </a:r>
            <a:r>
              <a:rPr lang="en-IN" b="1" dirty="0"/>
              <a:t>depending on the number of gates in each integrated circuit package </a:t>
            </a:r>
            <a:r>
              <a:rPr lang="en-IN" dirty="0"/>
              <a:t>and the type of function performed. </a:t>
            </a:r>
          </a:p>
          <a:p>
            <a:pPr algn="just"/>
            <a:r>
              <a:rPr lang="en-IN" b="1" dirty="0"/>
              <a:t>SSI</a:t>
            </a:r>
            <a:r>
              <a:rPr lang="en-IN" dirty="0"/>
              <a:t> functions include NAND, NOR, AND, and OR gates, inverters, and flip-flops. SSI integrated circuit packages typically contain one to four gates, six inverters, or one or two flip-flops. </a:t>
            </a:r>
          </a:p>
          <a:p>
            <a:pPr algn="just"/>
            <a:r>
              <a:rPr lang="en-IN" b="1" dirty="0"/>
              <a:t>MSI integrated circuits, such as adders, multiplexers, decoders, registers, and counters, perform more complex functions. Such integrated circuits typically contain the equivalent of 12 to 100 gates in one package. </a:t>
            </a:r>
          </a:p>
          <a:p>
            <a:pPr algn="just"/>
            <a:r>
              <a:rPr lang="en-IN" b="1" dirty="0"/>
              <a:t>More complex functions such as memories and microprocessors are classified as LSI or VLSI integrated circuits. </a:t>
            </a:r>
          </a:p>
          <a:p>
            <a:pPr algn="just"/>
            <a:r>
              <a:rPr lang="en-IN" b="1" dirty="0"/>
              <a:t>LSI</a:t>
            </a:r>
            <a:r>
              <a:rPr lang="en-IN" dirty="0"/>
              <a:t> integrated circuit generally contains 100 to a few thousand gates in a single package, and a </a:t>
            </a:r>
          </a:p>
          <a:p>
            <a:pPr algn="just"/>
            <a:r>
              <a:rPr lang="en-IN" b="1" dirty="0"/>
              <a:t>VLSI</a:t>
            </a:r>
            <a:r>
              <a:rPr lang="en-IN" dirty="0"/>
              <a:t> integrated circuit contains several thousand gates or more.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399603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a:t>MULTIPLEXERS-1</a:t>
            </a:r>
            <a:endParaRPr lang="en-IN" dirty="0"/>
          </a:p>
        </p:txBody>
      </p:sp>
      <p:sp>
        <p:nvSpPr>
          <p:cNvPr id="5" name="Content Placeholder 4"/>
          <p:cNvSpPr>
            <a:spLocks noGrp="1"/>
          </p:cNvSpPr>
          <p:nvPr>
            <p:ph idx="1"/>
          </p:nvPr>
        </p:nvSpPr>
        <p:spPr/>
        <p:txBody>
          <a:bodyPr/>
          <a:lstStyle/>
          <a:p>
            <a:pPr algn="just"/>
            <a:r>
              <a:rPr lang="en-IN" i="1" dirty="0"/>
              <a:t>Multiplex </a:t>
            </a:r>
            <a:r>
              <a:rPr lang="en-IN" dirty="0"/>
              <a:t>means </a:t>
            </a:r>
            <a:r>
              <a:rPr lang="en-IN" i="1" dirty="0"/>
              <a:t>many into one.</a:t>
            </a:r>
            <a:endParaRPr lang="en-IN" dirty="0"/>
          </a:p>
          <a:p>
            <a:pPr algn="just"/>
            <a:r>
              <a:rPr lang="en-IN" dirty="0"/>
              <a:t>A multiplexer (also called data selector) is a circuit with many inputs but only one output. By applying control signals (Select Input), can steer any input to the output.</a:t>
            </a:r>
          </a:p>
          <a:p>
            <a:pPr algn="just"/>
            <a:r>
              <a:rPr lang="en-IN" dirty="0"/>
              <a:t>Below shows the block diagram of MUX. The circuit has </a:t>
            </a:r>
            <a:r>
              <a:rPr lang="en-IN" i="1" dirty="0"/>
              <a:t>n </a:t>
            </a:r>
            <a:r>
              <a:rPr lang="en-IN" dirty="0"/>
              <a:t>input signals, </a:t>
            </a:r>
            <a:r>
              <a:rPr lang="en-IN" i="1" dirty="0"/>
              <a:t>m </a:t>
            </a:r>
            <a:r>
              <a:rPr lang="en-IN" dirty="0"/>
              <a:t>control signals and 1 output signal. Note that, </a:t>
            </a:r>
            <a:r>
              <a:rPr lang="en-IN" i="1" dirty="0"/>
              <a:t>m </a:t>
            </a:r>
            <a:r>
              <a:rPr lang="en-IN" dirty="0"/>
              <a:t>control signals can select at the most </a:t>
            </a:r>
            <a:r>
              <a:rPr lang="en-IN" i="1" dirty="0"/>
              <a:t>2</a:t>
            </a:r>
            <a:r>
              <a:rPr lang="en-IN" i="1" baseline="30000" dirty="0"/>
              <a:t>m</a:t>
            </a:r>
            <a:r>
              <a:rPr lang="en-IN" i="1" dirty="0"/>
              <a:t> </a:t>
            </a:r>
            <a:r>
              <a:rPr lang="en-IN" dirty="0"/>
              <a:t>input signals thus </a:t>
            </a:r>
            <a:r>
              <a:rPr lang="en-IN" i="1" dirty="0"/>
              <a:t>n</a:t>
            </a:r>
            <a:r>
              <a:rPr lang="en-IN" dirty="0"/>
              <a:t> ≤ </a:t>
            </a:r>
            <a:r>
              <a:rPr lang="en-IN" i="1" dirty="0"/>
              <a:t>2</a:t>
            </a:r>
            <a:r>
              <a:rPr lang="en-IN" i="1" baseline="30000" dirty="0"/>
              <a:t>m </a:t>
            </a:r>
            <a:r>
              <a:rPr lang="en-IN" dirty="0"/>
              <a:t>.</a:t>
            </a:r>
          </a:p>
          <a:p>
            <a:pPr algn="just"/>
            <a:endParaRPr lang="en-IN"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2738" y="4143375"/>
            <a:ext cx="34385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4206775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a:t>MULTIPLEXERS-2</a:t>
            </a:r>
            <a:endParaRPr lang="en-IN" dirty="0"/>
          </a:p>
        </p:txBody>
      </p:sp>
      <p:sp>
        <p:nvSpPr>
          <p:cNvPr id="7" name="Content Placeholder 6"/>
          <p:cNvSpPr>
            <a:spLocks noGrp="1"/>
          </p:cNvSpPr>
          <p:nvPr>
            <p:ph sz="half" idx="1"/>
          </p:nvPr>
        </p:nvSpPr>
        <p:spPr/>
        <p:txBody>
          <a:bodyPr/>
          <a:lstStyle/>
          <a:p>
            <a:pPr algn="just"/>
            <a:r>
              <a:rPr lang="en-IN" dirty="0"/>
              <a:t>The block diagram of a 4-to-1 multiplexer is shown below and its truth table. </a:t>
            </a:r>
          </a:p>
          <a:p>
            <a:pPr algn="just"/>
            <a:r>
              <a:rPr lang="en-IN" dirty="0"/>
              <a:t>Depending on control inputs </a:t>
            </a:r>
            <a:r>
              <a:rPr lang="en-IN" i="1" dirty="0"/>
              <a:t>A, </a:t>
            </a:r>
            <a:r>
              <a:rPr lang="en-IN" dirty="0"/>
              <a:t>B one of the four inputs </a:t>
            </a:r>
            <a:r>
              <a:rPr lang="en-IN" i="1" dirty="0"/>
              <a:t>Do </a:t>
            </a:r>
            <a:r>
              <a:rPr lang="en-IN" dirty="0"/>
              <a:t>to </a:t>
            </a:r>
            <a:r>
              <a:rPr lang="en-IN" i="1" dirty="0"/>
              <a:t>D3 </a:t>
            </a:r>
            <a:r>
              <a:rPr lang="en-IN" dirty="0"/>
              <a:t>is steered to output </a:t>
            </a:r>
            <a:r>
              <a:rPr lang="en-IN" i="1" dirty="0"/>
              <a:t>Y.</a:t>
            </a:r>
            <a:endParaRPr lang="en-IN" dirty="0"/>
          </a:p>
        </p:txBody>
      </p:sp>
      <p:sp>
        <p:nvSpPr>
          <p:cNvPr id="8" name="Content Placeholder 7"/>
          <p:cNvSpPr>
            <a:spLocks noGrp="1"/>
          </p:cNvSpPr>
          <p:nvPr>
            <p:ph sz="half" idx="2"/>
          </p:nvPr>
        </p:nvSpPr>
        <p:spPr/>
        <p:txBody>
          <a:bodyPr/>
          <a:lstStyle/>
          <a:p>
            <a:endParaRPr lang="en-IN"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29137" y="1571625"/>
            <a:ext cx="3471863"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4114800"/>
            <a:ext cx="1838325" cy="179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2300945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a:t>MULTIPLEXERS-2</a:t>
            </a:r>
            <a:endParaRPr lang="en-IN" dirty="0"/>
          </a:p>
        </p:txBody>
      </p:sp>
      <p:sp>
        <p:nvSpPr>
          <p:cNvPr id="7" name="Content Placeholder 6"/>
          <p:cNvSpPr>
            <a:spLocks noGrp="1"/>
          </p:cNvSpPr>
          <p:nvPr>
            <p:ph sz="half" idx="1"/>
          </p:nvPr>
        </p:nvSpPr>
        <p:spPr/>
        <p:txBody>
          <a:bodyPr>
            <a:normAutofit fontScale="77500" lnSpcReduction="20000"/>
          </a:bodyPr>
          <a:lstStyle/>
          <a:p>
            <a:pPr algn="just"/>
            <a:r>
              <a:rPr lang="en-IN" dirty="0"/>
              <a:t>2-to-1 Multiplexer and Switch Analog</a:t>
            </a:r>
          </a:p>
          <a:p>
            <a:pPr algn="just"/>
            <a:r>
              <a:rPr lang="en-IN" dirty="0"/>
              <a:t>When the control input A is 0, the switch is in the upper position and the MUX output is Z = I</a:t>
            </a:r>
            <a:r>
              <a:rPr lang="en-IN" baseline="-25000" dirty="0"/>
              <a:t>0</a:t>
            </a:r>
            <a:r>
              <a:rPr lang="en-IN" dirty="0"/>
              <a:t>; </a:t>
            </a:r>
          </a:p>
          <a:p>
            <a:pPr algn="just"/>
            <a:r>
              <a:rPr lang="en-IN" dirty="0"/>
              <a:t>When A is 1, the switch is in the lower position and the MUX output is Z = I</a:t>
            </a:r>
            <a:r>
              <a:rPr lang="en-IN" baseline="-25000" dirty="0"/>
              <a:t>1</a:t>
            </a:r>
            <a:r>
              <a:rPr lang="en-IN" dirty="0"/>
              <a:t>. </a:t>
            </a:r>
          </a:p>
          <a:p>
            <a:pPr algn="just"/>
            <a:r>
              <a:rPr lang="en-IN" dirty="0"/>
              <a:t>In other words, a MUX acts like a switch that selects one of the data inputs (I</a:t>
            </a:r>
            <a:r>
              <a:rPr lang="en-IN" baseline="-25000" dirty="0"/>
              <a:t>0</a:t>
            </a:r>
            <a:r>
              <a:rPr lang="en-IN" dirty="0"/>
              <a:t> or I</a:t>
            </a:r>
            <a:r>
              <a:rPr lang="en-IN" baseline="-25000" dirty="0"/>
              <a:t>1</a:t>
            </a:r>
            <a:r>
              <a:rPr lang="en-IN" dirty="0"/>
              <a:t>) and transmits it to the output.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68</a:t>
            </a:fld>
            <a:endParaRPr lang="en-US"/>
          </a:p>
        </p:txBody>
      </p:sp>
      <p:sp>
        <p:nvSpPr>
          <p:cNvPr id="2" name="Content Placeholder 1"/>
          <p:cNvSpPr>
            <a:spLocks noGrp="1"/>
          </p:cNvSpPr>
          <p:nvPr>
            <p:ph sz="half" idx="2"/>
          </p:nvPr>
        </p:nvSpPr>
        <p:spPr/>
        <p:txBody>
          <a:bodyPr>
            <a:normAutofit fontScale="77500" lnSpcReduction="20000"/>
          </a:bodyPr>
          <a:lstStyle/>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r>
              <a:rPr lang="en-IN" dirty="0"/>
              <a:t>Z = A′I</a:t>
            </a:r>
            <a:r>
              <a:rPr lang="en-IN" baseline="-25000" dirty="0"/>
              <a:t>0</a:t>
            </a:r>
            <a:r>
              <a:rPr lang="en-IN" dirty="0"/>
              <a:t> + AI</a:t>
            </a:r>
            <a:r>
              <a:rPr lang="en-IN" baseline="-25000" dirty="0"/>
              <a:t>1</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714" y="1447800"/>
            <a:ext cx="1943371" cy="162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3581400"/>
            <a:ext cx="16954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251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MULTIPLEXERS-3</a:t>
            </a:r>
            <a:endParaRPr lang="en-IN" dirty="0"/>
          </a:p>
        </p:txBody>
      </p:sp>
      <p:sp>
        <p:nvSpPr>
          <p:cNvPr id="3" name="Content Placeholder 2"/>
          <p:cNvSpPr>
            <a:spLocks noGrp="1"/>
          </p:cNvSpPr>
          <p:nvPr>
            <p:ph sz="half" idx="1"/>
          </p:nvPr>
        </p:nvSpPr>
        <p:spPr/>
        <p:txBody>
          <a:bodyPr/>
          <a:lstStyle/>
          <a:p>
            <a:pPr algn="just"/>
            <a:r>
              <a:rPr lang="en-IN" dirty="0"/>
              <a:t>4-to-1 MUX logic circuit</a:t>
            </a:r>
          </a:p>
          <a:p>
            <a:pPr algn="just"/>
            <a:r>
              <a:rPr lang="en-IN" dirty="0"/>
              <a:t>Logic equation of this circuit is a SOP representation.</a:t>
            </a:r>
          </a:p>
          <a:p>
            <a:pPr algn="just"/>
            <a:endParaRPr lang="en-IN" dirty="0"/>
          </a:p>
          <a:p>
            <a:pPr algn="just"/>
            <a:endParaRPr lang="en-IN" dirty="0"/>
          </a:p>
          <a:p>
            <a:pPr algn="just"/>
            <a:endParaRPr lang="en-IN" dirty="0"/>
          </a:p>
          <a:p>
            <a:pPr algn="just"/>
            <a:endParaRPr lang="en-IN" dirty="0"/>
          </a:p>
        </p:txBody>
      </p:sp>
      <p:sp>
        <p:nvSpPr>
          <p:cNvPr id="4" name="Content Placeholder 3"/>
          <p:cNvSpPr>
            <a:spLocks noGrp="1"/>
          </p:cNvSpPr>
          <p:nvPr>
            <p:ph sz="half" idx="2"/>
          </p:nvPr>
        </p:nvSpPr>
        <p:spPr/>
        <p:txBody>
          <a:bodyPr/>
          <a:lstStyle/>
          <a:p>
            <a:endParaRPr lang="en-IN" dirty="0"/>
          </a:p>
          <a:p>
            <a:endParaRPr lang="en-IN" dirty="0"/>
          </a:p>
          <a:p>
            <a:endParaRPr lang="en-IN" dirty="0"/>
          </a:p>
          <a:p>
            <a:endParaRPr lang="en-IN" dirty="0"/>
          </a:p>
          <a:p>
            <a:endParaRPr lang="en-IN" dirty="0"/>
          </a:p>
          <a:p>
            <a:endParaRPr lang="en-IN" dirty="0"/>
          </a:p>
          <a:p>
            <a:pPr algn="just"/>
            <a:r>
              <a:rPr lang="en-IN" dirty="0"/>
              <a:t>Z = A′B′I</a:t>
            </a:r>
            <a:r>
              <a:rPr lang="en-IN" baseline="-25000" dirty="0"/>
              <a:t>0</a:t>
            </a:r>
            <a:r>
              <a:rPr lang="en-IN" dirty="0"/>
              <a:t> + A′BI</a:t>
            </a:r>
            <a:r>
              <a:rPr lang="en-IN" baseline="-25000" dirty="0"/>
              <a:t>1</a:t>
            </a:r>
            <a:r>
              <a:rPr lang="en-IN" dirty="0"/>
              <a:t> + AB′I</a:t>
            </a:r>
            <a:r>
              <a:rPr lang="en-IN" baseline="-25000" dirty="0"/>
              <a:t>2</a:t>
            </a:r>
            <a:r>
              <a:rPr lang="en-IN" dirty="0"/>
              <a:t> + ABI</a:t>
            </a:r>
            <a:r>
              <a:rPr lang="en-IN" baseline="-25000" dirty="0"/>
              <a:t>3</a:t>
            </a:r>
            <a:r>
              <a:rPr lang="en-IN" dirty="0"/>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1600200"/>
            <a:ext cx="25050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40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Review of Combinational Circuit Design</a:t>
            </a:r>
          </a:p>
        </p:txBody>
      </p:sp>
      <p:sp>
        <p:nvSpPr>
          <p:cNvPr id="3" name="Content Placeholder 2"/>
          <p:cNvSpPr>
            <a:spLocks noGrp="1"/>
          </p:cNvSpPr>
          <p:nvPr>
            <p:ph idx="1"/>
          </p:nvPr>
        </p:nvSpPr>
        <p:spPr/>
        <p:txBody>
          <a:bodyPr>
            <a:normAutofit fontScale="92500" lnSpcReduction="10000"/>
          </a:bodyPr>
          <a:lstStyle/>
          <a:p>
            <a:pPr algn="just"/>
            <a:r>
              <a:rPr lang="en-IN" sz="1800" dirty="0"/>
              <a:t>The minimum sum of products (or product of sums) leads directly to a minimum two-level gate circuit. </a:t>
            </a:r>
          </a:p>
          <a:p>
            <a:pPr algn="just"/>
            <a:r>
              <a:rPr lang="en-IN" sz="1800" dirty="0"/>
              <a:t>However, in some applications it is desirable to increase the number of levels by factoring (or multiplying out) because this may lead to a reduction in the number of gates or gate inputs.</a:t>
            </a:r>
          </a:p>
          <a:p>
            <a:pPr algn="just"/>
            <a:r>
              <a:rPr lang="en-IN" sz="1800" dirty="0"/>
              <a:t>When a circuit has two or more outputs, common terms in the output functions can often be used to reduce the total number of gates or gate inputs. </a:t>
            </a:r>
          </a:p>
          <a:p>
            <a:pPr lvl="1" algn="just"/>
            <a:r>
              <a:rPr lang="en-IN" sz="1800" dirty="0"/>
              <a:t>If each function is minimized separately, this does not always lead to a minimum multiple-output circuit.</a:t>
            </a:r>
          </a:p>
          <a:p>
            <a:pPr algn="just"/>
            <a:r>
              <a:rPr lang="en-IN" sz="1800" dirty="0"/>
              <a:t>For a two-level circuit, </a:t>
            </a:r>
            <a:r>
              <a:rPr lang="en-IN" sz="1800" dirty="0" err="1"/>
              <a:t>Karnaugh</a:t>
            </a:r>
            <a:r>
              <a:rPr lang="en-IN" sz="1800" dirty="0"/>
              <a:t> maps of the output functions can be used to find the common terms. </a:t>
            </a:r>
          </a:p>
          <a:p>
            <a:pPr algn="just"/>
            <a:r>
              <a:rPr lang="en-IN" sz="1800" dirty="0"/>
              <a:t>All of the terms in the minimum multiple-output circuit will not necessarily be prime </a:t>
            </a:r>
            <a:r>
              <a:rPr lang="en-IN" sz="1800" dirty="0" err="1"/>
              <a:t>implicants</a:t>
            </a:r>
            <a:r>
              <a:rPr lang="en-IN" sz="1800" dirty="0"/>
              <a:t> of the individual functions. </a:t>
            </a:r>
          </a:p>
          <a:p>
            <a:pPr algn="just"/>
            <a:r>
              <a:rPr lang="en-IN" sz="1800" dirty="0"/>
              <a:t>When designing circuits with three or more levels, looking for common terms on the </a:t>
            </a:r>
            <a:r>
              <a:rPr lang="en-IN" sz="1800" dirty="0" err="1"/>
              <a:t>Karnaugh</a:t>
            </a:r>
            <a:r>
              <a:rPr lang="en-IN" sz="1800" dirty="0"/>
              <a:t> maps may be of little value. </a:t>
            </a:r>
          </a:p>
          <a:p>
            <a:pPr algn="just"/>
            <a:r>
              <a:rPr lang="en-IN" sz="1800" dirty="0"/>
              <a:t>In this case, the designer will often minimize the functions separately and, then, use ingenuity to factor the expressions in such a way to create common terms.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8539366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MULTIPLEXERS-3</a:t>
            </a:r>
            <a:endParaRPr lang="en-IN" dirty="0"/>
          </a:p>
        </p:txBody>
      </p:sp>
      <p:sp>
        <p:nvSpPr>
          <p:cNvPr id="3" name="Content Placeholder 2"/>
          <p:cNvSpPr>
            <a:spLocks noGrp="1"/>
          </p:cNvSpPr>
          <p:nvPr>
            <p:ph sz="half" idx="1"/>
          </p:nvPr>
        </p:nvSpPr>
        <p:spPr/>
        <p:txBody>
          <a:bodyPr/>
          <a:lstStyle/>
          <a:p>
            <a:pPr algn="just"/>
            <a:r>
              <a:rPr lang="en-IN" dirty="0"/>
              <a:t>4-to-1 MUX logic circuit</a:t>
            </a:r>
          </a:p>
          <a:p>
            <a:pPr algn="just"/>
            <a:r>
              <a:rPr lang="en-IN" dirty="0"/>
              <a:t>Logic equation of this circuit is a SOP representation.</a:t>
            </a:r>
          </a:p>
          <a:p>
            <a:pPr algn="just"/>
            <a:endParaRPr lang="en-IN" dirty="0"/>
          </a:p>
          <a:p>
            <a:pPr algn="just"/>
            <a:endParaRPr lang="en-IN" dirty="0"/>
          </a:p>
          <a:p>
            <a:pPr algn="just"/>
            <a:endParaRPr lang="en-IN" dirty="0"/>
          </a:p>
          <a:p>
            <a:pPr algn="just"/>
            <a:endParaRPr lang="en-IN" dirty="0"/>
          </a:p>
        </p:txBody>
      </p:sp>
      <p:sp>
        <p:nvSpPr>
          <p:cNvPr id="4" name="Content Placeholder 3"/>
          <p:cNvSpPr>
            <a:spLocks noGrp="1"/>
          </p:cNvSpPr>
          <p:nvPr>
            <p:ph sz="half" idx="2"/>
          </p:nvPr>
        </p:nvSpPr>
        <p:spPr/>
        <p:txBody>
          <a:bodyPr/>
          <a:lstStyle/>
          <a:p>
            <a:endParaRPr lang="en-IN"/>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9125" y="1162050"/>
            <a:ext cx="40290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34586"/>
            <a:ext cx="1838325" cy="179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3733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33850"/>
            <a:ext cx="3785021"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2405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7"/>
                                        </p:tgtEl>
                                        <p:attrNameLst>
                                          <p:attrName>style.visibility</p:attrName>
                                        </p:attrNameLst>
                                      </p:cBhvr>
                                      <p:to>
                                        <p:strVal val="visible"/>
                                      </p:to>
                                    </p:set>
                                    <p:animEffect transition="in" filter="fade">
                                      <p:cBhvr>
                                        <p:cTn id="42" dur="1000"/>
                                        <p:tgtEl>
                                          <p:spTgt spid="3077"/>
                                        </p:tgtEl>
                                      </p:cBhvr>
                                    </p:animEffect>
                                    <p:anim calcmode="lin" valueType="num">
                                      <p:cBhvr>
                                        <p:cTn id="43" dur="1000" fill="hold"/>
                                        <p:tgtEl>
                                          <p:spTgt spid="3077"/>
                                        </p:tgtEl>
                                        <p:attrNameLst>
                                          <p:attrName>ppt_x</p:attrName>
                                        </p:attrNameLst>
                                      </p:cBhvr>
                                      <p:tavLst>
                                        <p:tav tm="0">
                                          <p:val>
                                            <p:strVal val="#ppt_x"/>
                                          </p:val>
                                        </p:tav>
                                        <p:tav tm="100000">
                                          <p:val>
                                            <p:strVal val="#ppt_x"/>
                                          </p:val>
                                        </p:tav>
                                      </p:tavLst>
                                    </p:anim>
                                    <p:anim calcmode="lin" valueType="num">
                                      <p:cBhvr>
                                        <p:cTn id="44"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a:t>MULTIPLEXERS-4</a:t>
            </a:r>
            <a:endParaRPr lang="en-IN" dirty="0"/>
          </a:p>
        </p:txBody>
      </p:sp>
      <p:sp>
        <p:nvSpPr>
          <p:cNvPr id="6" name="Content Placeholder 5"/>
          <p:cNvSpPr>
            <a:spLocks noGrp="1"/>
          </p:cNvSpPr>
          <p:nvPr>
            <p:ph idx="1"/>
          </p:nvPr>
        </p:nvSpPr>
        <p:spPr/>
        <p:txBody>
          <a:bodyPr/>
          <a:lstStyle/>
          <a:p>
            <a:pPr algn="just"/>
            <a:r>
              <a:rPr lang="en-IN" dirty="0"/>
              <a:t>In other words, for </a:t>
            </a:r>
            <a:r>
              <a:rPr lang="en-IN" i="1" dirty="0"/>
              <a:t>AB </a:t>
            </a:r>
            <a:r>
              <a:rPr lang="en-IN" dirty="0"/>
              <a:t>= 00, the first AND gate to which </a:t>
            </a:r>
            <a:r>
              <a:rPr lang="en-IN" i="1" dirty="0"/>
              <a:t>D0 </a:t>
            </a:r>
            <a:r>
              <a:rPr lang="en-IN" dirty="0"/>
              <a:t>is connected remains active and equal to </a:t>
            </a:r>
            <a:r>
              <a:rPr lang="en-IN" i="1" dirty="0"/>
              <a:t>Do </a:t>
            </a:r>
            <a:r>
              <a:rPr lang="en-IN" dirty="0"/>
              <a:t>and all other AND gate are inactive with output held at logic 0. </a:t>
            </a:r>
          </a:p>
          <a:p>
            <a:pPr algn="just"/>
            <a:r>
              <a:rPr lang="en-IN" dirty="0"/>
              <a:t>Thus, multiplexer output </a:t>
            </a:r>
            <a:r>
              <a:rPr lang="en-IN" i="1" dirty="0"/>
              <a:t>Y </a:t>
            </a:r>
            <a:r>
              <a:rPr lang="en-IN" dirty="0"/>
              <a:t>is same as </a:t>
            </a:r>
            <a:r>
              <a:rPr lang="en-IN" i="1" dirty="0"/>
              <a:t>D0. </a:t>
            </a:r>
            <a:r>
              <a:rPr lang="en-IN" dirty="0"/>
              <a:t>If </a:t>
            </a:r>
            <a:r>
              <a:rPr lang="es-ES" i="1" dirty="0"/>
              <a:t>D0 =0, </a:t>
            </a:r>
            <a:r>
              <a:rPr lang="es-ES" dirty="0"/>
              <a:t>Y=0 and </a:t>
            </a:r>
            <a:r>
              <a:rPr lang="es-ES" dirty="0" err="1"/>
              <a:t>if</a:t>
            </a:r>
            <a:r>
              <a:rPr lang="es-ES" dirty="0"/>
              <a:t> D0 = 1, </a:t>
            </a:r>
            <a:r>
              <a:rPr lang="es-ES" i="1" dirty="0"/>
              <a:t>Y= </a:t>
            </a:r>
            <a:r>
              <a:rPr lang="es-ES" dirty="0"/>
              <a:t>1.</a:t>
            </a:r>
          </a:p>
          <a:p>
            <a:pPr algn="just"/>
            <a:r>
              <a:rPr lang="en-IN" dirty="0"/>
              <a:t>Commercial multiplexers ICs come in integer power of 2, e.g. 2-to-1, 4-to-1, 8-to- 1, 16-to-1 multiplexers.</a:t>
            </a:r>
          </a:p>
          <a:p>
            <a:pPr algn="just"/>
            <a:r>
              <a:rPr lang="en-IN" dirty="0"/>
              <a:t>Write the 2 to 1 MUX block diagram,  equation and it truth table.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3963245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a:t>MULTIPLEXERS-4</a:t>
            </a:r>
            <a:endParaRPr lang="en-IN" dirty="0"/>
          </a:p>
        </p:txBody>
      </p:sp>
      <p:sp>
        <p:nvSpPr>
          <p:cNvPr id="6" name="Content Placeholder 5"/>
          <p:cNvSpPr>
            <a:spLocks noGrp="1"/>
          </p:cNvSpPr>
          <p:nvPr>
            <p:ph idx="1"/>
          </p:nvPr>
        </p:nvSpPr>
        <p:spPr/>
        <p:txBody>
          <a:bodyPr/>
          <a:lstStyle/>
          <a:p>
            <a:pPr algn="just"/>
            <a:r>
              <a:rPr lang="en-IN" dirty="0"/>
              <a:t>In general, a multiplexer with n control inputs can be used to select any one of 2</a:t>
            </a:r>
            <a:r>
              <a:rPr lang="en-IN" baseline="30000" dirty="0"/>
              <a:t>n</a:t>
            </a:r>
            <a:r>
              <a:rPr lang="en-IN" dirty="0"/>
              <a:t> data inputs. </a:t>
            </a:r>
          </a:p>
          <a:p>
            <a:pPr algn="just"/>
            <a:r>
              <a:rPr lang="en-IN" dirty="0"/>
              <a:t>The general equation for the output of a MUX with n control inputs and 2</a:t>
            </a:r>
            <a:r>
              <a:rPr lang="en-IN" baseline="30000" dirty="0"/>
              <a:t>n</a:t>
            </a:r>
            <a:r>
              <a:rPr lang="en-IN" dirty="0"/>
              <a:t> data inputs is </a:t>
            </a:r>
          </a:p>
          <a:p>
            <a:pPr algn="just"/>
            <a:endParaRPr lang="en-IN" dirty="0"/>
          </a:p>
          <a:p>
            <a:pPr algn="just"/>
            <a:r>
              <a:rPr lang="en-IN" dirty="0"/>
              <a:t>where </a:t>
            </a:r>
            <a:r>
              <a:rPr lang="en-IN" dirty="0" err="1"/>
              <a:t>m</a:t>
            </a:r>
            <a:r>
              <a:rPr lang="en-IN" baseline="-25000" dirty="0" err="1"/>
              <a:t>k</a:t>
            </a:r>
            <a:r>
              <a:rPr lang="en-IN" dirty="0"/>
              <a:t> is a </a:t>
            </a:r>
            <a:r>
              <a:rPr lang="en-IN" dirty="0" err="1"/>
              <a:t>minterm</a:t>
            </a:r>
            <a:r>
              <a:rPr lang="en-IN" dirty="0"/>
              <a:t> of the n control variables and </a:t>
            </a:r>
            <a:r>
              <a:rPr lang="en-IN" dirty="0" err="1"/>
              <a:t>I</a:t>
            </a:r>
            <a:r>
              <a:rPr lang="en-IN" baseline="-25000" dirty="0" err="1"/>
              <a:t>k</a:t>
            </a:r>
            <a:r>
              <a:rPr lang="en-IN" dirty="0"/>
              <a:t> is the corresponding data input.</a:t>
            </a:r>
          </a:p>
          <a:p>
            <a:pPr algn="just"/>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72</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2867025"/>
            <a:ext cx="12001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794" y="4133850"/>
            <a:ext cx="2538412" cy="263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825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t>MULTIPLEXERS-4</a:t>
            </a:r>
            <a:endParaRPr lang="en-IN" dirty="0"/>
          </a:p>
        </p:txBody>
      </p:sp>
      <p:sp>
        <p:nvSpPr>
          <p:cNvPr id="6" name="Content Placeholder 5"/>
          <p:cNvSpPr>
            <a:spLocks noGrp="1"/>
          </p:cNvSpPr>
          <p:nvPr>
            <p:ph idx="1"/>
          </p:nvPr>
        </p:nvSpPr>
        <p:spPr/>
        <p:txBody>
          <a:bodyPr/>
          <a:lstStyle/>
          <a:p>
            <a:r>
              <a:rPr lang="en-IN" dirty="0"/>
              <a:t> 8-to-1 multiplexer</a:t>
            </a:r>
          </a:p>
          <a:p>
            <a:endParaRPr lang="en-IN" dirty="0"/>
          </a:p>
          <a:p>
            <a:endParaRPr lang="en-IN" dirty="0"/>
          </a:p>
          <a:p>
            <a:endParaRPr lang="en-IN" dirty="0"/>
          </a:p>
          <a:p>
            <a:endParaRPr lang="en-IN" dirty="0"/>
          </a:p>
          <a:p>
            <a:endParaRPr lang="en-IN" dirty="0"/>
          </a:p>
          <a:p>
            <a:endParaRPr lang="en-IN" dirty="0"/>
          </a:p>
          <a:p>
            <a:pPr algn="just"/>
            <a:endParaRPr lang="en-IN" dirty="0"/>
          </a:p>
          <a:p>
            <a:pPr algn="just"/>
            <a:endParaRPr lang="en-IN" dirty="0"/>
          </a:p>
          <a:p>
            <a:pPr algn="just"/>
            <a:endParaRPr lang="en-IN" dirty="0"/>
          </a:p>
          <a:p>
            <a:pPr algn="just"/>
            <a:r>
              <a:rPr lang="en-IN" dirty="0"/>
              <a:t>Z = A′B′C′I</a:t>
            </a:r>
            <a:r>
              <a:rPr lang="en-IN" baseline="-25000" dirty="0"/>
              <a:t>0</a:t>
            </a:r>
            <a:r>
              <a:rPr lang="en-IN" dirty="0"/>
              <a:t> + A′B′CI</a:t>
            </a:r>
            <a:r>
              <a:rPr lang="en-IN" baseline="-25000" dirty="0"/>
              <a:t>1</a:t>
            </a:r>
            <a:r>
              <a:rPr lang="en-IN" dirty="0"/>
              <a:t> + A′BC′I</a:t>
            </a:r>
            <a:r>
              <a:rPr lang="en-IN" baseline="-25000" dirty="0"/>
              <a:t>2</a:t>
            </a:r>
            <a:r>
              <a:rPr lang="en-IN" dirty="0"/>
              <a:t> + A′BCI</a:t>
            </a:r>
            <a:r>
              <a:rPr lang="en-IN" baseline="-25000" dirty="0"/>
              <a:t>3</a:t>
            </a:r>
            <a:r>
              <a:rPr lang="en-IN" dirty="0"/>
              <a:t> + AB′C′I</a:t>
            </a:r>
            <a:r>
              <a:rPr lang="en-IN" baseline="-25000" dirty="0"/>
              <a:t>4</a:t>
            </a:r>
            <a:r>
              <a:rPr lang="en-IN" dirty="0"/>
              <a:t> + AB′CI</a:t>
            </a:r>
            <a:r>
              <a:rPr lang="en-IN" baseline="-25000" dirty="0"/>
              <a:t>5</a:t>
            </a:r>
            <a:r>
              <a:rPr lang="en-IN" dirty="0"/>
              <a:t> +  ABC′I</a:t>
            </a:r>
            <a:r>
              <a:rPr lang="en-IN" baseline="-25000" dirty="0"/>
              <a:t>6</a:t>
            </a:r>
            <a:r>
              <a:rPr lang="en-IN" dirty="0"/>
              <a:t>  +  ABCI</a:t>
            </a:r>
            <a:r>
              <a:rPr lang="en-IN" baseline="-25000" dirty="0"/>
              <a:t>7</a:t>
            </a:r>
            <a:r>
              <a:rPr lang="en-IN" dirty="0"/>
              <a:t> </a:t>
            </a:r>
          </a:p>
          <a:p>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73</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2266950" cy="359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284441451"/>
              </p:ext>
            </p:extLst>
          </p:nvPr>
        </p:nvGraphicFramePr>
        <p:xfrm>
          <a:off x="3352800" y="1856740"/>
          <a:ext cx="4876800" cy="3855720"/>
        </p:xfrm>
        <a:graphic>
          <a:graphicData uri="http://schemas.openxmlformats.org/drawingml/2006/table">
            <a:tbl>
              <a:tblPr firstRow="1" firstCol="1" bandRow="1">
                <a:tableStyleId>{9DCAF9ED-07DC-4A11-8D7F-57B35C25682E}</a:tableStyleId>
              </a:tblPr>
              <a:tblGrid>
                <a:gridCol w="1218936">
                  <a:extLst>
                    <a:ext uri="{9D8B030D-6E8A-4147-A177-3AD203B41FA5}">
                      <a16:colId xmlns:a16="http://schemas.microsoft.com/office/drawing/2014/main" val="20000"/>
                    </a:ext>
                  </a:extLst>
                </a:gridCol>
                <a:gridCol w="1218936">
                  <a:extLst>
                    <a:ext uri="{9D8B030D-6E8A-4147-A177-3AD203B41FA5}">
                      <a16:colId xmlns:a16="http://schemas.microsoft.com/office/drawing/2014/main" val="20001"/>
                    </a:ext>
                  </a:extLst>
                </a:gridCol>
                <a:gridCol w="1219464">
                  <a:extLst>
                    <a:ext uri="{9D8B030D-6E8A-4147-A177-3AD203B41FA5}">
                      <a16:colId xmlns:a16="http://schemas.microsoft.com/office/drawing/2014/main" val="20002"/>
                    </a:ext>
                  </a:extLst>
                </a:gridCol>
                <a:gridCol w="1219464">
                  <a:extLst>
                    <a:ext uri="{9D8B030D-6E8A-4147-A177-3AD203B41FA5}">
                      <a16:colId xmlns:a16="http://schemas.microsoft.com/office/drawing/2014/main" val="20003"/>
                    </a:ext>
                  </a:extLst>
                </a:gridCol>
              </a:tblGrid>
              <a:tr h="281940">
                <a:tc gridSpan="3">
                  <a:txBody>
                    <a:bodyPr/>
                    <a:lstStyle/>
                    <a:p>
                      <a:pPr marL="0" marR="0" algn="ctr">
                        <a:lnSpc>
                          <a:spcPct val="115000"/>
                        </a:lnSpc>
                        <a:spcBef>
                          <a:spcPts val="0"/>
                        </a:spcBef>
                        <a:spcAft>
                          <a:spcPts val="0"/>
                        </a:spcAft>
                      </a:pPr>
                      <a:r>
                        <a:rPr lang="en-IN" sz="2200" dirty="0">
                          <a:effectLst/>
                        </a:rPr>
                        <a:t>Select/Control Input</a:t>
                      </a:r>
                      <a:endParaRPr lang="en-IN" sz="2200" dirty="0">
                        <a:effectLst/>
                        <a:latin typeface="Calibri"/>
                        <a:ea typeface="Calibri"/>
                        <a:cs typeface="Times New Roman"/>
                      </a:endParaRPr>
                    </a:p>
                  </a:txBody>
                  <a:tcPr marL="68580" marR="68580" marT="0" marB="0" anchor="ctr"/>
                </a:tc>
                <a:tc hMerge="1">
                  <a:txBody>
                    <a:bodyPr/>
                    <a:lstStyle/>
                    <a:p>
                      <a:endParaRPr lang="en-IN"/>
                    </a:p>
                  </a:txBody>
                  <a:tcPr/>
                </a:tc>
                <a:tc hMerge="1">
                  <a:txBody>
                    <a:bodyPr/>
                    <a:lstStyle/>
                    <a:p>
                      <a:endParaRPr lang="en-IN"/>
                    </a:p>
                  </a:txBody>
                  <a:tcPr/>
                </a:tc>
                <a:tc>
                  <a:txBody>
                    <a:bodyPr/>
                    <a:lstStyle/>
                    <a:p>
                      <a:pPr marL="0" marR="0" algn="ctr">
                        <a:lnSpc>
                          <a:spcPct val="115000"/>
                        </a:lnSpc>
                        <a:spcBef>
                          <a:spcPts val="0"/>
                        </a:spcBef>
                        <a:spcAft>
                          <a:spcPts val="0"/>
                        </a:spcAft>
                      </a:pPr>
                      <a:r>
                        <a:rPr lang="en-IN" sz="2200">
                          <a:effectLst/>
                        </a:rPr>
                        <a:t>Output</a:t>
                      </a:r>
                      <a:endParaRPr lang="en-IN" sz="22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281940">
                <a:tc>
                  <a:txBody>
                    <a:bodyPr/>
                    <a:lstStyle/>
                    <a:p>
                      <a:pPr marL="0" marR="0" algn="ctr">
                        <a:lnSpc>
                          <a:spcPct val="115000"/>
                        </a:lnSpc>
                        <a:spcBef>
                          <a:spcPts val="0"/>
                        </a:spcBef>
                        <a:spcAft>
                          <a:spcPts val="0"/>
                        </a:spcAft>
                      </a:pPr>
                      <a:r>
                        <a:rPr lang="en-IN" sz="2200" dirty="0">
                          <a:effectLst/>
                        </a:rPr>
                        <a:t>A</a:t>
                      </a:r>
                      <a:endParaRPr lang="en-IN" sz="2200" dirty="0">
                        <a:effectLst/>
                        <a:latin typeface="Calibri"/>
                        <a:ea typeface="Calibri"/>
                        <a:cs typeface="Times New Roman"/>
                      </a:endParaRPr>
                    </a:p>
                  </a:txBody>
                  <a:tcPr marL="68580" marR="68580" marT="0" marB="0" anchor="ctr">
                    <a:solidFill>
                      <a:schemeClr val="accent2"/>
                    </a:solidFill>
                  </a:tcPr>
                </a:tc>
                <a:tc>
                  <a:txBody>
                    <a:bodyPr/>
                    <a:lstStyle/>
                    <a:p>
                      <a:pPr marL="0" marR="0" algn="ctr">
                        <a:lnSpc>
                          <a:spcPct val="115000"/>
                        </a:lnSpc>
                        <a:spcBef>
                          <a:spcPts val="0"/>
                        </a:spcBef>
                        <a:spcAft>
                          <a:spcPts val="0"/>
                        </a:spcAft>
                      </a:pPr>
                      <a:r>
                        <a:rPr lang="en-IN" sz="2200" dirty="0">
                          <a:effectLst/>
                        </a:rPr>
                        <a:t>B</a:t>
                      </a:r>
                      <a:endParaRPr lang="en-IN" sz="2200" dirty="0">
                        <a:effectLst/>
                        <a:latin typeface="Calibri"/>
                        <a:ea typeface="Calibri"/>
                        <a:cs typeface="Times New Roman"/>
                      </a:endParaRPr>
                    </a:p>
                  </a:txBody>
                  <a:tcPr marL="68580" marR="68580" marT="0" marB="0" anchor="ctr">
                    <a:solidFill>
                      <a:schemeClr val="accent2"/>
                    </a:solidFill>
                  </a:tcPr>
                </a:tc>
                <a:tc>
                  <a:txBody>
                    <a:bodyPr/>
                    <a:lstStyle/>
                    <a:p>
                      <a:pPr marL="0" marR="0" algn="ctr">
                        <a:lnSpc>
                          <a:spcPct val="115000"/>
                        </a:lnSpc>
                        <a:spcBef>
                          <a:spcPts val="0"/>
                        </a:spcBef>
                        <a:spcAft>
                          <a:spcPts val="0"/>
                        </a:spcAft>
                      </a:pPr>
                      <a:r>
                        <a:rPr lang="en-IN" sz="2200" dirty="0">
                          <a:effectLst/>
                        </a:rPr>
                        <a:t>C</a:t>
                      </a:r>
                      <a:endParaRPr lang="en-IN" sz="2200" dirty="0">
                        <a:effectLst/>
                        <a:latin typeface="Calibri"/>
                        <a:ea typeface="Calibri"/>
                        <a:cs typeface="Times New Roman"/>
                      </a:endParaRPr>
                    </a:p>
                  </a:txBody>
                  <a:tcPr marL="68580" marR="68580" marT="0" marB="0" anchor="ctr">
                    <a:solidFill>
                      <a:schemeClr val="accent2"/>
                    </a:solidFill>
                  </a:tcPr>
                </a:tc>
                <a:tc>
                  <a:txBody>
                    <a:bodyPr/>
                    <a:lstStyle/>
                    <a:p>
                      <a:pPr marL="0" marR="0" algn="ctr">
                        <a:lnSpc>
                          <a:spcPct val="115000"/>
                        </a:lnSpc>
                        <a:spcBef>
                          <a:spcPts val="0"/>
                        </a:spcBef>
                        <a:spcAft>
                          <a:spcPts val="0"/>
                        </a:spcAft>
                      </a:pPr>
                      <a:r>
                        <a:rPr lang="en-IN" sz="2200" dirty="0">
                          <a:effectLst/>
                        </a:rPr>
                        <a:t>Z</a:t>
                      </a:r>
                      <a:endParaRPr lang="en-IN" sz="2200" dirty="0">
                        <a:effectLst/>
                        <a:latin typeface="Calibri"/>
                        <a:ea typeface="Calibri"/>
                        <a:cs typeface="Times New Roman"/>
                      </a:endParaRPr>
                    </a:p>
                  </a:txBody>
                  <a:tcPr marL="68580" marR="68580" marT="0" marB="0" anchor="ctr">
                    <a:solidFill>
                      <a:schemeClr val="accent2"/>
                    </a:solidFill>
                  </a:tcPr>
                </a:tc>
                <a:extLst>
                  <a:ext uri="{0D108BD9-81ED-4DB2-BD59-A6C34878D82A}">
                    <a16:rowId xmlns:a16="http://schemas.microsoft.com/office/drawing/2014/main" val="10001"/>
                  </a:ext>
                </a:extLst>
              </a:tr>
              <a:tr h="281940">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0</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81940">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1</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281940">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a:effectLst/>
                        </a:rPr>
                        <a:t>0</a:t>
                      </a:r>
                      <a:endParaRPr lang="en-IN" sz="2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2</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281940">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3</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281940">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a:effectLst/>
                        </a:rPr>
                        <a:t>0</a:t>
                      </a:r>
                      <a:endParaRPr lang="en-IN" sz="2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4</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281940">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0</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a:effectLst/>
                        </a:rPr>
                        <a:t>1</a:t>
                      </a:r>
                      <a:endParaRPr lang="en-IN" sz="2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5</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281940">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a:effectLst/>
                        </a:rPr>
                        <a:t>0</a:t>
                      </a:r>
                      <a:endParaRPr lang="en-IN" sz="2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6</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281940">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1</a:t>
                      </a:r>
                      <a:endParaRPr lang="en-IN" sz="22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a:effectLst/>
                        </a:rPr>
                        <a:t>1</a:t>
                      </a:r>
                      <a:endParaRPr lang="en-IN" sz="22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IN" sz="2200" dirty="0">
                          <a:effectLst/>
                        </a:rPr>
                        <a:t>I</a:t>
                      </a:r>
                      <a:r>
                        <a:rPr lang="en-IN" sz="2200" baseline="-25000" dirty="0">
                          <a:effectLst/>
                        </a:rPr>
                        <a:t>7</a:t>
                      </a:r>
                      <a:endParaRPr lang="en-IN" sz="2200" baseline="-25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963731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t>MULTIPLEXERS-4</a:t>
            </a:r>
            <a:endParaRPr lang="en-IN" dirty="0"/>
          </a:p>
        </p:txBody>
      </p:sp>
      <p:sp>
        <p:nvSpPr>
          <p:cNvPr id="6" name="Content Placeholder 5"/>
          <p:cNvSpPr>
            <a:spLocks noGrp="1"/>
          </p:cNvSpPr>
          <p:nvPr>
            <p:ph idx="1"/>
          </p:nvPr>
        </p:nvSpPr>
        <p:spPr/>
        <p:txBody>
          <a:bodyPr/>
          <a:lstStyle/>
          <a:p>
            <a:r>
              <a:rPr lang="en-IN" dirty="0"/>
              <a:t>Logic Diagram for 8-to-1 MUX</a:t>
            </a:r>
          </a:p>
          <a:p>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74</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2095500"/>
            <a:ext cx="7097713"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21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t>MULTIPLEXERS-4</a:t>
            </a:r>
            <a:endParaRPr lang="en-IN" dirty="0"/>
          </a:p>
        </p:txBody>
      </p:sp>
      <p:sp>
        <p:nvSpPr>
          <p:cNvPr id="6" name="Content Placeholder 5"/>
          <p:cNvSpPr>
            <a:spLocks noGrp="1"/>
          </p:cNvSpPr>
          <p:nvPr>
            <p:ph idx="1"/>
          </p:nvPr>
        </p:nvSpPr>
        <p:spPr/>
        <p:txBody>
          <a:bodyPr>
            <a:normAutofit lnSpcReduction="10000"/>
          </a:bodyPr>
          <a:lstStyle/>
          <a:p>
            <a:pPr algn="just"/>
            <a:r>
              <a:rPr lang="en-IN" b="1" dirty="0"/>
              <a:t>Invert the data inputs</a:t>
            </a:r>
          </a:p>
          <a:p>
            <a:pPr lvl="1" algn="just"/>
            <a:r>
              <a:rPr lang="en-IN" dirty="0"/>
              <a:t>If the OR gate in Figure is replaced by a NOR gate, then the 8-to-1 MUX inverts the selected input.</a:t>
            </a:r>
          </a:p>
          <a:p>
            <a:pPr algn="just"/>
            <a:r>
              <a:rPr lang="en-IN" b="1" dirty="0"/>
              <a:t>Another type of multiplexer has an additional input called an enable.</a:t>
            </a:r>
            <a:r>
              <a:rPr lang="en-IN" dirty="0"/>
              <a:t> </a:t>
            </a:r>
          </a:p>
          <a:p>
            <a:pPr lvl="1" algn="just"/>
            <a:r>
              <a:rPr lang="en-IN" dirty="0"/>
              <a:t>The 8-to-1 MUX in Figure can be modified to include an enable by changing the AND gates to five-input gates. </a:t>
            </a:r>
          </a:p>
          <a:p>
            <a:pPr lvl="1" algn="just"/>
            <a:r>
              <a:rPr lang="en-IN" dirty="0"/>
              <a:t>The enable signal E is connected to the fifth input of each of the AND gates. Then, if E = 0, Z = 0 independent of the gate inputs I</a:t>
            </a:r>
            <a:r>
              <a:rPr lang="en-IN" baseline="-25000" dirty="0"/>
              <a:t>i</a:t>
            </a:r>
            <a:r>
              <a:rPr lang="en-IN" dirty="0"/>
              <a:t> and the select inputs a, b, and c. </a:t>
            </a:r>
          </a:p>
          <a:p>
            <a:pPr lvl="1" algn="just"/>
            <a:r>
              <a:rPr lang="en-IN" dirty="0"/>
              <a:t>However, if E = 1, then the MUX functions as an ordinary 8-to-1 multiplexer.</a:t>
            </a:r>
          </a:p>
          <a:p>
            <a:pPr lvl="1" algn="just"/>
            <a:r>
              <a:rPr lang="en-IN" dirty="0"/>
              <a:t>The terminology used for the MUX output, i.e., active high and active low, can be used for the enable as well.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718002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t>MULTIPLEXERS-4</a:t>
            </a:r>
            <a:endParaRPr lang="en-IN" dirty="0"/>
          </a:p>
        </p:txBody>
      </p:sp>
      <p:sp>
        <p:nvSpPr>
          <p:cNvPr id="6" name="Content Placeholder 5"/>
          <p:cNvSpPr>
            <a:spLocks noGrp="1"/>
          </p:cNvSpPr>
          <p:nvPr>
            <p:ph idx="1"/>
          </p:nvPr>
        </p:nvSpPr>
        <p:spPr/>
        <p:txBody>
          <a:bodyPr>
            <a:normAutofit/>
          </a:bodyPr>
          <a:lstStyle/>
          <a:p>
            <a:pPr algn="just"/>
            <a:r>
              <a:rPr lang="en-IN" b="1" dirty="0"/>
              <a:t>Active-High, Active-Low Enable and Output Combinations </a:t>
            </a:r>
          </a:p>
          <a:p>
            <a:pPr algn="just"/>
            <a:endParaRPr lang="en-IN"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76</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2943225"/>
            <a:ext cx="8059737"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333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t>MULTIPLEXERS-4</a:t>
            </a:r>
            <a:endParaRPr lang="en-IN" dirty="0"/>
          </a:p>
        </p:txBody>
      </p:sp>
      <p:sp>
        <p:nvSpPr>
          <p:cNvPr id="6" name="Content Placeholder 5"/>
          <p:cNvSpPr>
            <a:spLocks noGrp="1"/>
          </p:cNvSpPr>
          <p:nvPr>
            <p:ph idx="1"/>
          </p:nvPr>
        </p:nvSpPr>
        <p:spPr>
          <a:xfrm>
            <a:off x="457200" y="1600200"/>
            <a:ext cx="7620000" cy="2133600"/>
          </a:xfrm>
        </p:spPr>
        <p:txBody>
          <a:bodyPr>
            <a:normAutofit lnSpcReduction="10000"/>
          </a:bodyPr>
          <a:lstStyle/>
          <a:p>
            <a:pPr algn="just"/>
            <a:r>
              <a:rPr lang="en-IN" b="1" dirty="0"/>
              <a:t>Quad Multiplexer Used to Select Data</a:t>
            </a:r>
          </a:p>
          <a:p>
            <a:pPr algn="just"/>
            <a:r>
              <a:rPr lang="en-IN" dirty="0"/>
              <a:t>A quadruple 2-to-1 MUX is used to select one of two 4-bit data words. </a:t>
            </a:r>
          </a:p>
          <a:p>
            <a:pPr lvl="1" algn="just"/>
            <a:r>
              <a:rPr lang="en-IN" dirty="0"/>
              <a:t>If the control is A = 0, the values of x0, x1, x2, and x3 will appear at the z0, z1, z2, and z3 outputs</a:t>
            </a:r>
          </a:p>
          <a:p>
            <a:pPr lvl="1" algn="just"/>
            <a:r>
              <a:rPr lang="en-IN" dirty="0"/>
              <a:t>If A = 1, the values of y0, y1, y2, and y3 will appear at the outputs.</a:t>
            </a:r>
          </a:p>
          <a:p>
            <a:pPr algn="just"/>
            <a:endParaRPr lang="en-IN"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77</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7922971" cy="208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848475" y="4953000"/>
            <a:ext cx="15335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146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t>MULTIPLEXERS-4</a:t>
            </a:r>
            <a:endParaRPr lang="en-IN" dirty="0"/>
          </a:p>
        </p:txBody>
      </p:sp>
      <p:sp>
        <p:nvSpPr>
          <p:cNvPr id="6" name="Content Placeholder 5"/>
          <p:cNvSpPr>
            <a:spLocks noGrp="1"/>
          </p:cNvSpPr>
          <p:nvPr>
            <p:ph sz="half" idx="1"/>
          </p:nvPr>
        </p:nvSpPr>
        <p:spPr/>
        <p:txBody>
          <a:bodyPr>
            <a:normAutofit fontScale="77500" lnSpcReduction="20000"/>
          </a:bodyPr>
          <a:lstStyle/>
          <a:p>
            <a:pPr algn="just"/>
            <a:r>
              <a:rPr lang="en-IN" dirty="0"/>
              <a:t>Implement using NAND gate</a:t>
            </a:r>
          </a:p>
          <a:p>
            <a:pPr algn="just"/>
            <a:endParaRPr lang="en-IN" dirty="0"/>
          </a:p>
          <a:p>
            <a:pPr algn="just"/>
            <a:r>
              <a:rPr lang="en-IN" dirty="0"/>
              <a:t>Z = A′B′C′I0 + A′B′CI1 + A′BC′I2 + A′BCI3      + AB′C′I4 + AB′CI5 + ABC′I6 + ABCI7 </a:t>
            </a:r>
          </a:p>
          <a:p>
            <a:pPr algn="just"/>
            <a:r>
              <a:rPr lang="en-IN" dirty="0"/>
              <a:t>Implement using NAND gate</a:t>
            </a:r>
          </a:p>
          <a:p>
            <a:pPr algn="just"/>
            <a:r>
              <a:rPr lang="en-IN" dirty="0"/>
              <a:t>Z = A′B′(C′I0 + CI1) + A′B(C′I2 + CI3) + AB′(C′I4 + CI5) + AB(C′I6+CI7)</a:t>
            </a:r>
          </a:p>
          <a:p>
            <a:pPr algn="just"/>
            <a:endParaRPr lang="en-IN" dirty="0"/>
          </a:p>
          <a:p>
            <a:pPr algn="just"/>
            <a:r>
              <a:rPr lang="en-IN" dirty="0"/>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78</a:t>
            </a:fld>
            <a:endParaRPr lang="en-US"/>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407876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0537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a:t>MULTIPLEXERS-4</a:t>
            </a:r>
            <a:endParaRPr lang="en-IN" dirty="0"/>
          </a:p>
        </p:txBody>
      </p:sp>
      <p:sp>
        <p:nvSpPr>
          <p:cNvPr id="2" name="Content Placeholder 1"/>
          <p:cNvSpPr>
            <a:spLocks noGrp="1"/>
          </p:cNvSpPr>
          <p:nvPr>
            <p:ph sz="half" idx="1"/>
          </p:nvPr>
        </p:nvSpPr>
        <p:spPr/>
        <p:txBody>
          <a:bodyPr>
            <a:normAutofit lnSpcReduction="10000"/>
          </a:bodyPr>
          <a:lstStyle/>
          <a:p>
            <a:pPr algn="just"/>
            <a:r>
              <a:rPr lang="en-IN" dirty="0"/>
              <a:t>Note that the data inputs are connected to four 2-to-1 MUXs with C as the select line, and the outputs of these 2-to-1 MUXs are connected to a 4-to-1 MUX with A and B as the select lines. Figure shows this in block diagram form.</a:t>
            </a:r>
          </a:p>
          <a:p>
            <a:pPr algn="just"/>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79</a:t>
            </a:fld>
            <a:endParaRPr lang="en-US"/>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57503" y="1726112"/>
            <a:ext cx="3181794" cy="421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46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Review of Combinational Circuit Design</a:t>
            </a:r>
          </a:p>
        </p:txBody>
      </p:sp>
      <p:sp>
        <p:nvSpPr>
          <p:cNvPr id="3" name="Content Placeholder 2"/>
          <p:cNvSpPr>
            <a:spLocks noGrp="1"/>
          </p:cNvSpPr>
          <p:nvPr>
            <p:ph idx="1"/>
          </p:nvPr>
        </p:nvSpPr>
        <p:spPr/>
        <p:txBody>
          <a:bodyPr>
            <a:normAutofit fontScale="92500" lnSpcReduction="20000"/>
          </a:bodyPr>
          <a:lstStyle/>
          <a:p>
            <a:pPr algn="just"/>
            <a:r>
              <a:rPr lang="en-IN" sz="2000" dirty="0"/>
              <a:t>Minimum two-level AND-OR, NAND-NAND, OR-NAND, and NOR-OR  circuits can be realized using the minimum sum of products as a starting point. </a:t>
            </a:r>
          </a:p>
          <a:p>
            <a:pPr algn="just"/>
            <a:r>
              <a:rPr lang="en-IN" sz="2000" dirty="0"/>
              <a:t>Minimum two-level OR-AND, NOR-NOR, AND-NOR, and NAND-AND circuits can be realized using the minimum product of sums as a starting point.</a:t>
            </a:r>
          </a:p>
          <a:p>
            <a:pPr algn="just"/>
            <a:r>
              <a:rPr lang="en-IN" sz="2000" dirty="0"/>
              <a:t>Design of multi-level multiple-output NAND-gate circuits is most easily accomplished by first designing a circuit of AND </a:t>
            </a:r>
            <a:r>
              <a:rPr lang="en-IN" sz="2000" dirty="0" err="1"/>
              <a:t>and</a:t>
            </a:r>
            <a:r>
              <a:rPr lang="en-IN" sz="2000" dirty="0"/>
              <a:t> OR gates. </a:t>
            </a:r>
          </a:p>
          <a:p>
            <a:pPr algn="just"/>
            <a:r>
              <a:rPr lang="en-IN" sz="2000" dirty="0"/>
              <a:t>Usually, the best starting point is the minimum sum-of-products expressions for the output functions. </a:t>
            </a:r>
          </a:p>
          <a:p>
            <a:pPr algn="just"/>
            <a:r>
              <a:rPr lang="en-IN" sz="2000" dirty="0"/>
              <a:t>These expressions are then factored in various ways until an economical circuit of the desired form can be found. </a:t>
            </a:r>
          </a:p>
          <a:p>
            <a:pPr algn="just"/>
            <a:r>
              <a:rPr lang="en-IN" sz="2000" b="1" dirty="0"/>
              <a:t>If this circuit has an OR gate at each output and is arranged so that an AND-gate (or OR-gate) output is never connected to the same type of gate, a direct conversion to a NAND-gate circuit is possible.</a:t>
            </a:r>
          </a:p>
          <a:p>
            <a:pPr algn="just"/>
            <a:r>
              <a:rPr lang="en-IN" sz="2000" dirty="0"/>
              <a:t>Conversion is accomplished by replacing all of the AND </a:t>
            </a:r>
            <a:r>
              <a:rPr lang="en-IN" sz="2000" dirty="0" err="1"/>
              <a:t>and</a:t>
            </a:r>
            <a:r>
              <a:rPr lang="en-IN" sz="2000" dirty="0"/>
              <a:t> OR gates with NAND gates and then inverting any literals which appear as inputs to the first, third, fifth, . . . levels (output gates are the first level).</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5755208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MULTIPLEXERS-6</a:t>
            </a:r>
            <a:endParaRPr lang="en-IN" dirty="0"/>
          </a:p>
        </p:txBody>
      </p:sp>
      <p:sp>
        <p:nvSpPr>
          <p:cNvPr id="3" name="Content Placeholder 2"/>
          <p:cNvSpPr>
            <a:spLocks noGrp="1"/>
          </p:cNvSpPr>
          <p:nvPr>
            <p:ph idx="1"/>
          </p:nvPr>
        </p:nvSpPr>
        <p:spPr/>
        <p:txBody>
          <a:bodyPr/>
          <a:lstStyle/>
          <a:p>
            <a:r>
              <a:rPr lang="en-IN" b="1" dirty="0"/>
              <a:t>IC 74151</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04073942"/>
              </p:ext>
            </p:extLst>
          </p:nvPr>
        </p:nvGraphicFramePr>
        <p:xfrm>
          <a:off x="664823" y="3905365"/>
          <a:ext cx="228600" cy="190500"/>
        </p:xfrm>
        <a:graphic>
          <a:graphicData uri="http://schemas.openxmlformats.org/presentationml/2006/ole">
            <mc:AlternateContent xmlns:mc="http://schemas.openxmlformats.org/markup-compatibility/2006">
              <mc:Choice xmlns:v="urn:schemas-microsoft-com:vml" Requires="v">
                <p:oleObj name="Equation" r:id="rId2" imgW="228600" imgH="190500" progId="Equation.3">
                  <p:embed/>
                </p:oleObj>
              </mc:Choice>
              <mc:Fallback>
                <p:oleObj name="Equation" r:id="rId2" imgW="228600" imgH="190500" progId="Equation.3">
                  <p:embed/>
                  <p:pic>
                    <p:nvPicPr>
                      <p:cNvPr id="0" name="Objec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23" y="3905365"/>
                        <a:ext cx="2286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3"/>
          <p:cNvGrpSpPr>
            <a:grpSpLocks noChangeAspect="1"/>
          </p:cNvGrpSpPr>
          <p:nvPr/>
        </p:nvGrpSpPr>
        <p:grpSpPr bwMode="auto">
          <a:xfrm>
            <a:off x="167148" y="2071687"/>
            <a:ext cx="2806700" cy="2881313"/>
            <a:chOff x="3120" y="10043"/>
            <a:chExt cx="4421" cy="4538"/>
          </a:xfrm>
        </p:grpSpPr>
        <p:sp>
          <p:nvSpPr>
            <p:cNvPr id="7" name="AutoShape 40"/>
            <p:cNvSpPr>
              <a:spLocks noChangeAspect="1" noChangeArrowheads="1" noTextEdit="1"/>
            </p:cNvSpPr>
            <p:nvPr/>
          </p:nvSpPr>
          <p:spPr bwMode="auto">
            <a:xfrm>
              <a:off x="3120" y="10043"/>
              <a:ext cx="4421" cy="45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39"/>
            <p:cNvSpPr>
              <a:spLocks noChangeArrowheads="1"/>
            </p:cNvSpPr>
            <p:nvPr/>
          </p:nvSpPr>
          <p:spPr bwMode="auto">
            <a:xfrm>
              <a:off x="4680" y="10051"/>
              <a:ext cx="1980" cy="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38"/>
            <p:cNvSpPr>
              <a:spLocks noChangeArrowheads="1"/>
            </p:cNvSpPr>
            <p:nvPr/>
          </p:nvSpPr>
          <p:spPr bwMode="auto">
            <a:xfrm>
              <a:off x="4320" y="102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Freeform 37"/>
            <p:cNvSpPr>
              <a:spLocks/>
            </p:cNvSpPr>
            <p:nvPr/>
          </p:nvSpPr>
          <p:spPr bwMode="auto">
            <a:xfrm>
              <a:off x="5475" y="10051"/>
              <a:ext cx="360" cy="180"/>
            </a:xfrm>
            <a:custGeom>
              <a:avLst/>
              <a:gdLst>
                <a:gd name="T0" fmla="*/ 0 w 360"/>
                <a:gd name="T1" fmla="*/ 0 h 180"/>
                <a:gd name="T2" fmla="*/ 180 w 360"/>
                <a:gd name="T3" fmla="*/ 180 h 180"/>
                <a:gd name="T4" fmla="*/ 360 w 360"/>
                <a:gd name="T5" fmla="*/ 0 h 180"/>
              </a:gdLst>
              <a:ahLst/>
              <a:cxnLst>
                <a:cxn ang="0">
                  <a:pos x="T0" y="T1"/>
                </a:cxn>
                <a:cxn ang="0">
                  <a:pos x="T2" y="T3"/>
                </a:cxn>
                <a:cxn ang="0">
                  <a:pos x="T4" y="T5"/>
                </a:cxn>
              </a:cxnLst>
              <a:rect l="0" t="0" r="r" b="b"/>
              <a:pathLst>
                <a:path w="360" h="180">
                  <a:moveTo>
                    <a:pt x="0" y="0"/>
                  </a:moveTo>
                  <a:cubicBezTo>
                    <a:pt x="60" y="90"/>
                    <a:pt x="120" y="180"/>
                    <a:pt x="180" y="180"/>
                  </a:cubicBezTo>
                  <a:cubicBezTo>
                    <a:pt x="240" y="180"/>
                    <a:pt x="330" y="30"/>
                    <a:pt x="3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Rectangle 36"/>
            <p:cNvSpPr>
              <a:spLocks noChangeArrowheads="1"/>
            </p:cNvSpPr>
            <p:nvPr/>
          </p:nvSpPr>
          <p:spPr bwMode="auto">
            <a:xfrm>
              <a:off x="4320" y="107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35"/>
            <p:cNvSpPr>
              <a:spLocks noChangeArrowheads="1"/>
            </p:cNvSpPr>
            <p:nvPr/>
          </p:nvSpPr>
          <p:spPr bwMode="auto">
            <a:xfrm>
              <a:off x="4320" y="113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34"/>
            <p:cNvSpPr>
              <a:spLocks noChangeArrowheads="1"/>
            </p:cNvSpPr>
            <p:nvPr/>
          </p:nvSpPr>
          <p:spPr bwMode="auto">
            <a:xfrm>
              <a:off x="4320" y="1185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33"/>
            <p:cNvSpPr>
              <a:spLocks noChangeArrowheads="1"/>
            </p:cNvSpPr>
            <p:nvPr/>
          </p:nvSpPr>
          <p:spPr bwMode="auto">
            <a:xfrm>
              <a:off x="4320" y="1239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32"/>
            <p:cNvSpPr>
              <a:spLocks noChangeArrowheads="1"/>
            </p:cNvSpPr>
            <p:nvPr/>
          </p:nvSpPr>
          <p:spPr bwMode="auto">
            <a:xfrm>
              <a:off x="4320" y="129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31"/>
            <p:cNvSpPr>
              <a:spLocks noChangeArrowheads="1"/>
            </p:cNvSpPr>
            <p:nvPr/>
          </p:nvSpPr>
          <p:spPr bwMode="auto">
            <a:xfrm>
              <a:off x="4320" y="134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30"/>
            <p:cNvSpPr>
              <a:spLocks noChangeArrowheads="1"/>
            </p:cNvSpPr>
            <p:nvPr/>
          </p:nvSpPr>
          <p:spPr bwMode="auto">
            <a:xfrm>
              <a:off x="4320" y="140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6660" y="102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660" y="107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27"/>
            <p:cNvSpPr>
              <a:spLocks noChangeArrowheads="1"/>
            </p:cNvSpPr>
            <p:nvPr/>
          </p:nvSpPr>
          <p:spPr bwMode="auto">
            <a:xfrm>
              <a:off x="6660" y="113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6"/>
            <p:cNvSpPr>
              <a:spLocks noChangeArrowheads="1"/>
            </p:cNvSpPr>
            <p:nvPr/>
          </p:nvSpPr>
          <p:spPr bwMode="auto">
            <a:xfrm>
              <a:off x="6660" y="1185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5"/>
            <p:cNvSpPr>
              <a:spLocks noChangeArrowheads="1"/>
            </p:cNvSpPr>
            <p:nvPr/>
          </p:nvSpPr>
          <p:spPr bwMode="auto">
            <a:xfrm>
              <a:off x="6660" y="1239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6660" y="129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6660" y="134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6660" y="140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Text Box 21"/>
            <p:cNvSpPr txBox="1">
              <a:spLocks noChangeArrowheads="1"/>
            </p:cNvSpPr>
            <p:nvPr/>
          </p:nvSpPr>
          <p:spPr bwMode="auto">
            <a:xfrm>
              <a:off x="4001" y="10304"/>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Text Box 20"/>
            <p:cNvSpPr txBox="1">
              <a:spLocks noChangeArrowheads="1"/>
            </p:cNvSpPr>
            <p:nvPr/>
          </p:nvSpPr>
          <p:spPr bwMode="auto">
            <a:xfrm>
              <a:off x="3990" y="10827"/>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 name="Text Box 19"/>
            <p:cNvSpPr txBox="1">
              <a:spLocks noChangeArrowheads="1"/>
            </p:cNvSpPr>
            <p:nvPr/>
          </p:nvSpPr>
          <p:spPr bwMode="auto">
            <a:xfrm>
              <a:off x="3990" y="11382"/>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Text Box 18"/>
            <p:cNvSpPr txBox="1">
              <a:spLocks noChangeArrowheads="1"/>
            </p:cNvSpPr>
            <p:nvPr/>
          </p:nvSpPr>
          <p:spPr bwMode="auto">
            <a:xfrm>
              <a:off x="3990" y="11911"/>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 Box 17"/>
            <p:cNvSpPr txBox="1">
              <a:spLocks noChangeArrowheads="1"/>
            </p:cNvSpPr>
            <p:nvPr/>
          </p:nvSpPr>
          <p:spPr bwMode="auto">
            <a:xfrm>
              <a:off x="3986" y="12430"/>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Y5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Text Box 15"/>
            <p:cNvSpPr txBox="1">
              <a:spLocks noChangeArrowheads="1"/>
            </p:cNvSpPr>
            <p:nvPr/>
          </p:nvSpPr>
          <p:spPr bwMode="auto">
            <a:xfrm>
              <a:off x="3937" y="12953"/>
              <a:ext cx="36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en-IN"/>
            </a:p>
          </p:txBody>
        </p:sp>
        <mc:AlternateContent xmlns:mc="http://schemas.openxmlformats.org/markup-compatibility/2006" xmlns:a14="http://schemas.microsoft.com/office/drawing/2010/main">
          <mc:Choice Requires="a14">
            <p:sp>
              <p:nvSpPr>
                <p:cNvPr id="32" name="Text Box 14"/>
                <p:cNvSpPr txBox="1">
                  <a:spLocks noChangeArrowheads="1"/>
                </p:cNvSpPr>
                <p:nvPr/>
              </p:nvSpPr>
              <p:spPr bwMode="auto">
                <a:xfrm>
                  <a:off x="3120" y="13523"/>
                  <a:ext cx="1200" cy="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14:m>
                    <m:oMath xmlns:m="http://schemas.openxmlformats.org/officeDocument/2006/math">
                      <m:acc>
                        <m:accPr>
                          <m:chr m:val="̅"/>
                          <m:ctrlPr>
                            <a:rPr kumimoji="0" lang="en-US" altLang="en-US" sz="1200" b="1" i="1" u="none" strike="noStrike" cap="none" normalizeH="0" baseline="0" smtClean="0">
                              <a:ln>
                                <a:noFill/>
                              </a:ln>
                              <a:solidFill>
                                <a:schemeClr val="tx1"/>
                              </a:solidFill>
                              <a:effectLst/>
                              <a:latin typeface="Cambria Math" panose="02040503050406030204" pitchFamily="18" charset="0"/>
                              <a:cs typeface="Courier New" pitchFamily="49" charset="0"/>
                            </a:rPr>
                          </m:ctrlPr>
                        </m:accPr>
                        <m:e>
                          <m:r>
                            <a:rPr kumimoji="0" lang="en-IN" altLang="en-US" sz="1200" b="1" i="0" u="none" strike="noStrike" cap="none" normalizeH="0" baseline="0" smtClean="0">
                              <a:ln>
                                <a:noFill/>
                              </a:ln>
                              <a:solidFill>
                                <a:schemeClr val="tx1"/>
                              </a:solidFill>
                              <a:effectLst/>
                              <a:latin typeface="Cambria Math"/>
                              <a:cs typeface="Courier New" pitchFamily="49" charset="0"/>
                            </a:rPr>
                            <m:t>𝐄</m:t>
                          </m:r>
                        </m:e>
                      </m:acc>
                    </m:oMath>
                  </a14:m>
                  <a:r>
                    <a:rPr kumimoji="0" lang="en-US" altLang="en-US" sz="12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-Enable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32" name="Text Box 14"/>
                <p:cNvSpPr txBox="1">
                  <a:spLocks noRot="1" noChangeAspect="1" noMove="1" noResize="1" noEditPoints="1" noAdjustHandles="1" noChangeArrowheads="1" noChangeShapeType="1" noTextEdit="1"/>
                </p:cNvSpPr>
                <p:nvPr/>
              </p:nvSpPr>
              <p:spPr bwMode="auto">
                <a:xfrm>
                  <a:off x="3120" y="13523"/>
                  <a:ext cx="1200" cy="544"/>
                </a:xfrm>
                <a:prstGeom prst="rect">
                  <a:avLst/>
                </a:prstGeom>
                <a:blipFill rotWithShape="1">
                  <a:blip r:embed="rId5"/>
                  <a:stretch>
                    <a:fillRect l="-6400" t="-10526" r="-9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33" name="Text Box 13"/>
            <p:cNvSpPr txBox="1">
              <a:spLocks noChangeArrowheads="1"/>
            </p:cNvSpPr>
            <p:nvPr/>
          </p:nvSpPr>
          <p:spPr bwMode="auto">
            <a:xfrm>
              <a:off x="3780" y="14037"/>
              <a:ext cx="4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GND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4" name="Text Box 12"/>
            <p:cNvSpPr txBox="1">
              <a:spLocks noChangeArrowheads="1"/>
            </p:cNvSpPr>
            <p:nvPr/>
          </p:nvSpPr>
          <p:spPr bwMode="auto">
            <a:xfrm>
              <a:off x="7091" y="10304"/>
              <a:ext cx="45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VCC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 name="Text Box 11"/>
            <p:cNvSpPr txBox="1">
              <a:spLocks noChangeArrowheads="1"/>
            </p:cNvSpPr>
            <p:nvPr/>
          </p:nvSpPr>
          <p:spPr bwMode="auto">
            <a:xfrm>
              <a:off x="7080" y="10827"/>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Text Box 10"/>
            <p:cNvSpPr txBox="1">
              <a:spLocks noChangeArrowheads="1"/>
            </p:cNvSpPr>
            <p:nvPr/>
          </p:nvSpPr>
          <p:spPr bwMode="auto">
            <a:xfrm>
              <a:off x="7080" y="11382"/>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7" name="Text Box 9"/>
            <p:cNvSpPr txBox="1">
              <a:spLocks noChangeArrowheads="1"/>
            </p:cNvSpPr>
            <p:nvPr/>
          </p:nvSpPr>
          <p:spPr bwMode="auto">
            <a:xfrm>
              <a:off x="7080" y="11911"/>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Text Box 8"/>
            <p:cNvSpPr txBox="1">
              <a:spLocks noChangeArrowheads="1"/>
            </p:cNvSpPr>
            <p:nvPr/>
          </p:nvSpPr>
          <p:spPr bwMode="auto">
            <a:xfrm>
              <a:off x="7076" y="12430"/>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9" name="Text Box 7"/>
            <p:cNvSpPr txBox="1">
              <a:spLocks noChangeArrowheads="1"/>
            </p:cNvSpPr>
            <p:nvPr/>
          </p:nvSpPr>
          <p:spPr bwMode="auto">
            <a:xfrm>
              <a:off x="7065" y="12953"/>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S0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0" name="Text Box 6"/>
            <p:cNvSpPr txBox="1">
              <a:spLocks noChangeArrowheads="1"/>
            </p:cNvSpPr>
            <p:nvPr/>
          </p:nvSpPr>
          <p:spPr bwMode="auto">
            <a:xfrm>
              <a:off x="7065" y="13508"/>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S1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Text Box 5"/>
            <p:cNvSpPr txBox="1">
              <a:spLocks noChangeArrowheads="1"/>
            </p:cNvSpPr>
            <p:nvPr/>
          </p:nvSpPr>
          <p:spPr bwMode="auto">
            <a:xfrm>
              <a:off x="7065" y="14037"/>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S2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 Box 4"/>
            <p:cNvSpPr txBox="1">
              <a:spLocks noChangeArrowheads="1"/>
            </p:cNvSpPr>
            <p:nvPr/>
          </p:nvSpPr>
          <p:spPr bwMode="auto">
            <a:xfrm>
              <a:off x="5550" y="11023"/>
              <a:ext cx="165"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I</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C</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7</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4</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1</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5</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43" name="Rectangle 4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4" name="Rectangle 63"/>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5198" name="Picture 7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4200" y="1659918"/>
            <a:ext cx="2667000" cy="336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99" name="Picture 7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7400" y="1714500"/>
            <a:ext cx="31242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6652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MULTIPLEXERS-7</a:t>
            </a:r>
            <a:endParaRPr lang="en-IN" dirty="0"/>
          </a:p>
        </p:txBody>
      </p:sp>
      <p:sp>
        <p:nvSpPr>
          <p:cNvPr id="3" name="Content Placeholder 2"/>
          <p:cNvSpPr>
            <a:spLocks noGrp="1"/>
          </p:cNvSpPr>
          <p:nvPr>
            <p:ph idx="1"/>
          </p:nvPr>
        </p:nvSpPr>
        <p:spPr>
          <a:xfrm>
            <a:off x="457200" y="1600200"/>
            <a:ext cx="7620000" cy="914400"/>
          </a:xfrm>
        </p:spPr>
        <p:txBody>
          <a:bodyPr>
            <a:normAutofit fontScale="92500" lnSpcReduction="20000"/>
          </a:bodyPr>
          <a:lstStyle/>
          <a:p>
            <a:pPr algn="just"/>
            <a:r>
              <a:rPr lang="en-IN" b="1" dirty="0"/>
              <a:t>Lab Experiment</a:t>
            </a:r>
          </a:p>
          <a:p>
            <a:pPr algn="just"/>
            <a:r>
              <a:rPr lang="en-US" dirty="0"/>
              <a:t>Given Logic expression is </a:t>
            </a:r>
            <a:r>
              <a:rPr lang="en-US" i="1" dirty="0"/>
              <a:t>f</a:t>
            </a:r>
            <a:r>
              <a:rPr lang="en-US" dirty="0"/>
              <a:t>(</a:t>
            </a:r>
            <a:r>
              <a:rPr lang="en-US" dirty="0" err="1"/>
              <a:t>a,b,c,d</a:t>
            </a:r>
            <a:r>
              <a:rPr lang="en-US" dirty="0"/>
              <a:t>)=</a:t>
            </a:r>
            <a:r>
              <a:rPr lang="en-US" dirty="0" err="1"/>
              <a:t>Σm</a:t>
            </a:r>
            <a:r>
              <a:rPr lang="en-US" dirty="0"/>
              <a:t>(2,3,4,5,13,15)+d(8,9,10,11) Use the Entered Variable Map (EVM) technique.</a:t>
            </a:r>
            <a:endParaRPr lang="en-IN" dirty="0"/>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57083950"/>
              </p:ext>
            </p:extLst>
          </p:nvPr>
        </p:nvGraphicFramePr>
        <p:xfrm>
          <a:off x="653844" y="2514600"/>
          <a:ext cx="4571999" cy="4190996"/>
        </p:xfrm>
        <a:graphic>
          <a:graphicData uri="http://schemas.openxmlformats.org/drawingml/2006/table">
            <a:tbl>
              <a:tblPr firstRow="1" firstCol="1" lastRow="1" lastCol="1" bandRow="1" bandCol="1">
                <a:tableStyleId>{5940675A-B579-460E-94D1-54222C63F5DA}</a:tableStyleId>
              </a:tblPr>
              <a:tblGrid>
                <a:gridCol w="522124">
                  <a:extLst>
                    <a:ext uri="{9D8B030D-6E8A-4147-A177-3AD203B41FA5}">
                      <a16:colId xmlns:a16="http://schemas.microsoft.com/office/drawing/2014/main" val="20000"/>
                    </a:ext>
                  </a:extLst>
                </a:gridCol>
                <a:gridCol w="522124">
                  <a:extLst>
                    <a:ext uri="{9D8B030D-6E8A-4147-A177-3AD203B41FA5}">
                      <a16:colId xmlns:a16="http://schemas.microsoft.com/office/drawing/2014/main" val="20001"/>
                    </a:ext>
                  </a:extLst>
                </a:gridCol>
                <a:gridCol w="522124">
                  <a:extLst>
                    <a:ext uri="{9D8B030D-6E8A-4147-A177-3AD203B41FA5}">
                      <a16:colId xmlns:a16="http://schemas.microsoft.com/office/drawing/2014/main" val="20002"/>
                    </a:ext>
                  </a:extLst>
                </a:gridCol>
                <a:gridCol w="522124">
                  <a:extLst>
                    <a:ext uri="{9D8B030D-6E8A-4147-A177-3AD203B41FA5}">
                      <a16:colId xmlns:a16="http://schemas.microsoft.com/office/drawing/2014/main" val="20003"/>
                    </a:ext>
                  </a:extLst>
                </a:gridCol>
                <a:gridCol w="522124">
                  <a:extLst>
                    <a:ext uri="{9D8B030D-6E8A-4147-A177-3AD203B41FA5}">
                      <a16:colId xmlns:a16="http://schemas.microsoft.com/office/drawing/2014/main" val="20004"/>
                    </a:ext>
                  </a:extLst>
                </a:gridCol>
                <a:gridCol w="522124">
                  <a:extLst>
                    <a:ext uri="{9D8B030D-6E8A-4147-A177-3AD203B41FA5}">
                      <a16:colId xmlns:a16="http://schemas.microsoft.com/office/drawing/2014/main" val="20005"/>
                    </a:ext>
                  </a:extLst>
                </a:gridCol>
                <a:gridCol w="522124">
                  <a:extLst>
                    <a:ext uri="{9D8B030D-6E8A-4147-A177-3AD203B41FA5}">
                      <a16:colId xmlns:a16="http://schemas.microsoft.com/office/drawing/2014/main" val="20006"/>
                    </a:ext>
                  </a:extLst>
                </a:gridCol>
                <a:gridCol w="917131">
                  <a:extLst>
                    <a:ext uri="{9D8B030D-6E8A-4147-A177-3AD203B41FA5}">
                      <a16:colId xmlns:a16="http://schemas.microsoft.com/office/drawing/2014/main" val="20007"/>
                    </a:ext>
                  </a:extLst>
                </a:gridCol>
              </a:tblGrid>
              <a:tr h="446582">
                <a:tc gridSpan="2">
                  <a:txBody>
                    <a:bodyPr/>
                    <a:lstStyle/>
                    <a:p>
                      <a:pPr marL="0" marR="0" algn="ctr">
                        <a:spcBef>
                          <a:spcPts val="0"/>
                        </a:spcBef>
                        <a:spcAft>
                          <a:spcPts val="0"/>
                        </a:spcAft>
                      </a:pPr>
                      <a:r>
                        <a:rPr lang="en-US" sz="1200" b="1" dirty="0">
                          <a:effectLst/>
                        </a:rPr>
                        <a:t> </a:t>
                      </a:r>
                      <a:endParaRPr lang="en-IN" sz="1200" b="1" dirty="0">
                        <a:effectLst/>
                        <a:latin typeface="Times New Roman"/>
                        <a:ea typeface="Times New Roman"/>
                      </a:endParaRPr>
                    </a:p>
                  </a:txBody>
                  <a:tcPr marL="68580" marR="68580" marT="0" marB="0" anchor="ctr"/>
                </a:tc>
                <a:tc hMerge="1">
                  <a:txBody>
                    <a:bodyPr/>
                    <a:lstStyle/>
                    <a:p>
                      <a:endParaRPr lang="en-IN"/>
                    </a:p>
                  </a:txBody>
                  <a:tcPr/>
                </a:tc>
                <a:tc gridSpan="3">
                  <a:txBody>
                    <a:bodyPr/>
                    <a:lstStyle/>
                    <a:p>
                      <a:pPr marL="0" marR="0" algn="ctr">
                        <a:spcBef>
                          <a:spcPts val="0"/>
                        </a:spcBef>
                        <a:spcAft>
                          <a:spcPts val="0"/>
                        </a:spcAft>
                      </a:pPr>
                      <a:r>
                        <a:rPr lang="en-US" sz="1200" b="1" dirty="0">
                          <a:effectLst/>
                        </a:rPr>
                        <a:t>Select Inputs</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2">
                  <a:txBody>
                    <a:bodyPr/>
                    <a:lstStyle/>
                    <a:p>
                      <a:pPr marL="0" marR="0" algn="ctr">
                        <a:spcBef>
                          <a:spcPts val="0"/>
                        </a:spcBef>
                        <a:spcAft>
                          <a:spcPts val="0"/>
                        </a:spcAft>
                      </a:pPr>
                      <a:r>
                        <a:rPr lang="en-US" sz="1200" b="1">
                          <a:effectLst/>
                        </a:rPr>
                        <a:t> </a:t>
                      </a:r>
                      <a:endParaRPr lang="en-IN" sz="1200" b="1">
                        <a:effectLst/>
                        <a:latin typeface="Times New Roman"/>
                        <a:ea typeface="Times New Roman"/>
                      </a:endParaRPr>
                    </a:p>
                  </a:txBody>
                  <a:tcPr marL="68580" marR="68580" marT="0" marB="0" anchor="ctr"/>
                </a:tc>
                <a:tc hMerge="1">
                  <a:txBody>
                    <a:bodyPr/>
                    <a:lstStyle/>
                    <a:p>
                      <a:endParaRPr lang="en-IN"/>
                    </a:p>
                  </a:txBody>
                  <a:tcPr/>
                </a:tc>
                <a:tc>
                  <a:txBody>
                    <a:bodyPr/>
                    <a:lstStyle/>
                    <a:p>
                      <a:pPr marL="0" marR="0" algn="ctr">
                        <a:spcBef>
                          <a:spcPts val="0"/>
                        </a:spcBef>
                        <a:spcAft>
                          <a:spcPts val="0"/>
                        </a:spcAft>
                      </a:pPr>
                      <a:r>
                        <a:rPr lang="en-US" sz="1300" b="1">
                          <a:effectLst/>
                        </a:rPr>
                        <a:t>Output</a:t>
                      </a:r>
                      <a:endParaRPr lang="en-IN" sz="1200" b="1">
                        <a:effectLst/>
                      </a:endParaRPr>
                    </a:p>
                    <a:p>
                      <a:pPr marL="0" marR="0" algn="ctr">
                        <a:spcBef>
                          <a:spcPts val="0"/>
                        </a:spcBef>
                        <a:spcAft>
                          <a:spcPts val="0"/>
                        </a:spcAft>
                      </a:pPr>
                      <a:r>
                        <a:rPr lang="en-US" sz="1300" b="1">
                          <a:effectLst/>
                        </a:rPr>
                        <a:t>Y5</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46582">
                <a:tc gridSpan="2">
                  <a:txBody>
                    <a:bodyPr/>
                    <a:lstStyle/>
                    <a:p>
                      <a:pPr marL="0" marR="0" algn="ctr">
                        <a:spcBef>
                          <a:spcPts val="0"/>
                        </a:spcBef>
                        <a:spcAft>
                          <a:spcPts val="0"/>
                        </a:spcAft>
                      </a:pPr>
                      <a:r>
                        <a:rPr lang="en-US" sz="1200" b="1">
                          <a:effectLst/>
                        </a:rPr>
                        <a:t>Minterm in decimals</a:t>
                      </a:r>
                      <a:endParaRPr lang="en-IN" sz="1200" b="1">
                        <a:effectLst/>
                        <a:latin typeface="Times New Roman"/>
                        <a:ea typeface="Times New Roman"/>
                      </a:endParaRPr>
                    </a:p>
                  </a:txBody>
                  <a:tcPr marL="68580" marR="68580" marT="0" marB="0" anchor="ctr"/>
                </a:tc>
                <a:tc hMerge="1">
                  <a:txBody>
                    <a:bodyPr/>
                    <a:lstStyle/>
                    <a:p>
                      <a:endParaRPr lang="en-IN"/>
                    </a:p>
                  </a:txBody>
                  <a:tcPr/>
                </a:tc>
                <a:tc>
                  <a:txBody>
                    <a:bodyPr/>
                    <a:lstStyle/>
                    <a:p>
                      <a:pPr marL="0" marR="0" algn="ctr">
                        <a:spcBef>
                          <a:spcPts val="0"/>
                        </a:spcBef>
                        <a:spcAft>
                          <a:spcPts val="0"/>
                        </a:spcAft>
                      </a:pPr>
                      <a:r>
                        <a:rPr lang="en-US" sz="1200" b="1" dirty="0">
                          <a:effectLst/>
                        </a:rPr>
                        <a:t>a</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b</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c</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d</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f</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b="1" dirty="0">
                          <a:effectLst/>
                        </a:rPr>
                        <a:t>EVM</a:t>
                      </a:r>
                      <a:endParaRPr lang="en-IN" sz="1200" b="1" dirty="0">
                        <a:effectLst/>
                      </a:endParaRPr>
                    </a:p>
                    <a:p>
                      <a:pPr marL="0" marR="0" algn="ctr">
                        <a:spcBef>
                          <a:spcPts val="0"/>
                        </a:spcBef>
                        <a:spcAft>
                          <a:spcPts val="0"/>
                        </a:spcAft>
                      </a:pPr>
                      <a:r>
                        <a:rPr lang="en-US" sz="1300" b="1" dirty="0">
                          <a:effectLst/>
                        </a:rPr>
                        <a:t>Entry</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2229">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 (D0)</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2229">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2</a:t>
                      </a:r>
                      <a:endParaRPr lang="en-IN" sz="1200">
                        <a:effectLst/>
                      </a:endParaRPr>
                    </a:p>
                    <a:p>
                      <a:pPr marL="0" marR="0" algn="ctr">
                        <a:spcBef>
                          <a:spcPts val="0"/>
                        </a:spcBef>
                        <a:spcAft>
                          <a:spcPts val="0"/>
                        </a:spcAft>
                      </a:pPr>
                      <a:r>
                        <a:rPr lang="en-US" sz="1200">
                          <a:effectLst/>
                        </a:rPr>
                        <a:t>3</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 (D1)</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12229">
                <a:tc>
                  <a:txBody>
                    <a:bodyPr/>
                    <a:lstStyle/>
                    <a:p>
                      <a:pPr marL="0" marR="0" algn="ctr">
                        <a:spcBef>
                          <a:spcPts val="0"/>
                        </a:spcBef>
                        <a:spcAft>
                          <a:spcPts val="0"/>
                        </a:spcAft>
                      </a:pPr>
                      <a:r>
                        <a:rPr lang="en-US" sz="1200">
                          <a:effectLst/>
                        </a:rPr>
                        <a:t>2</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4</a:t>
                      </a:r>
                      <a:endParaRPr lang="en-IN" sz="1200">
                        <a:effectLst/>
                      </a:endParaRPr>
                    </a:p>
                    <a:p>
                      <a:pPr marL="0" marR="0" algn="ctr">
                        <a:spcBef>
                          <a:spcPts val="0"/>
                        </a:spcBef>
                        <a:spcAft>
                          <a:spcPts val="0"/>
                        </a:spcAft>
                      </a:pPr>
                      <a:r>
                        <a:rPr lang="en-US" sz="1200">
                          <a:effectLst/>
                        </a:rPr>
                        <a:t>5</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 (D2)</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412229">
                <a:tc>
                  <a:txBody>
                    <a:bodyPr/>
                    <a:lstStyle/>
                    <a:p>
                      <a:pPr marL="0" marR="0" algn="ctr">
                        <a:spcBef>
                          <a:spcPts val="0"/>
                        </a:spcBef>
                        <a:spcAft>
                          <a:spcPts val="0"/>
                        </a:spcAft>
                      </a:pPr>
                      <a:r>
                        <a:rPr lang="en-US" sz="1200">
                          <a:effectLst/>
                        </a:rPr>
                        <a:t>3</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6</a:t>
                      </a:r>
                      <a:endParaRPr lang="en-IN" sz="1200">
                        <a:effectLst/>
                      </a:endParaRPr>
                    </a:p>
                    <a:p>
                      <a:pPr marL="0" marR="0" algn="ctr">
                        <a:spcBef>
                          <a:spcPts val="0"/>
                        </a:spcBef>
                        <a:spcAft>
                          <a:spcPts val="0"/>
                        </a:spcAft>
                      </a:pPr>
                      <a:r>
                        <a:rPr lang="en-US" sz="1200">
                          <a:effectLst/>
                        </a:rPr>
                        <a:t>7</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 (D3)</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412229">
                <a:tc>
                  <a:txBody>
                    <a:bodyPr/>
                    <a:lstStyle/>
                    <a:p>
                      <a:pPr marL="0" marR="0" algn="ctr">
                        <a:spcBef>
                          <a:spcPts val="0"/>
                        </a:spcBef>
                        <a:spcAft>
                          <a:spcPts val="0"/>
                        </a:spcAft>
                      </a:pPr>
                      <a:r>
                        <a:rPr lang="en-US" sz="1200">
                          <a:effectLst/>
                        </a:rPr>
                        <a:t>4</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8</a:t>
                      </a:r>
                      <a:endParaRPr lang="en-IN" sz="1200">
                        <a:effectLst/>
                      </a:endParaRPr>
                    </a:p>
                    <a:p>
                      <a:pPr marL="0" marR="0" algn="ctr">
                        <a:spcBef>
                          <a:spcPts val="0"/>
                        </a:spcBef>
                        <a:spcAft>
                          <a:spcPts val="0"/>
                        </a:spcAft>
                      </a:pPr>
                      <a:r>
                        <a:rPr lang="en-US" sz="1200">
                          <a:effectLst/>
                        </a:rPr>
                        <a:t>9</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endParaRPr>
                    </a:p>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 (D4)</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412229">
                <a:tc>
                  <a:txBody>
                    <a:bodyPr/>
                    <a:lstStyle/>
                    <a:p>
                      <a:pPr marL="0" marR="0" algn="ctr">
                        <a:spcBef>
                          <a:spcPts val="0"/>
                        </a:spcBef>
                        <a:spcAft>
                          <a:spcPts val="0"/>
                        </a:spcAft>
                      </a:pPr>
                      <a:r>
                        <a:rPr lang="en-US" sz="1200">
                          <a:effectLst/>
                        </a:rPr>
                        <a:t>5</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10</a:t>
                      </a:r>
                      <a:endParaRPr lang="en-IN" sz="1200">
                        <a:effectLst/>
                      </a:endParaRPr>
                    </a:p>
                    <a:p>
                      <a:pPr marL="0" marR="0" algn="ctr">
                        <a:spcBef>
                          <a:spcPts val="0"/>
                        </a:spcBef>
                        <a:spcAft>
                          <a:spcPts val="0"/>
                        </a:spcAft>
                      </a:pPr>
                      <a:r>
                        <a:rPr lang="en-US" sz="1200">
                          <a:effectLst/>
                        </a:rPr>
                        <a:t>11</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endParaRPr>
                    </a:p>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 (D5)</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412229">
                <a:tc>
                  <a:txBody>
                    <a:bodyPr/>
                    <a:lstStyle/>
                    <a:p>
                      <a:pPr marL="0" marR="0" algn="ctr">
                        <a:spcBef>
                          <a:spcPts val="0"/>
                        </a:spcBef>
                        <a:spcAft>
                          <a:spcPts val="0"/>
                        </a:spcAft>
                      </a:pPr>
                      <a:r>
                        <a:rPr lang="en-US" sz="1200">
                          <a:effectLst/>
                        </a:rPr>
                        <a:t>6</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12</a:t>
                      </a:r>
                      <a:endParaRPr lang="en-IN" sz="1200">
                        <a:effectLst/>
                      </a:endParaRPr>
                    </a:p>
                    <a:p>
                      <a:pPr marL="0" marR="0" algn="ctr">
                        <a:spcBef>
                          <a:spcPts val="0"/>
                        </a:spcBef>
                        <a:spcAft>
                          <a:spcPts val="0"/>
                        </a:spcAft>
                      </a:pPr>
                      <a:r>
                        <a:rPr lang="en-US" sz="1200">
                          <a:effectLst/>
                        </a:rPr>
                        <a:t>13</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dirty="0">
                        <a:effectLst/>
                      </a:endParaRPr>
                    </a:p>
                    <a:p>
                      <a:pPr marL="0" marR="0" algn="ctr">
                        <a:spcBef>
                          <a:spcPts val="0"/>
                        </a:spcBef>
                        <a:spcAft>
                          <a:spcPts val="0"/>
                        </a:spcAft>
                      </a:pPr>
                      <a:r>
                        <a:rPr lang="en-US" sz="1200" dirty="0">
                          <a:effectLst/>
                        </a:rPr>
                        <a:t>1</a:t>
                      </a:r>
                      <a:endParaRPr lang="en-IN"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d (D6)</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412229">
                <a:tc>
                  <a:txBody>
                    <a:bodyPr/>
                    <a:lstStyle/>
                    <a:p>
                      <a:pPr marL="0" marR="0" algn="ctr">
                        <a:spcBef>
                          <a:spcPts val="0"/>
                        </a:spcBef>
                        <a:spcAft>
                          <a:spcPts val="0"/>
                        </a:spcAft>
                      </a:pPr>
                      <a:r>
                        <a:rPr lang="en-US" sz="1200">
                          <a:effectLst/>
                        </a:rPr>
                        <a:t>7</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14</a:t>
                      </a:r>
                      <a:endParaRPr lang="en-IN" sz="1200">
                        <a:effectLst/>
                      </a:endParaRPr>
                    </a:p>
                    <a:p>
                      <a:pPr marL="0" marR="0" algn="ctr">
                        <a:spcBef>
                          <a:spcPts val="0"/>
                        </a:spcBef>
                        <a:spcAft>
                          <a:spcPts val="0"/>
                        </a:spcAft>
                      </a:pPr>
                      <a:r>
                        <a:rPr lang="en-US" sz="1200">
                          <a:effectLst/>
                        </a:rPr>
                        <a:t>15</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dirty="0">
                        <a:effectLst/>
                      </a:endParaRPr>
                    </a:p>
                    <a:p>
                      <a:pPr marL="0" marR="0" algn="ctr">
                        <a:spcBef>
                          <a:spcPts val="0"/>
                        </a:spcBef>
                        <a:spcAft>
                          <a:spcPts val="0"/>
                        </a:spcAft>
                      </a:pPr>
                      <a:r>
                        <a:rPr lang="en-US" sz="1200" dirty="0">
                          <a:effectLst/>
                        </a:rPr>
                        <a:t>1</a:t>
                      </a:r>
                      <a:endParaRPr lang="en-IN"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d (D7)</a:t>
                      </a:r>
                      <a:endParaRPr lang="en-IN" sz="1200" dirty="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bl>
          </a:graphicData>
        </a:graphic>
      </p:graphicFrame>
      <p:grpSp>
        <p:nvGrpSpPr>
          <p:cNvPr id="44" name="Group 43"/>
          <p:cNvGrpSpPr/>
          <p:nvPr/>
        </p:nvGrpSpPr>
        <p:grpSpPr>
          <a:xfrm>
            <a:off x="5346700" y="2971800"/>
            <a:ext cx="2806700" cy="2881313"/>
            <a:chOff x="5346700" y="2971800"/>
            <a:chExt cx="2806700" cy="2881313"/>
          </a:xfrm>
        </p:grpSpPr>
        <mc:AlternateContent xmlns:mc="http://schemas.openxmlformats.org/markup-compatibility/2006" xmlns:a14="http://schemas.microsoft.com/office/drawing/2010/main">
          <mc:Choice Requires="a14">
            <p:graphicFrame>
              <p:nvGraphicFramePr>
                <p:cNvPr id="6" name="Object 5"/>
                <p:cNvGraphicFramePr>
                  <a:graphicFrameLocks noChangeAspect="1"/>
                </p:cNvGraphicFramePr>
                <p:nvPr>
                  <p:extLst>
                    <p:ext uri="{D42A27DB-BD31-4B8C-83A1-F6EECF244321}">
                      <p14:modId xmlns:p14="http://schemas.microsoft.com/office/powerpoint/2010/main" val="4027063719"/>
                    </p:ext>
                  </p:extLst>
                </p:nvPr>
              </p:nvGraphicFramePr>
              <p:xfrm>
                <a:off x="5844375" y="4805478"/>
                <a:ext cx="228600" cy="190500"/>
              </p:xfrm>
              <a:graphic>
                <a:graphicData uri="http://schemas.openxmlformats.org/presentationml/2006/ole">
                  <mc:AlternateContent>
                    <mc:Choice xmlns:v="urn:schemas-microsoft-com:vml" Requires="v">
                      <p:oleObj name="Equation" r:id="rId2" imgW="228600" imgH="190500" progId="Equation.3">
                        <p:embed/>
                      </p:oleObj>
                    </mc:Choice>
                    <mc:Fallback>
                      <p:oleObj name="Equation" r:id="rId2" imgW="228600" imgH="190500" progId="Equation.3">
                        <p:embed/>
                        <p:pic>
                          <p:nvPicPr>
                            <p:cNvPr id="0" name=""/>
                            <p:cNvPicPr>
                              <a:picLocks noChangeAspect="1" noChangeArrowheads="1"/>
                            </p:cNvPicPr>
                            <p:nvPr/>
                          </p:nvPicPr>
                          <p:blipFill>
                            <a:blip r:embed="rId3">
                              <a:extLst>
                                <a:ext uri="{28A0092B-C50C-407E-A947-70E740481C1C}">
                                  <a14:useLocalDpi val="0"/>
                                </a:ext>
                              </a:extLst>
                            </a:blip>
                            <a:srcRect/>
                            <a:stretch>
                              <a:fillRect/>
                            </a:stretch>
                          </p:blipFill>
                          <p:spPr bwMode="auto">
                            <a:xfrm>
                              <a:off x="5844375" y="4805478"/>
                              <a:ext cx="228600" cy="19050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6" name="Object 5"/>
                <p:cNvGraphicFramePr>
                  <a:graphicFrameLocks noChangeAspect="1"/>
                </p:cNvGraphicFramePr>
                <p:nvPr>
                  <p:extLst>
                    <p:ext uri="{D42A27DB-BD31-4B8C-83A1-F6EECF244321}">
                      <p14:modId xmlns:p14="http://schemas.microsoft.com/office/powerpoint/2010/main" val="4027063719"/>
                    </p:ext>
                  </p:extLst>
                </p:nvPr>
              </p:nvGraphicFramePr>
              <p:xfrm>
                <a:off x="5844375" y="4805478"/>
                <a:ext cx="228600" cy="190500"/>
              </p:xfrm>
              <a:graphic>
                <a:graphicData uri="http://schemas.openxmlformats.org/presentationml/2006/ole">
                  <mc:AlternateContent>
                    <mc:Choice xmlns:v="urn:schemas-microsoft-com:vml" Requires="v">
                      <p:oleObj spid="_x0000_s7608" name="Equation" r:id="rId5" imgW="228600" imgH="190500" progId="Equation.3">
                        <p:embed/>
                      </p:oleObj>
                    </mc:Choice>
                    <mc:Fallback>
                      <p:oleObj name="Equation" r:id="rId5" imgW="228600" imgH="190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4375" y="4805478"/>
                              <a:ext cx="2286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p:nvGrpSpPr>
            <p:cNvPr id="7" name="Group 3"/>
            <p:cNvGrpSpPr>
              <a:grpSpLocks noChangeAspect="1"/>
            </p:cNvGrpSpPr>
            <p:nvPr/>
          </p:nvGrpSpPr>
          <p:grpSpPr bwMode="auto">
            <a:xfrm>
              <a:off x="5346700" y="2971800"/>
              <a:ext cx="2806700" cy="2881313"/>
              <a:chOff x="3120" y="10043"/>
              <a:chExt cx="4421" cy="4538"/>
            </a:xfrm>
          </p:grpSpPr>
          <p:sp>
            <p:nvSpPr>
              <p:cNvPr id="8" name="AutoShape 40"/>
              <p:cNvSpPr>
                <a:spLocks noChangeAspect="1" noChangeArrowheads="1" noTextEdit="1"/>
              </p:cNvSpPr>
              <p:nvPr/>
            </p:nvSpPr>
            <p:spPr bwMode="auto">
              <a:xfrm>
                <a:off x="3120" y="10043"/>
                <a:ext cx="4421" cy="45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39"/>
              <p:cNvSpPr>
                <a:spLocks noChangeArrowheads="1"/>
              </p:cNvSpPr>
              <p:nvPr/>
            </p:nvSpPr>
            <p:spPr bwMode="auto">
              <a:xfrm>
                <a:off x="4680" y="10051"/>
                <a:ext cx="1980" cy="4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Rectangle 38"/>
              <p:cNvSpPr>
                <a:spLocks noChangeArrowheads="1"/>
              </p:cNvSpPr>
              <p:nvPr/>
            </p:nvSpPr>
            <p:spPr bwMode="auto">
              <a:xfrm>
                <a:off x="4320" y="102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Freeform 37"/>
              <p:cNvSpPr>
                <a:spLocks/>
              </p:cNvSpPr>
              <p:nvPr/>
            </p:nvSpPr>
            <p:spPr bwMode="auto">
              <a:xfrm>
                <a:off x="5475" y="10051"/>
                <a:ext cx="360" cy="180"/>
              </a:xfrm>
              <a:custGeom>
                <a:avLst/>
                <a:gdLst>
                  <a:gd name="T0" fmla="*/ 0 w 360"/>
                  <a:gd name="T1" fmla="*/ 0 h 180"/>
                  <a:gd name="T2" fmla="*/ 180 w 360"/>
                  <a:gd name="T3" fmla="*/ 180 h 180"/>
                  <a:gd name="T4" fmla="*/ 360 w 360"/>
                  <a:gd name="T5" fmla="*/ 0 h 180"/>
                </a:gdLst>
                <a:ahLst/>
                <a:cxnLst>
                  <a:cxn ang="0">
                    <a:pos x="T0" y="T1"/>
                  </a:cxn>
                  <a:cxn ang="0">
                    <a:pos x="T2" y="T3"/>
                  </a:cxn>
                  <a:cxn ang="0">
                    <a:pos x="T4" y="T5"/>
                  </a:cxn>
                </a:cxnLst>
                <a:rect l="0" t="0" r="r" b="b"/>
                <a:pathLst>
                  <a:path w="360" h="180">
                    <a:moveTo>
                      <a:pt x="0" y="0"/>
                    </a:moveTo>
                    <a:cubicBezTo>
                      <a:pt x="60" y="90"/>
                      <a:pt x="120" y="180"/>
                      <a:pt x="180" y="180"/>
                    </a:cubicBezTo>
                    <a:cubicBezTo>
                      <a:pt x="240" y="180"/>
                      <a:pt x="330" y="30"/>
                      <a:pt x="3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36"/>
              <p:cNvSpPr>
                <a:spLocks noChangeArrowheads="1"/>
              </p:cNvSpPr>
              <p:nvPr/>
            </p:nvSpPr>
            <p:spPr bwMode="auto">
              <a:xfrm>
                <a:off x="4320" y="107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35"/>
              <p:cNvSpPr>
                <a:spLocks noChangeArrowheads="1"/>
              </p:cNvSpPr>
              <p:nvPr/>
            </p:nvSpPr>
            <p:spPr bwMode="auto">
              <a:xfrm>
                <a:off x="4320" y="113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34"/>
              <p:cNvSpPr>
                <a:spLocks noChangeArrowheads="1"/>
              </p:cNvSpPr>
              <p:nvPr/>
            </p:nvSpPr>
            <p:spPr bwMode="auto">
              <a:xfrm>
                <a:off x="4320" y="1185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33"/>
              <p:cNvSpPr>
                <a:spLocks noChangeArrowheads="1"/>
              </p:cNvSpPr>
              <p:nvPr/>
            </p:nvSpPr>
            <p:spPr bwMode="auto">
              <a:xfrm>
                <a:off x="4320" y="1239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32"/>
              <p:cNvSpPr>
                <a:spLocks noChangeArrowheads="1"/>
              </p:cNvSpPr>
              <p:nvPr/>
            </p:nvSpPr>
            <p:spPr bwMode="auto">
              <a:xfrm>
                <a:off x="4320" y="129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31"/>
              <p:cNvSpPr>
                <a:spLocks noChangeArrowheads="1"/>
              </p:cNvSpPr>
              <p:nvPr/>
            </p:nvSpPr>
            <p:spPr bwMode="auto">
              <a:xfrm>
                <a:off x="4320" y="134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30"/>
              <p:cNvSpPr>
                <a:spLocks noChangeArrowheads="1"/>
              </p:cNvSpPr>
              <p:nvPr/>
            </p:nvSpPr>
            <p:spPr bwMode="auto">
              <a:xfrm>
                <a:off x="4320" y="140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29"/>
              <p:cNvSpPr>
                <a:spLocks noChangeArrowheads="1"/>
              </p:cNvSpPr>
              <p:nvPr/>
            </p:nvSpPr>
            <p:spPr bwMode="auto">
              <a:xfrm>
                <a:off x="6660" y="102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28"/>
              <p:cNvSpPr>
                <a:spLocks noChangeArrowheads="1"/>
              </p:cNvSpPr>
              <p:nvPr/>
            </p:nvSpPr>
            <p:spPr bwMode="auto">
              <a:xfrm>
                <a:off x="6660" y="107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7"/>
              <p:cNvSpPr>
                <a:spLocks noChangeArrowheads="1"/>
              </p:cNvSpPr>
              <p:nvPr/>
            </p:nvSpPr>
            <p:spPr bwMode="auto">
              <a:xfrm>
                <a:off x="6660" y="113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6"/>
              <p:cNvSpPr>
                <a:spLocks noChangeArrowheads="1"/>
              </p:cNvSpPr>
              <p:nvPr/>
            </p:nvSpPr>
            <p:spPr bwMode="auto">
              <a:xfrm>
                <a:off x="6660" y="1185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5"/>
              <p:cNvSpPr>
                <a:spLocks noChangeArrowheads="1"/>
              </p:cNvSpPr>
              <p:nvPr/>
            </p:nvSpPr>
            <p:spPr bwMode="auto">
              <a:xfrm>
                <a:off x="6660" y="1239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6660" y="1293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6660" y="1347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2"/>
              <p:cNvSpPr>
                <a:spLocks noChangeArrowheads="1"/>
              </p:cNvSpPr>
              <p:nvPr/>
            </p:nvSpPr>
            <p:spPr bwMode="auto">
              <a:xfrm>
                <a:off x="6660" y="14011"/>
                <a:ext cx="360" cy="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9</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Text Box 21"/>
              <p:cNvSpPr txBox="1">
                <a:spLocks noChangeArrowheads="1"/>
              </p:cNvSpPr>
              <p:nvPr/>
            </p:nvSpPr>
            <p:spPr bwMode="auto">
              <a:xfrm>
                <a:off x="4001" y="10304"/>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 name="Text Box 20"/>
              <p:cNvSpPr txBox="1">
                <a:spLocks noChangeArrowheads="1"/>
              </p:cNvSpPr>
              <p:nvPr/>
            </p:nvSpPr>
            <p:spPr bwMode="auto">
              <a:xfrm>
                <a:off x="3990" y="10827"/>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Text Box 19"/>
              <p:cNvSpPr txBox="1">
                <a:spLocks noChangeArrowheads="1"/>
              </p:cNvSpPr>
              <p:nvPr/>
            </p:nvSpPr>
            <p:spPr bwMode="auto">
              <a:xfrm>
                <a:off x="3990" y="11382"/>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 Box 18"/>
              <p:cNvSpPr txBox="1">
                <a:spLocks noChangeArrowheads="1"/>
              </p:cNvSpPr>
              <p:nvPr/>
            </p:nvSpPr>
            <p:spPr bwMode="auto">
              <a:xfrm>
                <a:off x="3990" y="11911"/>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Text Box 17"/>
              <p:cNvSpPr txBox="1">
                <a:spLocks noChangeArrowheads="1"/>
              </p:cNvSpPr>
              <p:nvPr/>
            </p:nvSpPr>
            <p:spPr bwMode="auto">
              <a:xfrm>
                <a:off x="3986" y="12430"/>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Y5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 name="Text Box 15"/>
              <p:cNvSpPr txBox="1">
                <a:spLocks noChangeArrowheads="1"/>
              </p:cNvSpPr>
              <p:nvPr/>
            </p:nvSpPr>
            <p:spPr bwMode="auto">
              <a:xfrm>
                <a:off x="3937" y="12953"/>
                <a:ext cx="361"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en-IN"/>
              </a:p>
            </p:txBody>
          </p:sp>
          <mc:AlternateContent xmlns:mc="http://schemas.openxmlformats.org/markup-compatibility/2006" xmlns:a14="http://schemas.microsoft.com/office/drawing/2010/main">
            <mc:Choice Requires="a14">
              <p:sp>
                <p:nvSpPr>
                  <p:cNvPr id="33" name="Text Box 14"/>
                  <p:cNvSpPr txBox="1">
                    <a:spLocks noChangeArrowheads="1"/>
                  </p:cNvSpPr>
                  <p:nvPr/>
                </p:nvSpPr>
                <p:spPr bwMode="auto">
                  <a:xfrm>
                    <a:off x="3120" y="13523"/>
                    <a:ext cx="1200" cy="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14:m>
                      <m:oMath xmlns:m="http://schemas.openxmlformats.org/officeDocument/2006/math">
                        <m:acc>
                          <m:accPr>
                            <m:chr m:val="̅"/>
                            <m:ctrlPr>
                              <a:rPr kumimoji="0" lang="en-US" altLang="en-US" sz="1200" b="1" i="1" u="none" strike="noStrike" cap="none" normalizeH="0" baseline="0" smtClean="0">
                                <a:ln>
                                  <a:noFill/>
                                </a:ln>
                                <a:solidFill>
                                  <a:schemeClr val="tx1"/>
                                </a:solidFill>
                                <a:effectLst/>
                                <a:latin typeface="Cambria Math" panose="02040503050406030204" pitchFamily="18" charset="0"/>
                                <a:cs typeface="Courier New" pitchFamily="49" charset="0"/>
                              </a:rPr>
                            </m:ctrlPr>
                          </m:accPr>
                          <m:e>
                            <m:r>
                              <a:rPr kumimoji="0" lang="en-IN" altLang="en-US" sz="1200" b="1" i="0" u="none" strike="noStrike" cap="none" normalizeH="0" baseline="0" smtClean="0">
                                <a:ln>
                                  <a:noFill/>
                                </a:ln>
                                <a:solidFill>
                                  <a:schemeClr val="tx1"/>
                                </a:solidFill>
                                <a:effectLst/>
                                <a:latin typeface="Cambria Math"/>
                                <a:cs typeface="Courier New" pitchFamily="49" charset="0"/>
                              </a:rPr>
                              <m:t>𝐄</m:t>
                            </m:r>
                          </m:e>
                        </m:acc>
                      </m:oMath>
                    </a14:m>
                    <a:r>
                      <a:rPr kumimoji="0" lang="en-US" altLang="en-US" sz="12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-Enable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33" name="Text Box 14"/>
                  <p:cNvSpPr txBox="1">
                    <a:spLocks noRot="1" noChangeAspect="1" noMove="1" noResize="1" noEditPoints="1" noAdjustHandles="1" noChangeArrowheads="1" noChangeShapeType="1" noTextEdit="1"/>
                  </p:cNvSpPr>
                  <p:nvPr/>
                </p:nvSpPr>
                <p:spPr bwMode="auto">
                  <a:xfrm>
                    <a:off x="3120" y="13523"/>
                    <a:ext cx="1200" cy="544"/>
                  </a:xfrm>
                  <a:prstGeom prst="rect">
                    <a:avLst/>
                  </a:prstGeom>
                  <a:blipFill rotWithShape="1">
                    <a:blip r:embed="rId7"/>
                    <a:stretch>
                      <a:fillRect l="-6400" t="-12281" r="-96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34" name="Text Box 13"/>
              <p:cNvSpPr txBox="1">
                <a:spLocks noChangeArrowheads="1"/>
              </p:cNvSpPr>
              <p:nvPr/>
            </p:nvSpPr>
            <p:spPr bwMode="auto">
              <a:xfrm>
                <a:off x="3780" y="14037"/>
                <a:ext cx="4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GND</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 name="Text Box 12"/>
              <p:cNvSpPr txBox="1">
                <a:spLocks noChangeArrowheads="1"/>
              </p:cNvSpPr>
              <p:nvPr/>
            </p:nvSpPr>
            <p:spPr bwMode="auto">
              <a:xfrm>
                <a:off x="7091" y="10304"/>
                <a:ext cx="45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VCC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Text Box 11"/>
              <p:cNvSpPr txBox="1">
                <a:spLocks noChangeArrowheads="1"/>
              </p:cNvSpPr>
              <p:nvPr/>
            </p:nvSpPr>
            <p:spPr bwMode="auto">
              <a:xfrm>
                <a:off x="7080" y="10827"/>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7" name="Text Box 10"/>
              <p:cNvSpPr txBox="1">
                <a:spLocks noChangeArrowheads="1"/>
              </p:cNvSpPr>
              <p:nvPr/>
            </p:nvSpPr>
            <p:spPr bwMode="auto">
              <a:xfrm>
                <a:off x="7080" y="11382"/>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Text Box 9"/>
              <p:cNvSpPr txBox="1">
                <a:spLocks noChangeArrowheads="1"/>
              </p:cNvSpPr>
              <p:nvPr/>
            </p:nvSpPr>
            <p:spPr bwMode="auto">
              <a:xfrm>
                <a:off x="7080" y="11911"/>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9" name="Text Box 8"/>
              <p:cNvSpPr txBox="1">
                <a:spLocks noChangeArrowheads="1"/>
              </p:cNvSpPr>
              <p:nvPr/>
            </p:nvSpPr>
            <p:spPr bwMode="auto">
              <a:xfrm>
                <a:off x="7076" y="12430"/>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0" name="Text Box 7"/>
              <p:cNvSpPr txBox="1">
                <a:spLocks noChangeArrowheads="1"/>
              </p:cNvSpPr>
              <p:nvPr/>
            </p:nvSpPr>
            <p:spPr bwMode="auto">
              <a:xfrm>
                <a:off x="7065" y="12953"/>
                <a:ext cx="300"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S0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7065" y="13508"/>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S1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 Box 5"/>
              <p:cNvSpPr txBox="1">
                <a:spLocks noChangeArrowheads="1"/>
              </p:cNvSpPr>
              <p:nvPr/>
            </p:nvSpPr>
            <p:spPr bwMode="auto">
              <a:xfrm>
                <a:off x="7065" y="14037"/>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S2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Text Box 4"/>
              <p:cNvSpPr txBox="1">
                <a:spLocks noChangeArrowheads="1"/>
              </p:cNvSpPr>
              <p:nvPr/>
            </p:nvSpPr>
            <p:spPr bwMode="auto">
              <a:xfrm>
                <a:off x="5550" y="11023"/>
                <a:ext cx="165"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I</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C</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7</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4</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1</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5</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itchFamily="49" charset="0"/>
                    <a:ea typeface="Times New Roman" pitchFamily="18" charset="0"/>
                    <a:cs typeface="Courier New" pitchFamily="49"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17529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MULTIPLEXERS-8</a:t>
            </a:r>
            <a:endParaRPr lang="en-IN" dirty="0"/>
          </a:p>
        </p:txBody>
      </p:sp>
      <p:sp>
        <p:nvSpPr>
          <p:cNvPr id="3" name="Content Placeholder 2"/>
          <p:cNvSpPr>
            <a:spLocks noGrp="1"/>
          </p:cNvSpPr>
          <p:nvPr>
            <p:ph idx="1"/>
          </p:nvPr>
        </p:nvSpPr>
        <p:spPr/>
        <p:txBody>
          <a:bodyPr/>
          <a:lstStyle/>
          <a:p>
            <a:r>
              <a:rPr lang="en-IN" dirty="0"/>
              <a:t>Final Circuit diagram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
        <p:nvSpPr>
          <p:cNvPr id="5" name="Rectangle 51"/>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pSp>
        <p:nvGrpSpPr>
          <p:cNvPr id="6" name="Group 1"/>
          <p:cNvGrpSpPr>
            <a:grpSpLocks noChangeAspect="1"/>
          </p:cNvGrpSpPr>
          <p:nvPr/>
        </p:nvGrpSpPr>
        <p:grpSpPr bwMode="auto">
          <a:xfrm>
            <a:off x="4876800" y="2006600"/>
            <a:ext cx="3794125" cy="4394200"/>
            <a:chOff x="3064" y="2248"/>
            <a:chExt cx="5976" cy="6919"/>
          </a:xfrm>
        </p:grpSpPr>
        <p:sp>
          <p:nvSpPr>
            <p:cNvPr id="7" name="AutoShape 50"/>
            <p:cNvSpPr>
              <a:spLocks noChangeAspect="1" noChangeArrowheads="1" noTextEdit="1"/>
            </p:cNvSpPr>
            <p:nvPr/>
          </p:nvSpPr>
          <p:spPr bwMode="auto">
            <a:xfrm>
              <a:off x="3064" y="2248"/>
              <a:ext cx="5976" cy="69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8" name="Rectangle 49"/>
            <p:cNvSpPr>
              <a:spLocks noChangeArrowheads="1"/>
            </p:cNvSpPr>
            <p:nvPr/>
          </p:nvSpPr>
          <p:spPr bwMode="auto">
            <a:xfrm>
              <a:off x="4521" y="2271"/>
              <a:ext cx="3390" cy="563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9" name="Text Box 48"/>
            <p:cNvSpPr txBox="1">
              <a:spLocks noChangeArrowheads="1"/>
            </p:cNvSpPr>
            <p:nvPr/>
          </p:nvSpPr>
          <p:spPr bwMode="auto">
            <a:xfrm>
              <a:off x="4640" y="2439"/>
              <a:ext cx="60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04,D0</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0" name="Text Box 47"/>
            <p:cNvSpPr txBox="1">
              <a:spLocks noChangeArrowheads="1"/>
            </p:cNvSpPr>
            <p:nvPr/>
          </p:nvSpPr>
          <p:spPr bwMode="auto">
            <a:xfrm>
              <a:off x="4627" y="2981"/>
              <a:ext cx="60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03,D1</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1" name="Text Box 46"/>
            <p:cNvSpPr txBox="1">
              <a:spLocks noChangeArrowheads="1"/>
            </p:cNvSpPr>
            <p:nvPr/>
          </p:nvSpPr>
          <p:spPr bwMode="auto">
            <a:xfrm>
              <a:off x="4646" y="3528"/>
              <a:ext cx="60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02,D2</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2" name="Text Box 45"/>
            <p:cNvSpPr txBox="1">
              <a:spLocks noChangeArrowheads="1"/>
            </p:cNvSpPr>
            <p:nvPr/>
          </p:nvSpPr>
          <p:spPr bwMode="auto">
            <a:xfrm>
              <a:off x="4645" y="3996"/>
              <a:ext cx="60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01,D3</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3" name="Text Box 44"/>
            <p:cNvSpPr txBox="1">
              <a:spLocks noChangeArrowheads="1"/>
            </p:cNvSpPr>
            <p:nvPr/>
          </p:nvSpPr>
          <p:spPr bwMode="auto">
            <a:xfrm>
              <a:off x="4632" y="4538"/>
              <a:ext cx="60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15,D4</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4" name="Text Box 43"/>
            <p:cNvSpPr txBox="1">
              <a:spLocks noChangeArrowheads="1"/>
            </p:cNvSpPr>
            <p:nvPr/>
          </p:nvSpPr>
          <p:spPr bwMode="auto">
            <a:xfrm>
              <a:off x="4651" y="5086"/>
              <a:ext cx="60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14,D5</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5" name="Text Box 42"/>
            <p:cNvSpPr txBox="1">
              <a:spLocks noChangeArrowheads="1"/>
            </p:cNvSpPr>
            <p:nvPr/>
          </p:nvSpPr>
          <p:spPr bwMode="auto">
            <a:xfrm>
              <a:off x="4646" y="5589"/>
              <a:ext cx="60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13,D6</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6" name="Text Box 41"/>
            <p:cNvSpPr txBox="1">
              <a:spLocks noChangeArrowheads="1"/>
            </p:cNvSpPr>
            <p:nvPr/>
          </p:nvSpPr>
          <p:spPr bwMode="auto">
            <a:xfrm>
              <a:off x="4646" y="6137"/>
              <a:ext cx="60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12,D7</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17" name="Line 40"/>
            <p:cNvSpPr>
              <a:spLocks noChangeShapeType="1"/>
            </p:cNvSpPr>
            <p:nvPr/>
          </p:nvSpPr>
          <p:spPr bwMode="auto">
            <a:xfrm flipH="1">
              <a:off x="3391" y="2624"/>
              <a:ext cx="113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18" name="Line 39"/>
            <p:cNvSpPr>
              <a:spLocks noChangeShapeType="1"/>
            </p:cNvSpPr>
            <p:nvPr/>
          </p:nvSpPr>
          <p:spPr bwMode="auto">
            <a:xfrm flipH="1">
              <a:off x="3391" y="3113"/>
              <a:ext cx="113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19" name="Line 38"/>
            <p:cNvSpPr>
              <a:spLocks noChangeShapeType="1"/>
            </p:cNvSpPr>
            <p:nvPr/>
          </p:nvSpPr>
          <p:spPr bwMode="auto">
            <a:xfrm flipH="1">
              <a:off x="3893" y="3642"/>
              <a:ext cx="62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0" name="Line 37"/>
            <p:cNvSpPr>
              <a:spLocks noChangeShapeType="1"/>
            </p:cNvSpPr>
            <p:nvPr/>
          </p:nvSpPr>
          <p:spPr bwMode="auto">
            <a:xfrm flipH="1">
              <a:off x="4144" y="4131"/>
              <a:ext cx="37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1" name="Line 36"/>
            <p:cNvSpPr>
              <a:spLocks noChangeShapeType="1"/>
            </p:cNvSpPr>
            <p:nvPr/>
          </p:nvSpPr>
          <p:spPr bwMode="auto">
            <a:xfrm flipH="1">
              <a:off x="3893" y="4711"/>
              <a:ext cx="62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2" name="Line 35"/>
            <p:cNvSpPr>
              <a:spLocks noChangeShapeType="1"/>
            </p:cNvSpPr>
            <p:nvPr/>
          </p:nvSpPr>
          <p:spPr bwMode="auto">
            <a:xfrm flipH="1">
              <a:off x="3893" y="5200"/>
              <a:ext cx="62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3" name="Line 34"/>
            <p:cNvSpPr>
              <a:spLocks noChangeShapeType="1"/>
            </p:cNvSpPr>
            <p:nvPr/>
          </p:nvSpPr>
          <p:spPr bwMode="auto">
            <a:xfrm flipH="1">
              <a:off x="3893" y="5791"/>
              <a:ext cx="62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4" name="Line 33"/>
            <p:cNvSpPr>
              <a:spLocks noChangeShapeType="1"/>
            </p:cNvSpPr>
            <p:nvPr/>
          </p:nvSpPr>
          <p:spPr bwMode="auto">
            <a:xfrm flipH="1">
              <a:off x="3391" y="6280"/>
              <a:ext cx="113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5" name="Line 32"/>
            <p:cNvSpPr>
              <a:spLocks noChangeShapeType="1"/>
            </p:cNvSpPr>
            <p:nvPr/>
          </p:nvSpPr>
          <p:spPr bwMode="auto">
            <a:xfrm>
              <a:off x="4159" y="2604"/>
              <a:ext cx="1" cy="1528"/>
            </a:xfrm>
            <a:prstGeom prst="line">
              <a:avLst/>
            </a:prstGeom>
            <a:noFill/>
            <a:ln w="2857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6" name="Line 31"/>
            <p:cNvSpPr>
              <a:spLocks noChangeShapeType="1"/>
            </p:cNvSpPr>
            <p:nvPr/>
          </p:nvSpPr>
          <p:spPr bwMode="auto">
            <a:xfrm>
              <a:off x="3872" y="3113"/>
              <a:ext cx="1" cy="537"/>
            </a:xfrm>
            <a:prstGeom prst="line">
              <a:avLst/>
            </a:prstGeom>
            <a:noFill/>
            <a:ln w="28575">
              <a:solidFill>
                <a:srgbClr val="000000"/>
              </a:solidFill>
              <a:round/>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7" name="Oval 30"/>
            <p:cNvSpPr>
              <a:spLocks noChangeArrowheads="1"/>
            </p:cNvSpPr>
            <p:nvPr/>
          </p:nvSpPr>
          <p:spPr bwMode="auto">
            <a:xfrm>
              <a:off x="3834" y="4662"/>
              <a:ext cx="81" cy="11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sz="900" b="1"/>
            </a:p>
          </p:txBody>
        </p:sp>
        <p:sp>
          <p:nvSpPr>
            <p:cNvPr id="28" name="Line 29"/>
            <p:cNvSpPr>
              <a:spLocks noChangeShapeType="1"/>
            </p:cNvSpPr>
            <p:nvPr/>
          </p:nvSpPr>
          <p:spPr bwMode="auto">
            <a:xfrm>
              <a:off x="3878" y="3643"/>
              <a:ext cx="1" cy="15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29" name="Oval 28"/>
            <p:cNvSpPr>
              <a:spLocks noChangeArrowheads="1"/>
            </p:cNvSpPr>
            <p:nvPr/>
          </p:nvSpPr>
          <p:spPr bwMode="auto">
            <a:xfrm>
              <a:off x="3841" y="5161"/>
              <a:ext cx="80" cy="11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sz="900" b="1"/>
            </a:p>
          </p:txBody>
        </p:sp>
        <p:sp>
          <p:nvSpPr>
            <p:cNvPr id="30" name="Line 27"/>
            <p:cNvSpPr>
              <a:spLocks noChangeShapeType="1"/>
            </p:cNvSpPr>
            <p:nvPr/>
          </p:nvSpPr>
          <p:spPr bwMode="auto">
            <a:xfrm>
              <a:off x="3878" y="5763"/>
              <a:ext cx="1" cy="53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31" name="Oval 26"/>
            <p:cNvSpPr>
              <a:spLocks noChangeArrowheads="1"/>
            </p:cNvSpPr>
            <p:nvPr/>
          </p:nvSpPr>
          <p:spPr bwMode="auto">
            <a:xfrm>
              <a:off x="3834" y="5733"/>
              <a:ext cx="81" cy="112"/>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sz="900" b="1"/>
            </a:p>
          </p:txBody>
        </p:sp>
        <p:sp>
          <p:nvSpPr>
            <p:cNvPr id="32" name="Oval 25"/>
            <p:cNvSpPr>
              <a:spLocks noChangeArrowheads="1"/>
            </p:cNvSpPr>
            <p:nvPr/>
          </p:nvSpPr>
          <p:spPr bwMode="auto">
            <a:xfrm>
              <a:off x="3841" y="6221"/>
              <a:ext cx="80" cy="113"/>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sz="900" b="1"/>
            </a:p>
          </p:txBody>
        </p:sp>
        <p:sp>
          <p:nvSpPr>
            <p:cNvPr id="33" name="Text Box 24"/>
            <p:cNvSpPr txBox="1">
              <a:spLocks noChangeArrowheads="1"/>
            </p:cNvSpPr>
            <p:nvPr/>
          </p:nvSpPr>
          <p:spPr bwMode="auto">
            <a:xfrm>
              <a:off x="3265" y="2489"/>
              <a:ext cx="101"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34" name="Text Box 23"/>
            <p:cNvSpPr txBox="1">
              <a:spLocks noChangeArrowheads="1"/>
            </p:cNvSpPr>
            <p:nvPr/>
          </p:nvSpPr>
          <p:spPr bwMode="auto">
            <a:xfrm>
              <a:off x="3251" y="2978"/>
              <a:ext cx="101"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35" name="Text Box 22"/>
            <p:cNvSpPr txBox="1">
              <a:spLocks noChangeArrowheads="1"/>
            </p:cNvSpPr>
            <p:nvPr/>
          </p:nvSpPr>
          <p:spPr bwMode="auto">
            <a:xfrm>
              <a:off x="3251" y="6137"/>
              <a:ext cx="101"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d</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36" name="Line 21"/>
            <p:cNvSpPr>
              <a:spLocks noChangeShapeType="1"/>
            </p:cNvSpPr>
            <p:nvPr/>
          </p:nvSpPr>
          <p:spPr bwMode="auto">
            <a:xfrm flipH="1">
              <a:off x="3391" y="7216"/>
              <a:ext cx="113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37" name="Text Box 20"/>
            <p:cNvSpPr txBox="1">
              <a:spLocks noChangeArrowheads="1"/>
            </p:cNvSpPr>
            <p:nvPr/>
          </p:nvSpPr>
          <p:spPr bwMode="auto">
            <a:xfrm>
              <a:off x="4646" y="7041"/>
              <a:ext cx="50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07,E</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38" name="Text Box 19"/>
            <p:cNvSpPr txBox="1">
              <a:spLocks noChangeArrowheads="1"/>
            </p:cNvSpPr>
            <p:nvPr/>
          </p:nvSpPr>
          <p:spPr bwMode="auto">
            <a:xfrm>
              <a:off x="3256" y="7097"/>
              <a:ext cx="489"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39" name="Line 18"/>
            <p:cNvSpPr>
              <a:spLocks noChangeShapeType="1"/>
            </p:cNvSpPr>
            <p:nvPr/>
          </p:nvSpPr>
          <p:spPr bwMode="auto">
            <a:xfrm>
              <a:off x="5400" y="7877"/>
              <a:ext cx="1" cy="8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40" name="Line 17"/>
            <p:cNvSpPr>
              <a:spLocks noChangeShapeType="1"/>
            </p:cNvSpPr>
            <p:nvPr/>
          </p:nvSpPr>
          <p:spPr bwMode="auto">
            <a:xfrm>
              <a:off x="6153" y="7877"/>
              <a:ext cx="0" cy="8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41" name="Line 16"/>
            <p:cNvSpPr>
              <a:spLocks noChangeShapeType="1"/>
            </p:cNvSpPr>
            <p:nvPr/>
          </p:nvSpPr>
          <p:spPr bwMode="auto">
            <a:xfrm>
              <a:off x="6906" y="7877"/>
              <a:ext cx="1" cy="8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42" name="Text Box 15"/>
            <p:cNvSpPr txBox="1">
              <a:spLocks noChangeArrowheads="1"/>
            </p:cNvSpPr>
            <p:nvPr/>
          </p:nvSpPr>
          <p:spPr bwMode="auto">
            <a:xfrm>
              <a:off x="5133" y="7524"/>
              <a:ext cx="72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09,S2</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43" name="Text Box 14"/>
            <p:cNvSpPr txBox="1">
              <a:spLocks noChangeArrowheads="1"/>
            </p:cNvSpPr>
            <p:nvPr/>
          </p:nvSpPr>
          <p:spPr bwMode="auto">
            <a:xfrm>
              <a:off x="5895" y="7544"/>
              <a:ext cx="71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10,S1</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44" name="Text Box 13"/>
            <p:cNvSpPr txBox="1">
              <a:spLocks noChangeArrowheads="1"/>
            </p:cNvSpPr>
            <p:nvPr/>
          </p:nvSpPr>
          <p:spPr bwMode="auto">
            <a:xfrm>
              <a:off x="6651" y="7544"/>
              <a:ext cx="70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11,S0</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45" name="Text Box 12"/>
            <p:cNvSpPr txBox="1">
              <a:spLocks noChangeArrowheads="1"/>
            </p:cNvSpPr>
            <p:nvPr/>
          </p:nvSpPr>
          <p:spPr bwMode="auto">
            <a:xfrm>
              <a:off x="5366" y="8760"/>
              <a:ext cx="101"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a</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46" name="Text Box 11"/>
            <p:cNvSpPr txBox="1">
              <a:spLocks noChangeArrowheads="1"/>
            </p:cNvSpPr>
            <p:nvPr/>
          </p:nvSpPr>
          <p:spPr bwMode="auto">
            <a:xfrm>
              <a:off x="6111" y="8813"/>
              <a:ext cx="101"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b</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47" name="Text Box 10"/>
            <p:cNvSpPr txBox="1">
              <a:spLocks noChangeArrowheads="1"/>
            </p:cNvSpPr>
            <p:nvPr/>
          </p:nvSpPr>
          <p:spPr bwMode="auto">
            <a:xfrm>
              <a:off x="6850" y="8801"/>
              <a:ext cx="101"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c</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48" name="Line 9"/>
            <p:cNvSpPr>
              <a:spLocks noChangeShapeType="1"/>
            </p:cNvSpPr>
            <p:nvPr/>
          </p:nvSpPr>
          <p:spPr bwMode="auto">
            <a:xfrm flipH="1">
              <a:off x="7911" y="2636"/>
              <a:ext cx="62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49" name="Line 8"/>
            <p:cNvSpPr>
              <a:spLocks noChangeShapeType="1"/>
            </p:cNvSpPr>
            <p:nvPr/>
          </p:nvSpPr>
          <p:spPr bwMode="auto">
            <a:xfrm flipH="1">
              <a:off x="7911" y="3153"/>
              <a:ext cx="62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50" name="Line 7"/>
            <p:cNvSpPr>
              <a:spLocks noChangeShapeType="1"/>
            </p:cNvSpPr>
            <p:nvPr/>
          </p:nvSpPr>
          <p:spPr bwMode="auto">
            <a:xfrm flipH="1">
              <a:off x="7911" y="4744"/>
              <a:ext cx="628"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900" b="1"/>
            </a:p>
          </p:txBody>
        </p:sp>
        <p:sp>
          <p:nvSpPr>
            <p:cNvPr id="51" name="Text Box 6"/>
            <p:cNvSpPr txBox="1">
              <a:spLocks noChangeArrowheads="1"/>
            </p:cNvSpPr>
            <p:nvPr/>
          </p:nvSpPr>
          <p:spPr bwMode="auto">
            <a:xfrm>
              <a:off x="7138" y="2480"/>
              <a:ext cx="70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16,VCC</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52" name="Text Box 5"/>
            <p:cNvSpPr txBox="1">
              <a:spLocks noChangeArrowheads="1"/>
            </p:cNvSpPr>
            <p:nvPr/>
          </p:nvSpPr>
          <p:spPr bwMode="auto">
            <a:xfrm>
              <a:off x="7120" y="2998"/>
              <a:ext cx="70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08,GND</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53" name="Text Box 4"/>
            <p:cNvSpPr txBox="1">
              <a:spLocks noChangeArrowheads="1"/>
            </p:cNvSpPr>
            <p:nvPr/>
          </p:nvSpPr>
          <p:spPr bwMode="auto">
            <a:xfrm>
              <a:off x="7187" y="4609"/>
              <a:ext cx="604"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05,Y5</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54" name="Text Box 3"/>
            <p:cNvSpPr txBox="1">
              <a:spLocks noChangeArrowheads="1"/>
            </p:cNvSpPr>
            <p:nvPr/>
          </p:nvSpPr>
          <p:spPr bwMode="auto">
            <a:xfrm>
              <a:off x="8551" y="4624"/>
              <a:ext cx="489"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O/P</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sp>
          <p:nvSpPr>
            <p:cNvPr id="55" name="Text Box 2"/>
            <p:cNvSpPr txBox="1">
              <a:spLocks noChangeArrowheads="1"/>
            </p:cNvSpPr>
            <p:nvPr/>
          </p:nvSpPr>
          <p:spPr bwMode="auto">
            <a:xfrm>
              <a:off x="5890" y="3459"/>
              <a:ext cx="567"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408" tIns="37202" rIns="74408"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8:1</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MUX</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I</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C</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7</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4</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5</a:t>
              </a:r>
              <a:endParaRPr kumimoji="0" lang="en-US" altLang="en-US" sz="900" b="1"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urier New" pitchFamily="49" charset="0"/>
                  <a:ea typeface="Times New Roman" pitchFamily="18" charset="0"/>
                  <a:cs typeface="Courier New" pitchFamily="49" charset="0"/>
                </a:rPr>
                <a:t>1</a:t>
              </a:r>
              <a:endParaRPr kumimoji="0" lang="en-US" altLang="en-US" sz="900" b="1" i="0" u="none" strike="noStrike" cap="none" normalizeH="0" baseline="0">
                <a:ln>
                  <a:noFill/>
                </a:ln>
                <a:solidFill>
                  <a:schemeClr val="tx1"/>
                </a:solidFill>
                <a:effectLst/>
                <a:latin typeface="Arial" pitchFamily="34" charset="0"/>
                <a:cs typeface="Arial" pitchFamily="34" charset="0"/>
              </a:endParaRPr>
            </a:p>
          </p:txBody>
        </p:sp>
      </p:grpSp>
      <p:graphicFrame>
        <p:nvGraphicFramePr>
          <p:cNvPr id="56" name="Table 55"/>
          <p:cNvGraphicFramePr>
            <a:graphicFrameLocks noGrp="1"/>
          </p:cNvGraphicFramePr>
          <p:nvPr>
            <p:extLst>
              <p:ext uri="{D42A27DB-BD31-4B8C-83A1-F6EECF244321}">
                <p14:modId xmlns:p14="http://schemas.microsoft.com/office/powerpoint/2010/main" val="2415674275"/>
              </p:ext>
            </p:extLst>
          </p:nvPr>
        </p:nvGraphicFramePr>
        <p:xfrm>
          <a:off x="228601" y="2176144"/>
          <a:ext cx="4571999" cy="4190996"/>
        </p:xfrm>
        <a:graphic>
          <a:graphicData uri="http://schemas.openxmlformats.org/drawingml/2006/table">
            <a:tbl>
              <a:tblPr firstRow="1" firstCol="1" lastRow="1" lastCol="1" bandRow="1" bandCol="1">
                <a:tableStyleId>{5940675A-B579-460E-94D1-54222C63F5DA}</a:tableStyleId>
              </a:tblPr>
              <a:tblGrid>
                <a:gridCol w="522124">
                  <a:extLst>
                    <a:ext uri="{9D8B030D-6E8A-4147-A177-3AD203B41FA5}">
                      <a16:colId xmlns:a16="http://schemas.microsoft.com/office/drawing/2014/main" val="20000"/>
                    </a:ext>
                  </a:extLst>
                </a:gridCol>
                <a:gridCol w="522124">
                  <a:extLst>
                    <a:ext uri="{9D8B030D-6E8A-4147-A177-3AD203B41FA5}">
                      <a16:colId xmlns:a16="http://schemas.microsoft.com/office/drawing/2014/main" val="20001"/>
                    </a:ext>
                  </a:extLst>
                </a:gridCol>
                <a:gridCol w="522124">
                  <a:extLst>
                    <a:ext uri="{9D8B030D-6E8A-4147-A177-3AD203B41FA5}">
                      <a16:colId xmlns:a16="http://schemas.microsoft.com/office/drawing/2014/main" val="20002"/>
                    </a:ext>
                  </a:extLst>
                </a:gridCol>
                <a:gridCol w="522124">
                  <a:extLst>
                    <a:ext uri="{9D8B030D-6E8A-4147-A177-3AD203B41FA5}">
                      <a16:colId xmlns:a16="http://schemas.microsoft.com/office/drawing/2014/main" val="20003"/>
                    </a:ext>
                  </a:extLst>
                </a:gridCol>
                <a:gridCol w="522124">
                  <a:extLst>
                    <a:ext uri="{9D8B030D-6E8A-4147-A177-3AD203B41FA5}">
                      <a16:colId xmlns:a16="http://schemas.microsoft.com/office/drawing/2014/main" val="20004"/>
                    </a:ext>
                  </a:extLst>
                </a:gridCol>
                <a:gridCol w="522124">
                  <a:extLst>
                    <a:ext uri="{9D8B030D-6E8A-4147-A177-3AD203B41FA5}">
                      <a16:colId xmlns:a16="http://schemas.microsoft.com/office/drawing/2014/main" val="20005"/>
                    </a:ext>
                  </a:extLst>
                </a:gridCol>
                <a:gridCol w="522124">
                  <a:extLst>
                    <a:ext uri="{9D8B030D-6E8A-4147-A177-3AD203B41FA5}">
                      <a16:colId xmlns:a16="http://schemas.microsoft.com/office/drawing/2014/main" val="20006"/>
                    </a:ext>
                  </a:extLst>
                </a:gridCol>
                <a:gridCol w="917131">
                  <a:extLst>
                    <a:ext uri="{9D8B030D-6E8A-4147-A177-3AD203B41FA5}">
                      <a16:colId xmlns:a16="http://schemas.microsoft.com/office/drawing/2014/main" val="20007"/>
                    </a:ext>
                  </a:extLst>
                </a:gridCol>
              </a:tblGrid>
              <a:tr h="446582">
                <a:tc gridSpan="2">
                  <a:txBody>
                    <a:bodyPr/>
                    <a:lstStyle/>
                    <a:p>
                      <a:pPr marL="0" marR="0" algn="ctr">
                        <a:spcBef>
                          <a:spcPts val="0"/>
                        </a:spcBef>
                        <a:spcAft>
                          <a:spcPts val="0"/>
                        </a:spcAft>
                      </a:pPr>
                      <a:r>
                        <a:rPr lang="en-US" sz="1200" b="1" dirty="0">
                          <a:effectLst/>
                        </a:rPr>
                        <a:t> </a:t>
                      </a:r>
                      <a:endParaRPr lang="en-IN" sz="1200" b="1" dirty="0">
                        <a:effectLst/>
                        <a:latin typeface="Times New Roman"/>
                        <a:ea typeface="Times New Roman"/>
                      </a:endParaRPr>
                    </a:p>
                  </a:txBody>
                  <a:tcPr marL="68580" marR="68580" marT="0" marB="0" anchor="ctr"/>
                </a:tc>
                <a:tc hMerge="1">
                  <a:txBody>
                    <a:bodyPr/>
                    <a:lstStyle/>
                    <a:p>
                      <a:endParaRPr lang="en-IN"/>
                    </a:p>
                  </a:txBody>
                  <a:tcPr/>
                </a:tc>
                <a:tc gridSpan="3">
                  <a:txBody>
                    <a:bodyPr/>
                    <a:lstStyle/>
                    <a:p>
                      <a:pPr marL="0" marR="0" algn="ctr">
                        <a:spcBef>
                          <a:spcPts val="0"/>
                        </a:spcBef>
                        <a:spcAft>
                          <a:spcPts val="0"/>
                        </a:spcAft>
                      </a:pPr>
                      <a:r>
                        <a:rPr lang="en-US" sz="1200" b="1" dirty="0">
                          <a:effectLst/>
                        </a:rPr>
                        <a:t>Select Inputs</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2">
                  <a:txBody>
                    <a:bodyPr/>
                    <a:lstStyle/>
                    <a:p>
                      <a:pPr marL="0" marR="0" algn="ctr">
                        <a:spcBef>
                          <a:spcPts val="0"/>
                        </a:spcBef>
                        <a:spcAft>
                          <a:spcPts val="0"/>
                        </a:spcAft>
                      </a:pPr>
                      <a:r>
                        <a:rPr lang="en-US" sz="1200" b="1">
                          <a:effectLst/>
                        </a:rPr>
                        <a:t> </a:t>
                      </a:r>
                      <a:endParaRPr lang="en-IN" sz="1200" b="1">
                        <a:effectLst/>
                        <a:latin typeface="Times New Roman"/>
                        <a:ea typeface="Times New Roman"/>
                      </a:endParaRPr>
                    </a:p>
                  </a:txBody>
                  <a:tcPr marL="68580" marR="68580" marT="0" marB="0" anchor="ctr"/>
                </a:tc>
                <a:tc hMerge="1">
                  <a:txBody>
                    <a:bodyPr/>
                    <a:lstStyle/>
                    <a:p>
                      <a:endParaRPr lang="en-IN"/>
                    </a:p>
                  </a:txBody>
                  <a:tcPr/>
                </a:tc>
                <a:tc>
                  <a:txBody>
                    <a:bodyPr/>
                    <a:lstStyle/>
                    <a:p>
                      <a:pPr marL="0" marR="0" algn="ctr">
                        <a:spcBef>
                          <a:spcPts val="0"/>
                        </a:spcBef>
                        <a:spcAft>
                          <a:spcPts val="0"/>
                        </a:spcAft>
                      </a:pPr>
                      <a:r>
                        <a:rPr lang="en-US" sz="1300" b="1">
                          <a:effectLst/>
                        </a:rPr>
                        <a:t>Output</a:t>
                      </a:r>
                      <a:endParaRPr lang="en-IN" sz="1200" b="1">
                        <a:effectLst/>
                      </a:endParaRPr>
                    </a:p>
                    <a:p>
                      <a:pPr marL="0" marR="0" algn="ctr">
                        <a:spcBef>
                          <a:spcPts val="0"/>
                        </a:spcBef>
                        <a:spcAft>
                          <a:spcPts val="0"/>
                        </a:spcAft>
                      </a:pPr>
                      <a:r>
                        <a:rPr lang="en-US" sz="1300" b="1">
                          <a:effectLst/>
                        </a:rPr>
                        <a:t>Y5</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46582">
                <a:tc gridSpan="2">
                  <a:txBody>
                    <a:bodyPr/>
                    <a:lstStyle/>
                    <a:p>
                      <a:pPr marL="0" marR="0" algn="ctr">
                        <a:spcBef>
                          <a:spcPts val="0"/>
                        </a:spcBef>
                        <a:spcAft>
                          <a:spcPts val="0"/>
                        </a:spcAft>
                      </a:pPr>
                      <a:r>
                        <a:rPr lang="en-US" sz="1200" b="1">
                          <a:effectLst/>
                        </a:rPr>
                        <a:t>Minterm in decimals</a:t>
                      </a:r>
                      <a:endParaRPr lang="en-IN" sz="1200" b="1">
                        <a:effectLst/>
                        <a:latin typeface="Times New Roman"/>
                        <a:ea typeface="Times New Roman"/>
                      </a:endParaRPr>
                    </a:p>
                  </a:txBody>
                  <a:tcPr marL="68580" marR="68580" marT="0" marB="0" anchor="ctr"/>
                </a:tc>
                <a:tc hMerge="1">
                  <a:txBody>
                    <a:bodyPr/>
                    <a:lstStyle/>
                    <a:p>
                      <a:endParaRPr lang="en-IN"/>
                    </a:p>
                  </a:txBody>
                  <a:tcPr/>
                </a:tc>
                <a:tc>
                  <a:txBody>
                    <a:bodyPr/>
                    <a:lstStyle/>
                    <a:p>
                      <a:pPr marL="0" marR="0" algn="ctr">
                        <a:spcBef>
                          <a:spcPts val="0"/>
                        </a:spcBef>
                        <a:spcAft>
                          <a:spcPts val="0"/>
                        </a:spcAft>
                      </a:pPr>
                      <a:r>
                        <a:rPr lang="en-US" sz="1200" b="1" dirty="0">
                          <a:effectLst/>
                        </a:rPr>
                        <a:t>a</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b</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c</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d</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f</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300" b="1" dirty="0">
                          <a:effectLst/>
                        </a:rPr>
                        <a:t>EVM</a:t>
                      </a:r>
                      <a:endParaRPr lang="en-IN" sz="1200" b="1" dirty="0">
                        <a:effectLst/>
                      </a:endParaRPr>
                    </a:p>
                    <a:p>
                      <a:pPr marL="0" marR="0" algn="ctr">
                        <a:spcBef>
                          <a:spcPts val="0"/>
                        </a:spcBef>
                        <a:spcAft>
                          <a:spcPts val="0"/>
                        </a:spcAft>
                      </a:pPr>
                      <a:r>
                        <a:rPr lang="en-US" sz="1300" b="1" dirty="0">
                          <a:effectLst/>
                        </a:rPr>
                        <a:t>Entry</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2229">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 (D0)</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2229">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2</a:t>
                      </a:r>
                      <a:endParaRPr lang="en-IN" sz="1200">
                        <a:effectLst/>
                      </a:endParaRPr>
                    </a:p>
                    <a:p>
                      <a:pPr marL="0" marR="0" algn="ctr">
                        <a:spcBef>
                          <a:spcPts val="0"/>
                        </a:spcBef>
                        <a:spcAft>
                          <a:spcPts val="0"/>
                        </a:spcAft>
                      </a:pPr>
                      <a:r>
                        <a:rPr lang="en-US" sz="1200">
                          <a:effectLst/>
                        </a:rPr>
                        <a:t>3</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 (D1)</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12229">
                <a:tc>
                  <a:txBody>
                    <a:bodyPr/>
                    <a:lstStyle/>
                    <a:p>
                      <a:pPr marL="0" marR="0" algn="ctr">
                        <a:spcBef>
                          <a:spcPts val="0"/>
                        </a:spcBef>
                        <a:spcAft>
                          <a:spcPts val="0"/>
                        </a:spcAft>
                      </a:pPr>
                      <a:r>
                        <a:rPr lang="en-US" sz="1200">
                          <a:effectLst/>
                        </a:rPr>
                        <a:t>2</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4</a:t>
                      </a:r>
                      <a:endParaRPr lang="en-IN" sz="1200">
                        <a:effectLst/>
                      </a:endParaRPr>
                    </a:p>
                    <a:p>
                      <a:pPr marL="0" marR="0" algn="ctr">
                        <a:spcBef>
                          <a:spcPts val="0"/>
                        </a:spcBef>
                        <a:spcAft>
                          <a:spcPts val="0"/>
                        </a:spcAft>
                      </a:pPr>
                      <a:r>
                        <a:rPr lang="en-US" sz="1200">
                          <a:effectLst/>
                        </a:rPr>
                        <a:t>5</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 (D2)</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412229">
                <a:tc>
                  <a:txBody>
                    <a:bodyPr/>
                    <a:lstStyle/>
                    <a:p>
                      <a:pPr marL="0" marR="0" algn="ctr">
                        <a:spcBef>
                          <a:spcPts val="0"/>
                        </a:spcBef>
                        <a:spcAft>
                          <a:spcPts val="0"/>
                        </a:spcAft>
                      </a:pPr>
                      <a:r>
                        <a:rPr lang="en-US" sz="1200">
                          <a:effectLst/>
                        </a:rPr>
                        <a:t>3</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6</a:t>
                      </a:r>
                      <a:endParaRPr lang="en-IN" sz="1200">
                        <a:effectLst/>
                      </a:endParaRPr>
                    </a:p>
                    <a:p>
                      <a:pPr marL="0" marR="0" algn="ctr">
                        <a:spcBef>
                          <a:spcPts val="0"/>
                        </a:spcBef>
                        <a:spcAft>
                          <a:spcPts val="0"/>
                        </a:spcAft>
                      </a:pPr>
                      <a:r>
                        <a:rPr lang="en-US" sz="1200">
                          <a:effectLst/>
                        </a:rPr>
                        <a:t>7</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 (D3)</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412229">
                <a:tc>
                  <a:txBody>
                    <a:bodyPr/>
                    <a:lstStyle/>
                    <a:p>
                      <a:pPr marL="0" marR="0" algn="ctr">
                        <a:spcBef>
                          <a:spcPts val="0"/>
                        </a:spcBef>
                        <a:spcAft>
                          <a:spcPts val="0"/>
                        </a:spcAft>
                      </a:pPr>
                      <a:r>
                        <a:rPr lang="en-US" sz="1200">
                          <a:effectLst/>
                        </a:rPr>
                        <a:t>4</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8</a:t>
                      </a:r>
                      <a:endParaRPr lang="en-IN" sz="1200">
                        <a:effectLst/>
                      </a:endParaRPr>
                    </a:p>
                    <a:p>
                      <a:pPr marL="0" marR="0" algn="ctr">
                        <a:spcBef>
                          <a:spcPts val="0"/>
                        </a:spcBef>
                        <a:spcAft>
                          <a:spcPts val="0"/>
                        </a:spcAft>
                      </a:pPr>
                      <a:r>
                        <a:rPr lang="en-US" sz="1200">
                          <a:effectLst/>
                        </a:rPr>
                        <a:t>9</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endParaRPr>
                    </a:p>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 (D4)</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412229">
                <a:tc>
                  <a:txBody>
                    <a:bodyPr/>
                    <a:lstStyle/>
                    <a:p>
                      <a:pPr marL="0" marR="0" algn="ctr">
                        <a:spcBef>
                          <a:spcPts val="0"/>
                        </a:spcBef>
                        <a:spcAft>
                          <a:spcPts val="0"/>
                        </a:spcAft>
                      </a:pPr>
                      <a:r>
                        <a:rPr lang="en-US" sz="1200">
                          <a:effectLst/>
                        </a:rPr>
                        <a:t>5</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10</a:t>
                      </a:r>
                      <a:endParaRPr lang="en-IN" sz="1200">
                        <a:effectLst/>
                      </a:endParaRPr>
                    </a:p>
                    <a:p>
                      <a:pPr marL="0" marR="0" algn="ctr">
                        <a:spcBef>
                          <a:spcPts val="0"/>
                        </a:spcBef>
                        <a:spcAft>
                          <a:spcPts val="0"/>
                        </a:spcAft>
                      </a:pPr>
                      <a:r>
                        <a:rPr lang="en-US" sz="1200">
                          <a:effectLst/>
                        </a:rPr>
                        <a:t>11</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endParaRPr>
                    </a:p>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 (D5)</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412229">
                <a:tc>
                  <a:txBody>
                    <a:bodyPr/>
                    <a:lstStyle/>
                    <a:p>
                      <a:pPr marL="0" marR="0" algn="ctr">
                        <a:spcBef>
                          <a:spcPts val="0"/>
                        </a:spcBef>
                        <a:spcAft>
                          <a:spcPts val="0"/>
                        </a:spcAft>
                      </a:pPr>
                      <a:r>
                        <a:rPr lang="en-US" sz="1200">
                          <a:effectLst/>
                        </a:rPr>
                        <a:t>6</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12</a:t>
                      </a:r>
                      <a:endParaRPr lang="en-IN" sz="1200">
                        <a:effectLst/>
                      </a:endParaRPr>
                    </a:p>
                    <a:p>
                      <a:pPr marL="0" marR="0" algn="ctr">
                        <a:spcBef>
                          <a:spcPts val="0"/>
                        </a:spcBef>
                        <a:spcAft>
                          <a:spcPts val="0"/>
                        </a:spcAft>
                      </a:pPr>
                      <a:r>
                        <a:rPr lang="en-US" sz="1200">
                          <a:effectLst/>
                        </a:rPr>
                        <a:t>13</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dirty="0">
                        <a:effectLst/>
                      </a:endParaRPr>
                    </a:p>
                    <a:p>
                      <a:pPr marL="0" marR="0" algn="ctr">
                        <a:spcBef>
                          <a:spcPts val="0"/>
                        </a:spcBef>
                        <a:spcAft>
                          <a:spcPts val="0"/>
                        </a:spcAft>
                      </a:pPr>
                      <a:r>
                        <a:rPr lang="en-US" sz="1200" dirty="0">
                          <a:effectLst/>
                        </a:rPr>
                        <a:t>1</a:t>
                      </a:r>
                      <a:endParaRPr lang="en-IN"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d (D6)</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412229">
                <a:tc>
                  <a:txBody>
                    <a:bodyPr/>
                    <a:lstStyle/>
                    <a:p>
                      <a:pPr marL="0" marR="0" algn="ctr">
                        <a:spcBef>
                          <a:spcPts val="0"/>
                        </a:spcBef>
                        <a:spcAft>
                          <a:spcPts val="0"/>
                        </a:spcAft>
                      </a:pPr>
                      <a:r>
                        <a:rPr lang="en-US" sz="1200">
                          <a:effectLst/>
                        </a:rPr>
                        <a:t>7</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14</a:t>
                      </a:r>
                      <a:endParaRPr lang="en-IN" sz="1200">
                        <a:effectLst/>
                      </a:endParaRPr>
                    </a:p>
                    <a:p>
                      <a:pPr marL="0" marR="0" algn="ctr">
                        <a:spcBef>
                          <a:spcPts val="0"/>
                        </a:spcBef>
                        <a:spcAft>
                          <a:spcPts val="0"/>
                        </a:spcAft>
                      </a:pPr>
                      <a:r>
                        <a:rPr lang="en-US" sz="1200">
                          <a:effectLst/>
                        </a:rPr>
                        <a:t>15</a:t>
                      </a:r>
                      <a:endParaRPr lang="en-IN"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endParaRPr>
                    </a:p>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dirty="0">
                        <a:effectLst/>
                      </a:endParaRPr>
                    </a:p>
                    <a:p>
                      <a:pPr marL="0" marR="0" algn="ctr">
                        <a:spcBef>
                          <a:spcPts val="0"/>
                        </a:spcBef>
                        <a:spcAft>
                          <a:spcPts val="0"/>
                        </a:spcAft>
                      </a:pPr>
                      <a:r>
                        <a:rPr lang="en-US" sz="1200" dirty="0">
                          <a:effectLst/>
                        </a:rPr>
                        <a:t>1</a:t>
                      </a:r>
                      <a:endParaRPr lang="en-IN"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d (D7)</a:t>
                      </a:r>
                      <a:endParaRPr lang="en-IN" sz="1200" dirty="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06145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MULTIPLEXERS-9</a:t>
            </a:r>
            <a:endParaRPr lang="en-IN" dirty="0"/>
          </a:p>
        </p:txBody>
      </p:sp>
      <p:sp>
        <p:nvSpPr>
          <p:cNvPr id="3" name="Content Placeholder 2"/>
          <p:cNvSpPr>
            <a:spLocks noGrp="1"/>
          </p:cNvSpPr>
          <p:nvPr>
            <p:ph idx="1"/>
          </p:nvPr>
        </p:nvSpPr>
        <p:spPr>
          <a:xfrm>
            <a:off x="457200" y="1600200"/>
            <a:ext cx="7620000" cy="1828800"/>
          </a:xfrm>
        </p:spPr>
        <p:txBody>
          <a:bodyPr>
            <a:normAutofit fontScale="92500" lnSpcReduction="20000"/>
          </a:bodyPr>
          <a:lstStyle/>
          <a:p>
            <a:pPr algn="just"/>
            <a:r>
              <a:rPr lang="en-IN" dirty="0"/>
              <a:t>Show how 4-to-1 multiplexer can be obtained using only 2-to-1 multiplexer.</a:t>
            </a:r>
          </a:p>
          <a:p>
            <a:pPr algn="just"/>
            <a:r>
              <a:rPr lang="en-IN" dirty="0"/>
              <a:t>Logic equation for 2-to-1Multiplexer: Y= A’D0 + AD1</a:t>
            </a:r>
          </a:p>
          <a:p>
            <a:r>
              <a:rPr lang="en-IN" dirty="0"/>
              <a:t>Logic equation for 4-to-1 Multiplexer: 				Y = A'B' D0+ A'BD1 + AB' D2 + ABD3</a:t>
            </a:r>
          </a:p>
          <a:p>
            <a:r>
              <a:rPr lang="en-IN" dirty="0"/>
              <a:t>This can be rewritten as, Y= A'(B'D0 + BD1) +A (B'D2 + BD3)</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14046" y="3429000"/>
            <a:ext cx="297720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4"/>
                                        </p:tgtEl>
                                        <p:attrNameLst>
                                          <p:attrName>style.visibility</p:attrName>
                                        </p:attrNameLst>
                                      </p:cBhvr>
                                      <p:to>
                                        <p:strVal val="visible"/>
                                      </p:to>
                                    </p:set>
                                    <p:animEffect transition="in" filter="fade">
                                      <p:cBhvr>
                                        <p:cTn id="35" dur="1000"/>
                                        <p:tgtEl>
                                          <p:spTgt spid="8194"/>
                                        </p:tgtEl>
                                      </p:cBhvr>
                                    </p:animEffect>
                                    <p:anim calcmode="lin" valueType="num">
                                      <p:cBhvr>
                                        <p:cTn id="36" dur="1000" fill="hold"/>
                                        <p:tgtEl>
                                          <p:spTgt spid="8194"/>
                                        </p:tgtEl>
                                        <p:attrNameLst>
                                          <p:attrName>ppt_x</p:attrName>
                                        </p:attrNameLst>
                                      </p:cBhvr>
                                      <p:tavLst>
                                        <p:tav tm="0">
                                          <p:val>
                                            <p:strVal val="#ppt_x"/>
                                          </p:val>
                                        </p:tav>
                                        <p:tav tm="100000">
                                          <p:val>
                                            <p:strVal val="#ppt_x"/>
                                          </p:val>
                                        </p:tav>
                                      </p:tavLst>
                                    </p:anim>
                                    <p:anim calcmode="lin" valueType="num">
                                      <p:cBhvr>
                                        <p:cTn id="37"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MULTIPLEXERS-10</a:t>
            </a:r>
            <a:endParaRPr lang="en-IN" dirty="0"/>
          </a:p>
        </p:txBody>
      </p:sp>
      <p:sp>
        <p:nvSpPr>
          <p:cNvPr id="3" name="Content Placeholder 2"/>
          <p:cNvSpPr>
            <a:spLocks noGrp="1"/>
          </p:cNvSpPr>
          <p:nvPr>
            <p:ph idx="1"/>
          </p:nvPr>
        </p:nvSpPr>
        <p:spPr/>
        <p:txBody>
          <a:bodyPr/>
          <a:lstStyle/>
          <a:p>
            <a:pPr algn="just"/>
            <a:r>
              <a:rPr lang="en-IN" dirty="0"/>
              <a:t>Realize </a:t>
            </a:r>
            <a:r>
              <a:rPr lang="en-IN" i="1" dirty="0"/>
              <a:t>Y=A'B </a:t>
            </a:r>
            <a:r>
              <a:rPr lang="en-IN" dirty="0"/>
              <a:t>+ </a:t>
            </a:r>
            <a:r>
              <a:rPr lang="en-IN" i="1" dirty="0"/>
              <a:t>B'C' </a:t>
            </a:r>
            <a:r>
              <a:rPr lang="en-IN" dirty="0"/>
              <a:t>+ </a:t>
            </a:r>
            <a:r>
              <a:rPr lang="en-IN" i="1" dirty="0"/>
              <a:t>ABC </a:t>
            </a:r>
            <a:r>
              <a:rPr lang="en-IN" dirty="0"/>
              <a:t>using an 8-to-1 multiplexer.</a:t>
            </a:r>
          </a:p>
          <a:p>
            <a:pPr lvl="1" algn="just"/>
            <a:r>
              <a:rPr lang="en-IN" dirty="0"/>
              <a:t>First we express </a:t>
            </a:r>
            <a:r>
              <a:rPr lang="en-IN" i="1" dirty="0"/>
              <a:t>Y </a:t>
            </a:r>
            <a:r>
              <a:rPr lang="en-IN" dirty="0"/>
              <a:t>as a function of </a:t>
            </a:r>
            <a:r>
              <a:rPr lang="en-IN" dirty="0" err="1"/>
              <a:t>minterms</a:t>
            </a:r>
            <a:r>
              <a:rPr lang="en-IN" dirty="0"/>
              <a:t> of three variables. Thus</a:t>
            </a:r>
          </a:p>
          <a:p>
            <a:pPr lvl="1" algn="just"/>
            <a:r>
              <a:rPr lang="en-IN" i="1" dirty="0"/>
              <a:t>Y = A'B </a:t>
            </a:r>
            <a:r>
              <a:rPr lang="en-IN" dirty="0"/>
              <a:t>+ </a:t>
            </a:r>
            <a:r>
              <a:rPr lang="en-IN" i="1" dirty="0"/>
              <a:t>B'C' </a:t>
            </a:r>
            <a:r>
              <a:rPr lang="en-IN" dirty="0"/>
              <a:t>+ </a:t>
            </a:r>
            <a:r>
              <a:rPr lang="en-IN" i="1" dirty="0"/>
              <a:t>ABC</a:t>
            </a:r>
          </a:p>
          <a:p>
            <a:pPr lvl="1" algn="just"/>
            <a:r>
              <a:rPr lang="pt-BR" i="1" dirty="0"/>
              <a:t>Y =A'B(C' </a:t>
            </a:r>
            <a:r>
              <a:rPr lang="pt-BR" dirty="0"/>
              <a:t>+ </a:t>
            </a:r>
            <a:r>
              <a:rPr lang="pt-BR" i="1" dirty="0"/>
              <a:t>C)+B'C'(A' </a:t>
            </a:r>
            <a:r>
              <a:rPr lang="pt-BR" dirty="0"/>
              <a:t>+ A)+ </a:t>
            </a:r>
            <a:r>
              <a:rPr lang="pt-BR" i="1" dirty="0"/>
              <a:t>ABC		[As,X+X'= </a:t>
            </a:r>
            <a:r>
              <a:rPr lang="pt-BR" dirty="0"/>
              <a:t>I]</a:t>
            </a:r>
          </a:p>
          <a:p>
            <a:pPr lvl="1" algn="just"/>
            <a:r>
              <a:rPr lang="en-IN" i="1" dirty="0"/>
              <a:t>Y </a:t>
            </a:r>
            <a:r>
              <a:rPr lang="en-IN" dirty="0"/>
              <a:t>= </a:t>
            </a:r>
            <a:r>
              <a:rPr lang="en-IN" i="1" dirty="0"/>
              <a:t>A'B'C' </a:t>
            </a:r>
            <a:r>
              <a:rPr lang="en-IN" dirty="0"/>
              <a:t>+ </a:t>
            </a:r>
            <a:r>
              <a:rPr lang="en-IN" i="1" dirty="0"/>
              <a:t>A'BC' </a:t>
            </a:r>
            <a:r>
              <a:rPr lang="en-IN" dirty="0"/>
              <a:t>+ </a:t>
            </a:r>
            <a:r>
              <a:rPr lang="en-IN" i="1" dirty="0"/>
              <a:t>A'BC </a:t>
            </a:r>
            <a:r>
              <a:rPr lang="en-IN" dirty="0"/>
              <a:t>+ </a:t>
            </a:r>
            <a:r>
              <a:rPr lang="en-IN" i="1" dirty="0"/>
              <a:t>AB'C' </a:t>
            </a:r>
            <a:r>
              <a:rPr lang="en-IN" dirty="0"/>
              <a:t>+ </a:t>
            </a:r>
            <a:r>
              <a:rPr lang="en-IN" i="1" dirty="0"/>
              <a:t>ABC</a:t>
            </a:r>
          </a:p>
          <a:p>
            <a:pPr lvl="1" algn="just"/>
            <a:r>
              <a:rPr lang="en-IN" dirty="0"/>
              <a:t>Comparing this with equation of 8 to 1 multiplexer, we find by substituting D0 = </a:t>
            </a:r>
            <a:r>
              <a:rPr lang="en-IN" i="1" dirty="0"/>
              <a:t>D2 </a:t>
            </a:r>
            <a:r>
              <a:rPr lang="en-IN" dirty="0"/>
              <a:t>= </a:t>
            </a:r>
            <a:r>
              <a:rPr lang="en-IN" i="1" dirty="0"/>
              <a:t>D3 =D4 </a:t>
            </a:r>
            <a:r>
              <a:rPr lang="en-IN" dirty="0"/>
              <a:t>= </a:t>
            </a:r>
            <a:r>
              <a:rPr lang="en-IN" i="1" dirty="0"/>
              <a:t>D7 </a:t>
            </a:r>
            <a:r>
              <a:rPr lang="en-IN" dirty="0"/>
              <a:t>= 1 and </a:t>
            </a:r>
            <a:r>
              <a:rPr lang="en-IN" i="1" dirty="0"/>
              <a:t>D1 </a:t>
            </a:r>
            <a:r>
              <a:rPr lang="en-IN" dirty="0"/>
              <a:t>= </a:t>
            </a:r>
            <a:r>
              <a:rPr lang="en-IN" i="1" dirty="0"/>
              <a:t>D5 </a:t>
            </a:r>
            <a:r>
              <a:rPr lang="en-IN" dirty="0"/>
              <a:t>= </a:t>
            </a:r>
            <a:r>
              <a:rPr lang="en-IN" i="1" dirty="0"/>
              <a:t>D6 </a:t>
            </a:r>
            <a:r>
              <a:rPr lang="en-IN" dirty="0"/>
              <a:t>= 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24121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MULTIPLEXERS-11</a:t>
            </a:r>
            <a:endParaRPr lang="en-IN" dirty="0"/>
          </a:p>
        </p:txBody>
      </p:sp>
      <p:sp>
        <p:nvSpPr>
          <p:cNvPr id="3" name="Content Placeholder 2"/>
          <p:cNvSpPr>
            <a:spLocks noGrp="1"/>
          </p:cNvSpPr>
          <p:nvPr>
            <p:ph idx="1"/>
          </p:nvPr>
        </p:nvSpPr>
        <p:spPr/>
        <p:txBody>
          <a:bodyPr/>
          <a:lstStyle/>
          <a:p>
            <a:pPr marL="342900" lvl="1" algn="just">
              <a:buClr>
                <a:schemeClr val="accent1"/>
              </a:buClr>
            </a:pPr>
            <a:r>
              <a:rPr lang="en-IN" dirty="0"/>
              <a:t>Can it be realized </a:t>
            </a:r>
            <a:r>
              <a:rPr lang="en-IN" i="1" dirty="0"/>
              <a:t>Y =A'B + B'C‘ + ABC </a:t>
            </a:r>
            <a:r>
              <a:rPr lang="en-IN" dirty="0"/>
              <a:t> equation with a 4-to-1 multiplexer?</a:t>
            </a:r>
          </a:p>
          <a:p>
            <a:pPr lvl="1" algn="just"/>
            <a:r>
              <a:rPr lang="en-IN" dirty="0"/>
              <a:t>The 4-to-1 multiplexer generates 4 </a:t>
            </a:r>
            <a:r>
              <a:rPr lang="en-IN" dirty="0" err="1"/>
              <a:t>minterms</a:t>
            </a:r>
            <a:r>
              <a:rPr lang="en-IN" dirty="0"/>
              <a:t> for different combinations of </a:t>
            </a:r>
            <a:r>
              <a:rPr lang="en-IN" i="1" dirty="0"/>
              <a:t>AB. </a:t>
            </a:r>
            <a:r>
              <a:rPr lang="en-IN" dirty="0"/>
              <a:t>We rewrite given logic equation in such a  way that all these terms are present in the equation.</a:t>
            </a:r>
          </a:p>
          <a:p>
            <a:pPr lvl="1" algn="just"/>
            <a:r>
              <a:rPr lang="en-IN" i="1" dirty="0"/>
              <a:t>Y =A'B+B'C' +ABC</a:t>
            </a:r>
          </a:p>
          <a:p>
            <a:pPr lvl="1" algn="just"/>
            <a:r>
              <a:rPr lang="pt-BR" i="1" dirty="0"/>
              <a:t>Y =A'B+ B'C'(A' +A)+ ABC 		[As,X +X' </a:t>
            </a:r>
            <a:r>
              <a:rPr lang="pt-BR" dirty="0"/>
              <a:t>= I]</a:t>
            </a:r>
          </a:p>
          <a:p>
            <a:pPr lvl="1" algn="just"/>
            <a:r>
              <a:rPr lang="en-IN" i="1" dirty="0"/>
              <a:t>Y =A'B'.C' </a:t>
            </a:r>
            <a:r>
              <a:rPr lang="en-IN" dirty="0"/>
              <a:t>+ </a:t>
            </a:r>
            <a:r>
              <a:rPr lang="en-IN" i="1" dirty="0"/>
              <a:t>A'B.1 +AB'.C' </a:t>
            </a:r>
            <a:r>
              <a:rPr lang="en-IN" dirty="0"/>
              <a:t>+ </a:t>
            </a:r>
            <a:r>
              <a:rPr lang="en-IN" i="1" dirty="0"/>
              <a:t>AB.C</a:t>
            </a:r>
          </a:p>
          <a:p>
            <a:pPr lvl="1" algn="just"/>
            <a:r>
              <a:rPr lang="en-IN" dirty="0"/>
              <a:t>Compare above with equation of a 4-to-1 multiplexer. We see </a:t>
            </a:r>
            <a:r>
              <a:rPr lang="en-IN" i="1" dirty="0"/>
              <a:t>D0= C', </a:t>
            </a:r>
            <a:r>
              <a:rPr lang="en-IN" dirty="0"/>
              <a:t>D1 = 1, </a:t>
            </a:r>
            <a:r>
              <a:rPr lang="en-IN" i="1" dirty="0"/>
              <a:t>D2 = C' </a:t>
            </a:r>
            <a:r>
              <a:rPr lang="en-IN" dirty="0"/>
              <a:t>and D3 = C generate the given logic function.</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23154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MULTIPLEXERS-12</a:t>
            </a:r>
            <a:endParaRPr lang="en-IN" dirty="0"/>
          </a:p>
        </p:txBody>
      </p:sp>
      <p:sp>
        <p:nvSpPr>
          <p:cNvPr id="3" name="Content Placeholder 2"/>
          <p:cNvSpPr>
            <a:spLocks noGrp="1"/>
          </p:cNvSpPr>
          <p:nvPr>
            <p:ph sz="half" idx="1"/>
          </p:nvPr>
        </p:nvSpPr>
        <p:spPr/>
        <p:txBody>
          <a:bodyPr>
            <a:normAutofit fontScale="85000" lnSpcReduction="10000"/>
          </a:bodyPr>
          <a:lstStyle/>
          <a:p>
            <a:pPr algn="just"/>
            <a:r>
              <a:rPr lang="en-IN" dirty="0"/>
              <a:t>Design a 32-to-1 multiplexer using two 16-to-1 multiplexers and one 2-to-1 multiplexer.</a:t>
            </a:r>
          </a:p>
          <a:p>
            <a:pPr lvl="1" algn="just"/>
            <a:r>
              <a:rPr lang="en-IN" dirty="0"/>
              <a:t>A 32-to-1 multiplexer requires log2</a:t>
            </a:r>
            <a:r>
              <a:rPr lang="en-IN" baseline="30000" dirty="0"/>
              <a:t>32</a:t>
            </a:r>
            <a:r>
              <a:rPr lang="en-IN" dirty="0"/>
              <a:t> =5 select lines say, </a:t>
            </a:r>
            <a:r>
              <a:rPr lang="en-IN" i="1" dirty="0"/>
              <a:t>ABCDE. </a:t>
            </a:r>
            <a:r>
              <a:rPr lang="en-IN" dirty="0"/>
              <a:t>The </a:t>
            </a:r>
            <a:r>
              <a:rPr lang="en-IN" dirty="0" err="1"/>
              <a:t>Iower</a:t>
            </a:r>
            <a:r>
              <a:rPr lang="en-IN" dirty="0"/>
              <a:t> 4 select lines </a:t>
            </a:r>
            <a:r>
              <a:rPr lang="en-IN" i="1" dirty="0"/>
              <a:t>BCDE choose </a:t>
            </a:r>
            <a:r>
              <a:rPr lang="en-IN" dirty="0"/>
              <a:t>16-to-1 multiplexer outputs. The 2-to-1 multiplexer chooses one of the output of two 16-to-1 multiplexers depending on what appears in the 5th select line, </a:t>
            </a:r>
            <a:r>
              <a:rPr lang="en-IN" i="1" dirty="0"/>
              <a:t>A.</a:t>
            </a:r>
            <a:endParaRPr lang="en-IN" dirty="0"/>
          </a:p>
        </p:txBody>
      </p:sp>
      <p:sp>
        <p:nvSpPr>
          <p:cNvPr id="5" name="Content Placeholder 4"/>
          <p:cNvSpPr>
            <a:spLocks noGrp="1"/>
          </p:cNvSpPr>
          <p:nvPr>
            <p:ph sz="half" idx="2"/>
          </p:nvPr>
        </p:nvSpPr>
        <p:spPr/>
        <p:txBody>
          <a:bodyPr>
            <a:normAutofit fontScale="85000" lnSpcReduction="10000"/>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348573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7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lstStyle/>
          <a:p>
            <a:pPr algn="just"/>
            <a:r>
              <a:rPr lang="en-IN" dirty="0"/>
              <a:t>A gate output can only be connected to a limited number of other device inputs without degrading the performance of a digital system. </a:t>
            </a:r>
          </a:p>
          <a:p>
            <a:pPr algn="just"/>
            <a:r>
              <a:rPr lang="en-IN" dirty="0"/>
              <a:t>A simple buffer may be used to increase the driving capability of a gate output.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36035502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sz="half" idx="1"/>
          </p:nvPr>
        </p:nvSpPr>
        <p:spPr/>
        <p:txBody>
          <a:bodyPr>
            <a:normAutofit fontScale="92500" lnSpcReduction="10000"/>
          </a:bodyPr>
          <a:lstStyle/>
          <a:p>
            <a:pPr algn="just"/>
            <a:r>
              <a:rPr lang="en-IN" dirty="0"/>
              <a:t> A buffer connected between a gate output and several gate inputs. </a:t>
            </a:r>
          </a:p>
          <a:p>
            <a:pPr algn="just"/>
            <a:r>
              <a:rPr lang="en-IN" dirty="0"/>
              <a:t>Because no bubble is present  at the buffer output, this is a noninverting buffer, and the logic values of the buffer input and output are the same, that is, F = C.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88</a:t>
            </a:fld>
            <a:endParaRPr lang="en-US"/>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6529" y="2512035"/>
            <a:ext cx="3343742" cy="263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6045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normAutofit/>
          </a:bodyPr>
          <a:lstStyle/>
          <a:p>
            <a:pPr algn="just"/>
            <a:r>
              <a:rPr lang="en-IN" dirty="0"/>
              <a:t>Normally, a logic circuit will not operate correctly if the outputs of two or more gates or other logic devices are directly connected to each other. </a:t>
            </a:r>
          </a:p>
          <a:p>
            <a:pPr lvl="1" algn="just"/>
            <a:r>
              <a:rPr lang="en-IN" dirty="0"/>
              <a:t>For example, if one gate has a 0 output (a low voltage) and another has a 1 output (a high voltage), when the Gate outputs are connected together the resulting output voltage may be some intermediate value that does not clearly represent either a 0 or a 1. </a:t>
            </a:r>
          </a:p>
          <a:p>
            <a:pPr lvl="1" algn="just"/>
            <a:r>
              <a:rPr lang="en-IN" dirty="0"/>
              <a:t>In some cases, damage to the gates </a:t>
            </a:r>
          </a:p>
          <a:p>
            <a:pPr algn="just"/>
            <a:r>
              <a:rPr lang="en-IN" b="1" dirty="0"/>
              <a:t>Use of three-state logic permits the outputs of two or more gates or other logic devices to be connected together.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177110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Review of Combinational Circuit Design</a:t>
            </a:r>
          </a:p>
        </p:txBody>
      </p:sp>
      <p:sp>
        <p:nvSpPr>
          <p:cNvPr id="3" name="Content Placeholder 2"/>
          <p:cNvSpPr>
            <a:spLocks noGrp="1"/>
          </p:cNvSpPr>
          <p:nvPr>
            <p:ph idx="1"/>
          </p:nvPr>
        </p:nvSpPr>
        <p:spPr/>
        <p:txBody>
          <a:bodyPr>
            <a:normAutofit/>
          </a:bodyPr>
          <a:lstStyle/>
          <a:p>
            <a:pPr algn="just"/>
            <a:r>
              <a:rPr lang="en-IN" sz="2000" dirty="0"/>
              <a:t>Similarly, design of multi-level, multiple-output NOR-gate circuits is most easily accomplished by first designing a circuit of AND </a:t>
            </a:r>
            <a:r>
              <a:rPr lang="en-IN" sz="2000" dirty="0" err="1"/>
              <a:t>and</a:t>
            </a:r>
            <a:r>
              <a:rPr lang="en-IN" sz="2000" dirty="0"/>
              <a:t> OR gates.</a:t>
            </a:r>
          </a:p>
          <a:p>
            <a:pPr algn="just"/>
            <a:r>
              <a:rPr lang="en-IN" sz="2000" dirty="0"/>
              <a:t>In this case the best starting point is usually the minimum sum-of-products expressions for the complements of the output functions. </a:t>
            </a:r>
          </a:p>
          <a:p>
            <a:pPr algn="just"/>
            <a:r>
              <a:rPr lang="en-IN" sz="2000" dirty="0"/>
              <a:t>After factoring these expressions to the desired form, they are then complemented to get expressions for the output functions, and the corresponding circuit of AND </a:t>
            </a:r>
            <a:r>
              <a:rPr lang="en-IN" sz="2000" dirty="0" err="1"/>
              <a:t>and</a:t>
            </a:r>
            <a:r>
              <a:rPr lang="en-IN" sz="2000" dirty="0"/>
              <a:t> OR gates is drawn.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712711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normAutofit/>
          </a:bodyPr>
          <a:lstStyle/>
          <a:p>
            <a:pPr algn="just"/>
            <a:r>
              <a:rPr lang="en-IN" b="1" dirty="0"/>
              <a:t>Three-state buffers are also called </a:t>
            </a:r>
            <a:r>
              <a:rPr lang="en-IN" b="1" dirty="0" err="1"/>
              <a:t>tri-state</a:t>
            </a:r>
            <a:r>
              <a:rPr lang="en-IN" b="1" dirty="0"/>
              <a:t> buffers.</a:t>
            </a:r>
          </a:p>
          <a:p>
            <a:pPr algn="just"/>
            <a:endParaRPr lang="en-IN" b="1" dirty="0"/>
          </a:p>
          <a:p>
            <a:pPr algn="just"/>
            <a:r>
              <a:rPr lang="en-IN" b="1" dirty="0"/>
              <a:t>When B= 1 then C = A</a:t>
            </a:r>
          </a:p>
          <a:p>
            <a:pPr algn="just"/>
            <a:r>
              <a:rPr lang="en-IN" b="1" dirty="0"/>
              <a:t>When B= 0 then C = Z (Hi-Z high-impedance)</a:t>
            </a:r>
          </a:p>
          <a:p>
            <a:pPr algn="just"/>
            <a:endParaRPr lang="en-IN" b="1" dirty="0"/>
          </a:p>
          <a:p>
            <a:pPr algn="just"/>
            <a:endParaRPr lang="en-I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90</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3886200"/>
            <a:ext cx="4133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4499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normAutofit/>
          </a:bodyPr>
          <a:lstStyle/>
          <a:p>
            <a:pPr algn="just"/>
            <a:r>
              <a:rPr lang="en-IN" b="1" dirty="0"/>
              <a:t>Four Kinds of Three-State Buffers </a:t>
            </a:r>
          </a:p>
          <a:p>
            <a:pPr algn="just"/>
            <a:endParaRPr lang="en-I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91</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957" y="2238375"/>
            <a:ext cx="6288087"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1449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normAutofit/>
          </a:bodyPr>
          <a:lstStyle/>
          <a:p>
            <a:pPr algn="just"/>
            <a:r>
              <a:rPr lang="en-IN" b="1" dirty="0"/>
              <a:t>Data Selection Using Three-State Buffers </a:t>
            </a:r>
          </a:p>
          <a:p>
            <a:pPr algn="just"/>
            <a:endParaRPr lang="en-IN" b="1" dirty="0"/>
          </a:p>
          <a:p>
            <a:pPr algn="just"/>
            <a:endParaRPr lang="en-IN" b="1" dirty="0"/>
          </a:p>
          <a:p>
            <a:pPr algn="just"/>
            <a:endParaRPr lang="en-IN" b="1" dirty="0"/>
          </a:p>
          <a:p>
            <a:pPr algn="just"/>
            <a:endParaRPr lang="en-IN" b="1" dirty="0"/>
          </a:p>
          <a:p>
            <a:pPr algn="just"/>
            <a:endParaRPr lang="en-IN" b="1" dirty="0"/>
          </a:p>
          <a:p>
            <a:pPr algn="just"/>
            <a:endParaRPr lang="en-IN" b="1" dirty="0"/>
          </a:p>
          <a:p>
            <a:pPr algn="just"/>
            <a:r>
              <a:rPr lang="en-IN" b="1" dirty="0"/>
              <a:t>D = B′A + BC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92</a:t>
            </a:fld>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417"/>
          <a:stretch/>
        </p:blipFill>
        <p:spPr bwMode="auto">
          <a:xfrm>
            <a:off x="2600325" y="2551113"/>
            <a:ext cx="1797503"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02"/>
          <a:stretch/>
        </p:blipFill>
        <p:spPr bwMode="auto">
          <a:xfrm>
            <a:off x="4397828" y="2529114"/>
            <a:ext cx="213722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5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ppt_x"/>
                                          </p:val>
                                        </p:tav>
                                        <p:tav tm="100000">
                                          <p:val>
                                            <p:strVal val="#ppt_x"/>
                                          </p:val>
                                        </p:tav>
                                      </p:tavLst>
                                    </p:anim>
                                    <p:anim calcmode="lin" valueType="num">
                                      <p:cBhvr additive="base">
                                        <p:cTn id="14"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 calcmode="lin" valueType="num">
                                      <p:cBhvr additive="base">
                                        <p:cTn id="1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normAutofit/>
          </a:bodyPr>
          <a:lstStyle/>
          <a:p>
            <a:pPr algn="just"/>
            <a:r>
              <a:rPr lang="en-IN" b="1" dirty="0"/>
              <a:t>Circuit with Two Three-State Buffers </a:t>
            </a:r>
          </a:p>
          <a:p>
            <a:pPr algn="just"/>
            <a:r>
              <a:rPr lang="en-IN" dirty="0"/>
              <a:t>When we connect two three-state buffer outputs together, as shown in Figure, if one of the buffers is disabled (output = Z), the combined output F is the same as the other buffer output. </a:t>
            </a:r>
          </a:p>
          <a:p>
            <a:pPr algn="just"/>
            <a:r>
              <a:rPr lang="en-IN" dirty="0"/>
              <a:t>If both buffers are disabled, the output is Z. If both buffers are enabled, a conflict can occur.</a:t>
            </a:r>
          </a:p>
          <a:p>
            <a:pPr algn="just"/>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93</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29075"/>
            <a:ext cx="45720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680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normAutofit/>
          </a:bodyPr>
          <a:lstStyle/>
          <a:p>
            <a:pPr algn="just"/>
            <a:r>
              <a:rPr lang="en-IN" dirty="0"/>
              <a:t>A multiplexer may be used to select one of several sources to drive a device input. </a:t>
            </a:r>
          </a:p>
          <a:p>
            <a:pPr algn="just"/>
            <a:r>
              <a:rPr lang="en-IN" dirty="0"/>
              <a:t>For example, if an adder input must come from four different sources, a 4-to-1 MUX may be used to select one of the four sources. </a:t>
            </a:r>
          </a:p>
          <a:p>
            <a:pPr algn="just"/>
            <a:r>
              <a:rPr lang="en-IN" dirty="0"/>
              <a:t>An alternative is to set up a three-state bus, using three-state buffers to select one of the sources.</a:t>
            </a:r>
          </a:p>
          <a:p>
            <a:pPr algn="just"/>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94</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390" y="4343400"/>
            <a:ext cx="670722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6108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Three-State Buffers</a:t>
            </a:r>
          </a:p>
        </p:txBody>
      </p:sp>
      <p:sp>
        <p:nvSpPr>
          <p:cNvPr id="9" name="Content Placeholder 8"/>
          <p:cNvSpPr>
            <a:spLocks noGrp="1"/>
          </p:cNvSpPr>
          <p:nvPr>
            <p:ph idx="1"/>
          </p:nvPr>
        </p:nvSpPr>
        <p:spPr/>
        <p:txBody>
          <a:bodyPr>
            <a:normAutofit/>
          </a:bodyPr>
          <a:lstStyle/>
          <a:p>
            <a:pPr algn="just"/>
            <a:r>
              <a:rPr lang="en-IN" b="1" dirty="0"/>
              <a:t>Integrated Circuit with Bi-Directional Input-Output Pin</a:t>
            </a:r>
          </a:p>
          <a:p>
            <a:pPr algn="just"/>
            <a:r>
              <a:rPr lang="en-IN" dirty="0"/>
              <a:t> Bi-directional means that the same pin can be used as an input pin and as an output pin, but not both at the same time. </a:t>
            </a:r>
          </a:p>
          <a:p>
            <a:pPr algn="just"/>
            <a:r>
              <a:rPr lang="en-IN" dirty="0"/>
              <a:t>To accomplish this, the circuit output is connected to the pin through a three-state buffer, as shown in Figure. </a:t>
            </a:r>
          </a:p>
          <a:p>
            <a:pPr algn="just"/>
            <a:endParaRPr lang="en-IN" dirty="0"/>
          </a:p>
          <a:p>
            <a:pPr algn="just"/>
            <a:endParaRPr lang="en-IN" dirty="0"/>
          </a:p>
          <a:p>
            <a:pPr algn="just"/>
            <a:endParaRPr lang="en-IN" dirty="0"/>
          </a:p>
          <a:p>
            <a:pPr algn="just"/>
            <a:endParaRPr lang="en-IN" dirty="0"/>
          </a:p>
          <a:p>
            <a:pPr algn="just"/>
            <a:r>
              <a:rPr lang="en-IN" dirty="0"/>
              <a:t>When the buffer is enabled, the pin is driven with the output signal. When the buffer is disabled, an external source can drive the input pin.</a:t>
            </a:r>
          </a:p>
          <a:p>
            <a:pPr algn="just"/>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95</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3533775"/>
            <a:ext cx="37719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094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DEMULTIPLEXERS-1</a:t>
            </a:r>
            <a:endParaRPr lang="en-IN" dirty="0"/>
          </a:p>
        </p:txBody>
      </p:sp>
      <p:sp>
        <p:nvSpPr>
          <p:cNvPr id="3" name="Content Placeholder 2"/>
          <p:cNvSpPr>
            <a:spLocks noGrp="1"/>
          </p:cNvSpPr>
          <p:nvPr>
            <p:ph idx="1"/>
          </p:nvPr>
        </p:nvSpPr>
        <p:spPr/>
        <p:txBody>
          <a:bodyPr/>
          <a:lstStyle/>
          <a:p>
            <a:pPr algn="just"/>
            <a:r>
              <a:rPr lang="en-IN" dirty="0" err="1"/>
              <a:t>Demultiplex</a:t>
            </a:r>
            <a:r>
              <a:rPr lang="en-IN" dirty="0"/>
              <a:t> means one into many.</a:t>
            </a:r>
          </a:p>
          <a:p>
            <a:pPr algn="just"/>
            <a:r>
              <a:rPr lang="en-IN" dirty="0"/>
              <a:t>A </a:t>
            </a:r>
            <a:r>
              <a:rPr lang="en-IN" i="1" dirty="0" err="1"/>
              <a:t>demultiplexer</a:t>
            </a:r>
            <a:r>
              <a:rPr lang="en-IN" i="1" dirty="0"/>
              <a:t> </a:t>
            </a:r>
            <a:r>
              <a:rPr lang="en-IN" dirty="0"/>
              <a:t>is a logic circuit with one input and many outputs. By applying control signals, can steer the input signal to one of the output lines. The circuit has 1 input signal, </a:t>
            </a:r>
            <a:r>
              <a:rPr lang="en-IN" i="1" dirty="0"/>
              <a:t>m </a:t>
            </a:r>
            <a:r>
              <a:rPr lang="en-IN" dirty="0"/>
              <a:t>control or select signals and </a:t>
            </a:r>
            <a:r>
              <a:rPr lang="en-IN" i="1" dirty="0"/>
              <a:t>n </a:t>
            </a:r>
            <a:r>
              <a:rPr lang="en-IN" dirty="0"/>
              <a:t>output signals where </a:t>
            </a:r>
            <a:r>
              <a:rPr lang="en-IN" i="1" dirty="0"/>
              <a:t>n ≤ </a:t>
            </a:r>
            <a:r>
              <a:rPr lang="en-IN" dirty="0"/>
              <a:t>2</a:t>
            </a:r>
            <a:r>
              <a:rPr lang="en-IN" baseline="30000" dirty="0"/>
              <a:t>m</a:t>
            </a:r>
            <a:r>
              <a:rPr lang="en-IN" dirty="0"/>
              <a:t>.</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505200"/>
            <a:ext cx="33813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758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DEMULTIPLEXERS-2</a:t>
            </a:r>
            <a:endParaRPr lang="en-IN" dirty="0"/>
          </a:p>
        </p:txBody>
      </p:sp>
      <p:sp>
        <p:nvSpPr>
          <p:cNvPr id="3" name="Content Placeholder 2"/>
          <p:cNvSpPr>
            <a:spLocks noGrp="1"/>
          </p:cNvSpPr>
          <p:nvPr>
            <p:ph idx="1"/>
          </p:nvPr>
        </p:nvSpPr>
        <p:spPr/>
        <p:txBody>
          <a:bodyPr/>
          <a:lstStyle/>
          <a:p>
            <a:r>
              <a:rPr lang="en-IN" dirty="0"/>
              <a:t>For 1 to 2 DMUX</a:t>
            </a:r>
          </a:p>
          <a:p>
            <a:r>
              <a:rPr lang="en-IN" dirty="0"/>
              <a:t>The logic equation</a:t>
            </a:r>
          </a:p>
          <a:p>
            <a:r>
              <a:rPr lang="en-IN" dirty="0"/>
              <a:t>Y0 = DA’ 	Y1 = DA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722" t="4509"/>
          <a:stretch/>
        </p:blipFill>
        <p:spPr bwMode="auto">
          <a:xfrm>
            <a:off x="795952" y="3505200"/>
            <a:ext cx="4080848" cy="249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505200"/>
            <a:ext cx="3333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583318294"/>
              </p:ext>
            </p:extLst>
          </p:nvPr>
        </p:nvGraphicFramePr>
        <p:xfrm>
          <a:off x="4495800" y="1676400"/>
          <a:ext cx="3657600" cy="17373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167640">
                <a:tc>
                  <a:txBody>
                    <a:bodyPr/>
                    <a:lstStyle/>
                    <a:p>
                      <a:pPr algn="ctr"/>
                      <a:r>
                        <a:rPr lang="en-IN" dirty="0"/>
                        <a:t>Input</a:t>
                      </a:r>
                    </a:p>
                  </a:txBody>
                  <a:tcPr anchor="ctr"/>
                </a:tc>
                <a:tc>
                  <a:txBody>
                    <a:bodyPr/>
                    <a:lstStyle/>
                    <a:p>
                      <a:pPr algn="ctr"/>
                      <a:r>
                        <a:rPr lang="en-IN" dirty="0"/>
                        <a:t>Select Input</a:t>
                      </a: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t>Output</a:t>
                      </a: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10000"/>
                  </a:ext>
                </a:extLst>
              </a:tr>
              <a:tr h="167640">
                <a:tc>
                  <a:txBody>
                    <a:bodyPr/>
                    <a:lstStyle/>
                    <a:p>
                      <a:pPr algn="ctr"/>
                      <a:r>
                        <a:rPr lang="en-IN" dirty="0"/>
                        <a:t>D</a:t>
                      </a:r>
                    </a:p>
                  </a:txBody>
                  <a:tcPr anchor="ctr">
                    <a:solidFill>
                      <a:schemeClr val="accent1"/>
                    </a:solidFill>
                  </a:tcPr>
                </a:tc>
                <a:tc>
                  <a:txBody>
                    <a:bodyPr/>
                    <a:lstStyle/>
                    <a:p>
                      <a:pPr algn="ctr"/>
                      <a:r>
                        <a:rPr lang="en-IN" dirty="0"/>
                        <a:t>A</a:t>
                      </a:r>
                    </a:p>
                  </a:txBody>
                  <a:tcPr anchor="ctr">
                    <a:solidFill>
                      <a:schemeClr val="accent1"/>
                    </a:solidFill>
                  </a:tcPr>
                </a:tc>
                <a:tc>
                  <a:txBody>
                    <a:bodyPr/>
                    <a:lstStyle/>
                    <a:p>
                      <a:pPr algn="ctr"/>
                      <a:r>
                        <a:rPr lang="en-IN" dirty="0"/>
                        <a:t>Y1</a:t>
                      </a:r>
                    </a:p>
                  </a:txBody>
                  <a:tcPr anchor="ctr">
                    <a:solidFill>
                      <a:schemeClr val="accent1"/>
                    </a:solidFill>
                  </a:tcPr>
                </a:tc>
                <a:tc>
                  <a:txBody>
                    <a:bodyPr/>
                    <a:lstStyle/>
                    <a:p>
                      <a:pPr algn="ctr"/>
                      <a:r>
                        <a:rPr lang="en-IN" dirty="0"/>
                        <a:t>Y0</a:t>
                      </a:r>
                    </a:p>
                  </a:txBody>
                  <a:tcPr anchor="ctr">
                    <a:solidFill>
                      <a:schemeClr val="accent1"/>
                    </a:solidFill>
                  </a:tcPr>
                </a:tc>
                <a:extLst>
                  <a:ext uri="{0D108BD9-81ED-4DB2-BD59-A6C34878D82A}">
                    <a16:rowId xmlns:a16="http://schemas.microsoft.com/office/drawing/2014/main" val="10001"/>
                  </a:ext>
                </a:extLst>
              </a:tr>
              <a:tr h="167640">
                <a:tc>
                  <a:txBody>
                    <a:bodyPr/>
                    <a:lstStyle/>
                    <a:p>
                      <a:pPr algn="ctr"/>
                      <a:r>
                        <a:rPr lang="en-IN" dirty="0"/>
                        <a:t>D</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D</a:t>
                      </a:r>
                    </a:p>
                  </a:txBody>
                  <a:tcPr anchor="ctr"/>
                </a:tc>
                <a:extLst>
                  <a:ext uri="{0D108BD9-81ED-4DB2-BD59-A6C34878D82A}">
                    <a16:rowId xmlns:a16="http://schemas.microsoft.com/office/drawing/2014/main" val="10002"/>
                  </a:ext>
                </a:extLst>
              </a:tr>
              <a:tr h="167640">
                <a:tc>
                  <a:txBody>
                    <a:bodyPr/>
                    <a:lstStyle/>
                    <a:p>
                      <a:pPr algn="ctr"/>
                      <a:r>
                        <a:rPr lang="en-IN" dirty="0"/>
                        <a:t>D</a:t>
                      </a:r>
                    </a:p>
                  </a:txBody>
                  <a:tcPr anchor="ctr"/>
                </a:tc>
                <a:tc>
                  <a:txBody>
                    <a:bodyPr/>
                    <a:lstStyle/>
                    <a:p>
                      <a:pPr algn="ctr"/>
                      <a:r>
                        <a:rPr lang="en-IN" dirty="0"/>
                        <a:t>1</a:t>
                      </a:r>
                    </a:p>
                  </a:txBody>
                  <a:tcPr anchor="ctr"/>
                </a:tc>
                <a:tc>
                  <a:txBody>
                    <a:bodyPr/>
                    <a:lstStyle/>
                    <a:p>
                      <a:pPr algn="ctr"/>
                      <a:r>
                        <a:rPr lang="en-IN" dirty="0"/>
                        <a:t>D</a:t>
                      </a:r>
                    </a:p>
                  </a:txBody>
                  <a:tcPr anchor="ctr"/>
                </a:tc>
                <a:tc>
                  <a:txBody>
                    <a:bodyPr/>
                    <a:lstStyle/>
                    <a:p>
                      <a:pPr algn="ctr"/>
                      <a:r>
                        <a:rPr lang="en-IN" dirty="0"/>
                        <a:t>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275039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DEMULTIPLEXERS-3</a:t>
            </a:r>
            <a:endParaRPr lang="en-IN"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200" y="1600200"/>
                <a:ext cx="7620000" cy="5105400"/>
              </a:xfrm>
            </p:spPr>
            <p:txBody>
              <a:bodyPr>
                <a:normAutofit fontScale="92500" lnSpcReduction="10000"/>
              </a:bodyPr>
              <a:lstStyle/>
              <a:p>
                <a:r>
                  <a:rPr lang="en-IN" dirty="0"/>
                  <a:t>Write block diagram, truth table and logic equation of 1 to 4 DMUX.</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Y0 = </a:t>
                </a:r>
                <a14:m>
                  <m:oMath xmlns:m="http://schemas.openxmlformats.org/officeDocument/2006/math">
                    <m:acc>
                      <m:accPr>
                        <m:chr m:val="̅"/>
                        <m:ctrlPr>
                          <a:rPr lang="en-IN" i="1">
                            <a:latin typeface="Cambria Math" panose="02040503050406030204" pitchFamily="18" charset="0"/>
                          </a:rPr>
                        </m:ctrlPr>
                      </m:accPr>
                      <m:e>
                        <m:r>
                          <m:rPr>
                            <m:sty m:val="p"/>
                          </m:rPr>
                          <a:rPr lang="en-IN">
                            <a:latin typeface="Cambria Math"/>
                          </a:rPr>
                          <m:t>S</m:t>
                        </m:r>
                        <m:r>
                          <a:rPr lang="en-IN">
                            <a:latin typeface="Cambria Math"/>
                          </a:rPr>
                          <m:t>1</m:t>
                        </m:r>
                      </m:e>
                    </m:acc>
                    <m:acc>
                      <m:accPr>
                        <m:chr m:val="̅"/>
                        <m:ctrlPr>
                          <a:rPr lang="en-IN" i="1">
                            <a:latin typeface="Cambria Math" panose="02040503050406030204" pitchFamily="18" charset="0"/>
                          </a:rPr>
                        </m:ctrlPr>
                      </m:accPr>
                      <m:e>
                        <m:r>
                          <m:rPr>
                            <m:sty m:val="p"/>
                          </m:rPr>
                          <a:rPr lang="en-IN">
                            <a:latin typeface="Cambria Math"/>
                          </a:rPr>
                          <m:t>S</m:t>
                        </m:r>
                        <m:r>
                          <a:rPr lang="en-IN">
                            <a:latin typeface="Cambria Math"/>
                          </a:rPr>
                          <m:t>0</m:t>
                        </m:r>
                      </m:e>
                    </m:acc>
                    <m:r>
                      <m:rPr>
                        <m:sty m:val="p"/>
                      </m:rPr>
                      <a:rPr lang="en-IN">
                        <a:latin typeface="Cambria Math"/>
                      </a:rPr>
                      <m:t>D</m:t>
                    </m:r>
                  </m:oMath>
                </a14:m>
                <a:endParaRPr lang="en-IN" dirty="0"/>
              </a:p>
              <a:p>
                <a:r>
                  <a:rPr lang="en-IN" dirty="0"/>
                  <a:t>Y1 = </a:t>
                </a:r>
                <a14:m>
                  <m:oMath xmlns:m="http://schemas.openxmlformats.org/officeDocument/2006/math">
                    <m:acc>
                      <m:accPr>
                        <m:chr m:val="̅"/>
                        <m:ctrlPr>
                          <a:rPr lang="en-IN" i="1" smtClean="0">
                            <a:latin typeface="Cambria Math" panose="02040503050406030204" pitchFamily="18" charset="0"/>
                          </a:rPr>
                        </m:ctrlPr>
                      </m:accPr>
                      <m:e>
                        <m:r>
                          <m:rPr>
                            <m:sty m:val="p"/>
                          </m:rPr>
                          <a:rPr lang="en-IN" b="0" i="0" smtClean="0">
                            <a:latin typeface="Cambria Math"/>
                          </a:rPr>
                          <m:t>S</m:t>
                        </m:r>
                        <m:r>
                          <a:rPr lang="en-IN" b="0" i="0" smtClean="0">
                            <a:latin typeface="Cambria Math"/>
                          </a:rPr>
                          <m:t>1</m:t>
                        </m:r>
                      </m:e>
                    </m:acc>
                    <m:r>
                      <m:rPr>
                        <m:sty m:val="p"/>
                      </m:rPr>
                      <a:rPr lang="en-IN" b="0" i="0" smtClean="0">
                        <a:latin typeface="Cambria Math"/>
                      </a:rPr>
                      <m:t>S</m:t>
                    </m:r>
                    <m:r>
                      <a:rPr lang="en-IN" b="0" i="0" smtClean="0">
                        <a:latin typeface="Cambria Math"/>
                      </a:rPr>
                      <m:t>0</m:t>
                    </m:r>
                    <m:r>
                      <m:rPr>
                        <m:sty m:val="p"/>
                      </m:rPr>
                      <a:rPr lang="en-IN" b="0" i="0" smtClean="0">
                        <a:latin typeface="Cambria Math"/>
                      </a:rPr>
                      <m:t>D</m:t>
                    </m:r>
                  </m:oMath>
                </a14:m>
                <a:endParaRPr lang="en-IN" dirty="0"/>
              </a:p>
              <a:p>
                <a:r>
                  <a:rPr lang="en-IN" dirty="0"/>
                  <a:t>Y2 = S1</a:t>
                </a:r>
                <a14:m>
                  <m:oMath xmlns:m="http://schemas.openxmlformats.org/officeDocument/2006/math">
                    <m:acc>
                      <m:accPr>
                        <m:chr m:val="̅"/>
                        <m:ctrlPr>
                          <a:rPr lang="en-IN" i="1" smtClean="0">
                            <a:latin typeface="Cambria Math" panose="02040503050406030204" pitchFamily="18" charset="0"/>
                          </a:rPr>
                        </m:ctrlPr>
                      </m:accPr>
                      <m:e>
                        <m:r>
                          <m:rPr>
                            <m:sty m:val="p"/>
                          </m:rPr>
                          <a:rPr lang="en-IN" b="0" i="0" smtClean="0">
                            <a:latin typeface="Cambria Math"/>
                          </a:rPr>
                          <m:t>S</m:t>
                        </m:r>
                        <m:r>
                          <a:rPr lang="en-IN" b="0" i="0" smtClean="0">
                            <a:latin typeface="Cambria Math"/>
                          </a:rPr>
                          <m:t>0</m:t>
                        </m:r>
                      </m:e>
                    </m:acc>
                    <m:r>
                      <m:rPr>
                        <m:sty m:val="p"/>
                      </m:rPr>
                      <a:rPr lang="en-IN" b="0" i="0" smtClean="0">
                        <a:latin typeface="Cambria Math"/>
                      </a:rPr>
                      <m:t>D</m:t>
                    </m:r>
                  </m:oMath>
                </a14:m>
                <a:endParaRPr lang="en-IN" dirty="0"/>
              </a:p>
              <a:p>
                <a:r>
                  <a:rPr lang="en-IN" dirty="0"/>
                  <a:t>Y3 = S1S0D</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200" y="1600200"/>
                <a:ext cx="7620000" cy="5105400"/>
              </a:xfrm>
              <a:blipFill rotWithShape="1">
                <a:blip r:embed="rId2"/>
                <a:stretch>
                  <a:fillRect t="-119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a:p>
        </p:txBody>
      </p:sp>
      <p:pic>
        <p:nvPicPr>
          <p:cNvPr id="8194" name="Picture 2" descr="1 to 4 Demux"/>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 y="2204884"/>
            <a:ext cx="3149395" cy="274811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5" descr="1 to 4 Demux truth t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7" descr="1 to 4 Demux truth tab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200"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6975" y="2324100"/>
            <a:ext cx="47212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59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200"/>
                                        </p:tgtEl>
                                        <p:attrNameLst>
                                          <p:attrName>style.visibility</p:attrName>
                                        </p:attrNameLst>
                                      </p:cBhvr>
                                      <p:to>
                                        <p:strVal val="visible"/>
                                      </p:to>
                                    </p:set>
                                    <p:animEffect transition="in" filter="fade">
                                      <p:cBhvr>
                                        <p:cTn id="14" dur="1000"/>
                                        <p:tgtEl>
                                          <p:spTgt spid="8200"/>
                                        </p:tgtEl>
                                      </p:cBhvr>
                                    </p:animEffect>
                                    <p:anim calcmode="lin" valueType="num">
                                      <p:cBhvr>
                                        <p:cTn id="15" dur="1000" fill="hold"/>
                                        <p:tgtEl>
                                          <p:spTgt spid="8200"/>
                                        </p:tgtEl>
                                        <p:attrNameLst>
                                          <p:attrName>ppt_x</p:attrName>
                                        </p:attrNameLst>
                                      </p:cBhvr>
                                      <p:tavLst>
                                        <p:tav tm="0">
                                          <p:val>
                                            <p:strVal val="#ppt_x"/>
                                          </p:val>
                                        </p:tav>
                                        <p:tav tm="100000">
                                          <p:val>
                                            <p:strVal val="#ppt_x"/>
                                          </p:val>
                                        </p:tav>
                                      </p:tavLst>
                                    </p:anim>
                                    <p:anim calcmode="lin" valueType="num">
                                      <p:cBhvr>
                                        <p:cTn id="16"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animEffect transition="in" filter="fade">
                                      <p:cBhvr>
                                        <p:cTn id="21" dur="1000"/>
                                        <p:tgtEl>
                                          <p:spTgt spid="7">
                                            <p:txEl>
                                              <p:pRg st="10" end="10"/>
                                            </p:txEl>
                                          </p:spTgt>
                                        </p:tgtEl>
                                      </p:cBhvr>
                                    </p:animEffect>
                                    <p:anim calcmode="lin" valueType="num">
                                      <p:cBhvr>
                                        <p:cTn id="22"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1" end="11"/>
                                            </p:txEl>
                                          </p:spTgt>
                                        </p:tgtEl>
                                        <p:attrNameLst>
                                          <p:attrName>style.visibility</p:attrName>
                                        </p:attrNameLst>
                                      </p:cBhvr>
                                      <p:to>
                                        <p:strVal val="visible"/>
                                      </p:to>
                                    </p:set>
                                    <p:animEffect transition="in" filter="fade">
                                      <p:cBhvr>
                                        <p:cTn id="26" dur="1000"/>
                                        <p:tgtEl>
                                          <p:spTgt spid="7">
                                            <p:txEl>
                                              <p:pRg st="11" end="11"/>
                                            </p:txEl>
                                          </p:spTgt>
                                        </p:tgtEl>
                                      </p:cBhvr>
                                    </p:animEffect>
                                    <p:anim calcmode="lin" valueType="num">
                                      <p:cBhvr>
                                        <p:cTn id="27"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1" end="1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animEffect transition="in" filter="fade">
                                      <p:cBhvr>
                                        <p:cTn id="31" dur="1000"/>
                                        <p:tgtEl>
                                          <p:spTgt spid="7">
                                            <p:txEl>
                                              <p:pRg st="12" end="12"/>
                                            </p:txEl>
                                          </p:spTgt>
                                        </p:tgtEl>
                                      </p:cBhvr>
                                    </p:animEffect>
                                    <p:anim calcmode="lin" valueType="num">
                                      <p:cBhvr>
                                        <p:cTn id="32"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2" end="1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13" end="13"/>
                                            </p:txEl>
                                          </p:spTgt>
                                        </p:tgtEl>
                                        <p:attrNameLst>
                                          <p:attrName>style.visibility</p:attrName>
                                        </p:attrNameLst>
                                      </p:cBhvr>
                                      <p:to>
                                        <p:strVal val="visible"/>
                                      </p:to>
                                    </p:set>
                                    <p:animEffect transition="in" filter="fade">
                                      <p:cBhvr>
                                        <p:cTn id="36" dur="1000"/>
                                        <p:tgtEl>
                                          <p:spTgt spid="7">
                                            <p:txEl>
                                              <p:pRg st="13" end="13"/>
                                            </p:txEl>
                                          </p:spTgt>
                                        </p:tgtEl>
                                      </p:cBhvr>
                                    </p:animEffect>
                                    <p:anim calcmode="lin" valueType="num">
                                      <p:cBhvr>
                                        <p:cTn id="37"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DEMULTIPLEXERS-4</a:t>
            </a:r>
            <a:endParaRPr lang="en-IN" dirty="0"/>
          </a:p>
        </p:txBody>
      </p:sp>
      <p:sp>
        <p:nvSpPr>
          <p:cNvPr id="3" name="Content Placeholder 2"/>
          <p:cNvSpPr>
            <a:spLocks noGrp="1"/>
          </p:cNvSpPr>
          <p:nvPr>
            <p:ph idx="1"/>
          </p:nvPr>
        </p:nvSpPr>
        <p:spPr>
          <a:xfrm>
            <a:off x="457200" y="1143000"/>
            <a:ext cx="7620000" cy="4800600"/>
          </a:xfrm>
        </p:spPr>
        <p:txBody>
          <a:bodyPr/>
          <a:lstStyle/>
          <a:p>
            <a:r>
              <a:rPr lang="en-IN" dirty="0"/>
              <a:t>Write block diagram, truth table and log equation of 1 to 8 DMUX.</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
        <p:nvSpPr>
          <p:cNvPr id="5" name="AutoShape 2" descr="1 to 8 Demu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828800"/>
            <a:ext cx="28575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609725"/>
            <a:ext cx="53340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5875" y="4343400"/>
            <a:ext cx="11525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12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1000"/>
                                        <p:tgtEl>
                                          <p:spTgt spid="9220"/>
                                        </p:tgtEl>
                                      </p:cBhvr>
                                    </p:animEffect>
                                    <p:anim calcmode="lin" valueType="num">
                                      <p:cBhvr>
                                        <p:cTn id="15" dur="1000" fill="hold"/>
                                        <p:tgtEl>
                                          <p:spTgt spid="9220"/>
                                        </p:tgtEl>
                                        <p:attrNameLst>
                                          <p:attrName>ppt_x</p:attrName>
                                        </p:attrNameLst>
                                      </p:cBhvr>
                                      <p:tavLst>
                                        <p:tav tm="0">
                                          <p:val>
                                            <p:strVal val="#ppt_x"/>
                                          </p:val>
                                        </p:tav>
                                        <p:tav tm="100000">
                                          <p:val>
                                            <p:strVal val="#ppt_x"/>
                                          </p:val>
                                        </p:tav>
                                      </p:tavLst>
                                    </p:anim>
                                    <p:anim calcmode="lin" valueType="num">
                                      <p:cBhvr>
                                        <p:cTn id="1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fade">
                                      <p:cBhvr>
                                        <p:cTn id="21" dur="1000"/>
                                        <p:tgtEl>
                                          <p:spTgt spid="9221"/>
                                        </p:tgtEl>
                                      </p:cBhvr>
                                    </p:animEffect>
                                    <p:anim calcmode="lin" valueType="num">
                                      <p:cBhvr>
                                        <p:cTn id="22" dur="1000" fill="hold"/>
                                        <p:tgtEl>
                                          <p:spTgt spid="9221"/>
                                        </p:tgtEl>
                                        <p:attrNameLst>
                                          <p:attrName>ppt_x</p:attrName>
                                        </p:attrNameLst>
                                      </p:cBhvr>
                                      <p:tavLst>
                                        <p:tav tm="0">
                                          <p:val>
                                            <p:strVal val="#ppt_x"/>
                                          </p:val>
                                        </p:tav>
                                        <p:tav tm="100000">
                                          <p:val>
                                            <p:strVal val="#ppt_x"/>
                                          </p:val>
                                        </p:tav>
                                      </p:tavLst>
                                    </p:anim>
                                    <p:anim calcmode="lin" valueType="num">
                                      <p:cBhvr>
                                        <p:cTn id="23"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6821</TotalTime>
  <Words>11775</Words>
  <Application>Microsoft Office PowerPoint</Application>
  <PresentationFormat>On-screen Show (4:3)</PresentationFormat>
  <Paragraphs>1505</Paragraphs>
  <Slides>154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154</vt:i4>
      </vt:variant>
    </vt:vector>
  </HeadingPairs>
  <TitlesOfParts>
    <vt:vector size="162" baseType="lpstr">
      <vt:lpstr>Arial</vt:lpstr>
      <vt:lpstr>Calibri</vt:lpstr>
      <vt:lpstr>Cambria</vt:lpstr>
      <vt:lpstr>Cambria Math</vt:lpstr>
      <vt:lpstr>Courier New</vt:lpstr>
      <vt:lpstr>Times New Roman</vt:lpstr>
      <vt:lpstr>Adjacency</vt:lpstr>
      <vt:lpstr>Equation</vt:lpstr>
      <vt:lpstr>Analog and digital electronics 21CS33 </vt:lpstr>
      <vt:lpstr>Referred Books/Sources</vt:lpstr>
      <vt:lpstr>Module-3</vt:lpstr>
      <vt:lpstr>Objectives</vt:lpstr>
      <vt:lpstr>Combinational circuit design and simulation using gates</vt:lpstr>
      <vt:lpstr>Review of Combinational Circuit Design</vt:lpstr>
      <vt:lpstr>Review of Combinational Circuit Design</vt:lpstr>
      <vt:lpstr>Review of Combinational Circuit Design</vt:lpstr>
      <vt:lpstr>Review of Combinational Circuit Design</vt:lpstr>
      <vt:lpstr>Design of Circuits with Limited Gate Fan-In</vt:lpstr>
      <vt:lpstr>Design of Circuits with Limited Gate Fan-In</vt:lpstr>
      <vt:lpstr>Design of Circuits with Limited Gate Fan-In</vt:lpstr>
      <vt:lpstr>Design of Circuits with Limited Gate Fan-In</vt:lpstr>
      <vt:lpstr>Design of Circuits with Limited Gate Fan-In</vt:lpstr>
      <vt:lpstr>Design of Circuits with Limited Gate Fan-In</vt:lpstr>
      <vt:lpstr>Design of Circuits with Limited Gate Fan-In</vt:lpstr>
      <vt:lpstr>Gate Delays and Timing Diagrams</vt:lpstr>
      <vt:lpstr>Gate Delays and Timing Diagrams</vt:lpstr>
      <vt:lpstr>Gate Delays and Timing Diagrams</vt:lpstr>
      <vt:lpstr>Gate Delays and Timing Diagrams</vt:lpstr>
      <vt:lpstr>Gate Delays and Timing Diagrams</vt:lpstr>
      <vt:lpstr>Gate Delays and Timing Diagrams</vt:lpstr>
      <vt:lpstr>Hazards in Combinational Logic</vt:lpstr>
      <vt:lpstr>Hazards in Combinational Logic</vt:lpstr>
      <vt:lpstr>Hazards in Combinational Logic Static 1-hazard</vt:lpstr>
      <vt:lpstr>Hazards in Combinational Logic Static 1-hazard</vt:lpstr>
      <vt:lpstr>Hazards in Combinational Logic Static 1-hazard</vt:lpstr>
      <vt:lpstr>Hazards in Combinational Logic Static 1-hazard</vt:lpstr>
      <vt:lpstr>Hazards in Combinational Logic Static 1-hazard</vt:lpstr>
      <vt:lpstr>Hazards in Combinational Logic Static 1-hazard</vt:lpstr>
      <vt:lpstr>Hazards in Combinational Logic Static 1-hazard</vt:lpstr>
      <vt:lpstr>Hazards in Combinational Logic Static 1-hazard</vt:lpstr>
      <vt:lpstr>Hazards in Combinational Logic Static 0-hazard</vt:lpstr>
      <vt:lpstr>Hazards in Combinational Logic Static 0-hazard</vt:lpstr>
      <vt:lpstr>Hazards in Combinational Logic Static 0-hazard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Hazards in Combinational Logic Dynamic hazard</vt:lpstr>
      <vt:lpstr>Simulation and Testing of Logic Circuits</vt:lpstr>
      <vt:lpstr>Simulation and Testing of Logic Circuits</vt:lpstr>
      <vt:lpstr>Simulation and Testing of Logic Circuits</vt:lpstr>
      <vt:lpstr>Simulation and Testing of Logic Circuits</vt:lpstr>
      <vt:lpstr>Simulation and Testing of Logic Circuits</vt:lpstr>
      <vt:lpstr>Simulation and Testing of Logic Circuits</vt:lpstr>
      <vt:lpstr>Simulation and Testing of Logic Circuits</vt:lpstr>
      <vt:lpstr>Simulation and Testing of Logic Circuits</vt:lpstr>
      <vt:lpstr>Simulation and Testing of Logic Circuits</vt:lpstr>
      <vt:lpstr>Simulation and Testing of Logic Circuits</vt:lpstr>
      <vt:lpstr>Simulation and Testing of Logic Circuits</vt:lpstr>
      <vt:lpstr>Multiplexers, Decoders and Programmable Logic Devices</vt:lpstr>
      <vt:lpstr>Objective</vt:lpstr>
      <vt:lpstr>Inroduction</vt:lpstr>
      <vt:lpstr>MULTIPLEXERS-1</vt:lpstr>
      <vt:lpstr>MULTIPLEXERS-2</vt:lpstr>
      <vt:lpstr>MULTIPLEXERS-2</vt:lpstr>
      <vt:lpstr>MULTIPLEXERS-3</vt:lpstr>
      <vt:lpstr>MULTIPLEXERS-3</vt:lpstr>
      <vt:lpstr>MULTIPLEXERS-4</vt:lpstr>
      <vt:lpstr>MULTIPLEXERS-4</vt:lpstr>
      <vt:lpstr>MULTIPLEXERS-4</vt:lpstr>
      <vt:lpstr>MULTIPLEXERS-4</vt:lpstr>
      <vt:lpstr>MULTIPLEXERS-4</vt:lpstr>
      <vt:lpstr>MULTIPLEXERS-4</vt:lpstr>
      <vt:lpstr>MULTIPLEXERS-4</vt:lpstr>
      <vt:lpstr>MULTIPLEXERS-4</vt:lpstr>
      <vt:lpstr>MULTIPLEXERS-4</vt:lpstr>
      <vt:lpstr>MULTIPLEXERS-6</vt:lpstr>
      <vt:lpstr>MULTIPLEXERS-7</vt:lpstr>
      <vt:lpstr>MULTIPLEXERS-8</vt:lpstr>
      <vt:lpstr>MULTIPLEXERS-9</vt:lpstr>
      <vt:lpstr>MULTIPLEXERS-10</vt:lpstr>
      <vt:lpstr>MULTIPLEXERS-11</vt:lpstr>
      <vt:lpstr>MULTIPLEXERS-12</vt:lpstr>
      <vt:lpstr>Three-State Buffers</vt:lpstr>
      <vt:lpstr>Three-State Buffers</vt:lpstr>
      <vt:lpstr>Three-State Buffers</vt:lpstr>
      <vt:lpstr>Three-State Buffers</vt:lpstr>
      <vt:lpstr>Three-State Buffers</vt:lpstr>
      <vt:lpstr>Three-State Buffers</vt:lpstr>
      <vt:lpstr>Three-State Buffers</vt:lpstr>
      <vt:lpstr>Three-State Buffers</vt:lpstr>
      <vt:lpstr>Three-State Buffers</vt:lpstr>
      <vt:lpstr>DEMULTIPLEXERS-1</vt:lpstr>
      <vt:lpstr>DEMULTIPLEXERS-2</vt:lpstr>
      <vt:lpstr>DEMULTIPLEXERS-3</vt:lpstr>
      <vt:lpstr>DEMULTIPLEXERS-4</vt:lpstr>
      <vt:lpstr>DEMULTIPLEXERS-5</vt:lpstr>
      <vt:lpstr>DECODER-1</vt:lpstr>
      <vt:lpstr>DECODER-2</vt:lpstr>
      <vt:lpstr>DECODER-3</vt:lpstr>
      <vt:lpstr>DECODER-4</vt:lpstr>
      <vt:lpstr>DECODER-5</vt:lpstr>
      <vt:lpstr>DECODER-5</vt:lpstr>
      <vt:lpstr>DECODER-5</vt:lpstr>
      <vt:lpstr>DECODER-5</vt:lpstr>
      <vt:lpstr>DECODER-6</vt:lpstr>
      <vt:lpstr>DECODER-6</vt:lpstr>
      <vt:lpstr>DECODER-6</vt:lpstr>
      <vt:lpstr>DECODER-6</vt:lpstr>
      <vt:lpstr>DECODER-7</vt:lpstr>
      <vt:lpstr>DECODER-8</vt:lpstr>
      <vt:lpstr>DECODER-9</vt:lpstr>
      <vt:lpstr>DECODER-10</vt:lpstr>
      <vt:lpstr>DECODER-12</vt:lpstr>
      <vt:lpstr>ENCODERS-1</vt:lpstr>
      <vt:lpstr>ENCODERS-2</vt:lpstr>
      <vt:lpstr>ENCODERS-3</vt:lpstr>
      <vt:lpstr>ENCODERS-3</vt:lpstr>
      <vt:lpstr>ENCODERS-3</vt:lpstr>
      <vt:lpstr>ENCODERS-3</vt:lpstr>
      <vt:lpstr>ENCODERS-4</vt:lpstr>
      <vt:lpstr>ENCODERS-4</vt:lpstr>
      <vt:lpstr>Read-Only Memories</vt:lpstr>
      <vt:lpstr>Read-Only Memories</vt:lpstr>
      <vt:lpstr>Read-Only Memories</vt:lpstr>
      <vt:lpstr>Read-Only Memories</vt:lpstr>
      <vt:lpstr>Read-Only Memories</vt:lpstr>
      <vt:lpstr>Read-Only Memories</vt:lpstr>
      <vt:lpstr>Read-Only Memories</vt:lpstr>
      <vt:lpstr>Read-Only Memories</vt:lpstr>
      <vt:lpstr>Read-Only Memories</vt:lpstr>
      <vt:lpstr>Read-Only Memories</vt:lpstr>
      <vt:lpstr>Read-Only Memories</vt:lpstr>
      <vt:lpstr>Read-Only Memories</vt:lpstr>
      <vt:lpstr>Programmable Logic Devices (PLDs)</vt:lpstr>
      <vt:lpstr>Programmable Array Logic (PAL)-1</vt:lpstr>
      <vt:lpstr>Programmable Array Logic (PAL)-1</vt:lpstr>
      <vt:lpstr>Programmable Array Logic (PAL)-1</vt:lpstr>
      <vt:lpstr>Programmable Array Logic (PAL)-1</vt:lpstr>
      <vt:lpstr>Programmable Array Logic (PAL)-2</vt:lpstr>
      <vt:lpstr>Programmable Array Logic (PAL)-3</vt:lpstr>
      <vt:lpstr>Programmable Logic Devices (PLDs)</vt:lpstr>
      <vt:lpstr>Programmable Logic Arrays (PLAs)-1</vt:lpstr>
      <vt:lpstr>Programmable Logic Arrays (PLAs)-1</vt:lpstr>
      <vt:lpstr>Programmable Logic Arrays (PLAs)-1</vt:lpstr>
      <vt:lpstr>Programmable Logic Arrays (PLAs)-1</vt:lpstr>
      <vt:lpstr>Programmable Logic Arrays (PLAs)-1</vt:lpstr>
      <vt:lpstr>Programmable Logic Arrays (PLAs)-1</vt:lpstr>
      <vt:lpstr>Programmable Logic Arrays (PLAs)-2</vt:lpstr>
      <vt:lpstr>Programmable Logic Arrays (PLAs)-3</vt:lpstr>
      <vt:lpstr>Programmable Logic Arrays (PLAs)-4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Santosh</dc:creator>
  <cp:lastModifiedBy>Umashankar N</cp:lastModifiedBy>
  <cp:revision>716</cp:revision>
  <dcterms:created xsi:type="dcterms:W3CDTF">2006-08-16T00:00:00Z</dcterms:created>
  <dcterms:modified xsi:type="dcterms:W3CDTF">2023-02-13T05:41:09Z</dcterms:modified>
</cp:coreProperties>
</file>