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141"/>
  </p:notesMasterIdLst>
  <p:sldIdLst>
    <p:sldId id="377" r:id="rId2"/>
    <p:sldId id="256" r:id="rId3"/>
    <p:sldId id="290" r:id="rId4"/>
    <p:sldId id="379" r:id="rId5"/>
    <p:sldId id="380" r:id="rId6"/>
    <p:sldId id="381" r:id="rId7"/>
    <p:sldId id="382" r:id="rId8"/>
    <p:sldId id="383" r:id="rId9"/>
    <p:sldId id="384" r:id="rId10"/>
    <p:sldId id="385" r:id="rId11"/>
    <p:sldId id="386" r:id="rId12"/>
    <p:sldId id="388" r:id="rId13"/>
    <p:sldId id="387" r:id="rId14"/>
    <p:sldId id="391" r:id="rId15"/>
    <p:sldId id="389" r:id="rId16"/>
    <p:sldId id="390" r:id="rId17"/>
    <p:sldId id="392" r:id="rId18"/>
    <p:sldId id="393" r:id="rId19"/>
    <p:sldId id="394" r:id="rId20"/>
    <p:sldId id="396" r:id="rId21"/>
    <p:sldId id="397" r:id="rId22"/>
    <p:sldId id="398" r:id="rId23"/>
    <p:sldId id="395" r:id="rId24"/>
    <p:sldId id="399" r:id="rId25"/>
    <p:sldId id="400" r:id="rId26"/>
    <p:sldId id="401" r:id="rId27"/>
    <p:sldId id="402" r:id="rId28"/>
    <p:sldId id="403" r:id="rId29"/>
    <p:sldId id="404" r:id="rId30"/>
    <p:sldId id="405" r:id="rId31"/>
    <p:sldId id="406" r:id="rId32"/>
    <p:sldId id="411" r:id="rId33"/>
    <p:sldId id="407" r:id="rId34"/>
    <p:sldId id="408" r:id="rId35"/>
    <p:sldId id="435" r:id="rId36"/>
    <p:sldId id="410" r:id="rId37"/>
    <p:sldId id="412" r:id="rId38"/>
    <p:sldId id="436" r:id="rId39"/>
    <p:sldId id="413" r:id="rId40"/>
    <p:sldId id="414" r:id="rId41"/>
    <p:sldId id="420" r:id="rId42"/>
    <p:sldId id="415" r:id="rId43"/>
    <p:sldId id="416" r:id="rId44"/>
    <p:sldId id="418" r:id="rId45"/>
    <p:sldId id="419" r:id="rId46"/>
    <p:sldId id="417" r:id="rId47"/>
    <p:sldId id="257" r:id="rId48"/>
    <p:sldId id="421" r:id="rId49"/>
    <p:sldId id="422" r:id="rId50"/>
    <p:sldId id="423" r:id="rId51"/>
    <p:sldId id="424" r:id="rId52"/>
    <p:sldId id="487" r:id="rId53"/>
    <p:sldId id="516" r:id="rId54"/>
    <p:sldId id="426" r:id="rId55"/>
    <p:sldId id="427" r:id="rId56"/>
    <p:sldId id="428" r:id="rId57"/>
    <p:sldId id="429" r:id="rId58"/>
    <p:sldId id="430" r:id="rId59"/>
    <p:sldId id="431" r:id="rId60"/>
    <p:sldId id="432" r:id="rId61"/>
    <p:sldId id="433" r:id="rId62"/>
    <p:sldId id="445" r:id="rId63"/>
    <p:sldId id="434" r:id="rId64"/>
    <p:sldId id="438" r:id="rId65"/>
    <p:sldId id="488" r:id="rId66"/>
    <p:sldId id="495" r:id="rId67"/>
    <p:sldId id="439" r:id="rId68"/>
    <p:sldId id="440" r:id="rId69"/>
    <p:sldId id="441" r:id="rId70"/>
    <p:sldId id="442" r:id="rId71"/>
    <p:sldId id="443" r:id="rId72"/>
    <p:sldId id="444" r:id="rId73"/>
    <p:sldId id="517" r:id="rId74"/>
    <p:sldId id="518" r:id="rId75"/>
    <p:sldId id="519" r:id="rId76"/>
    <p:sldId id="446" r:id="rId77"/>
    <p:sldId id="447" r:id="rId78"/>
    <p:sldId id="448" r:id="rId79"/>
    <p:sldId id="449" r:id="rId80"/>
    <p:sldId id="450" r:id="rId81"/>
    <p:sldId id="451" r:id="rId82"/>
    <p:sldId id="489" r:id="rId83"/>
    <p:sldId id="452" r:id="rId84"/>
    <p:sldId id="453" r:id="rId85"/>
    <p:sldId id="454" r:id="rId86"/>
    <p:sldId id="455" r:id="rId87"/>
    <p:sldId id="456" r:id="rId88"/>
    <p:sldId id="460" r:id="rId89"/>
    <p:sldId id="457" r:id="rId90"/>
    <p:sldId id="458" r:id="rId91"/>
    <p:sldId id="459" r:id="rId92"/>
    <p:sldId id="462" r:id="rId93"/>
    <p:sldId id="463" r:id="rId94"/>
    <p:sldId id="464" r:id="rId95"/>
    <p:sldId id="465" r:id="rId96"/>
    <p:sldId id="490" r:id="rId97"/>
    <p:sldId id="496" r:id="rId98"/>
    <p:sldId id="466" r:id="rId99"/>
    <p:sldId id="467" r:id="rId100"/>
    <p:sldId id="468" r:id="rId101"/>
    <p:sldId id="470" r:id="rId102"/>
    <p:sldId id="469" r:id="rId103"/>
    <p:sldId id="471" r:id="rId104"/>
    <p:sldId id="472" r:id="rId105"/>
    <p:sldId id="375" r:id="rId106"/>
    <p:sldId id="461" r:id="rId107"/>
    <p:sldId id="492" r:id="rId108"/>
    <p:sldId id="473" r:id="rId109"/>
    <p:sldId id="474" r:id="rId110"/>
    <p:sldId id="475" r:id="rId111"/>
    <p:sldId id="476" r:id="rId112"/>
    <p:sldId id="477" r:id="rId113"/>
    <p:sldId id="478" r:id="rId114"/>
    <p:sldId id="479" r:id="rId115"/>
    <p:sldId id="480" r:id="rId116"/>
    <p:sldId id="481" r:id="rId117"/>
    <p:sldId id="494" r:id="rId118"/>
    <p:sldId id="482" r:id="rId119"/>
    <p:sldId id="483" r:id="rId120"/>
    <p:sldId id="484" r:id="rId121"/>
    <p:sldId id="485" r:id="rId122"/>
    <p:sldId id="486" r:id="rId123"/>
    <p:sldId id="497" r:id="rId124"/>
    <p:sldId id="498" r:id="rId125"/>
    <p:sldId id="499" r:id="rId126"/>
    <p:sldId id="500" r:id="rId127"/>
    <p:sldId id="501" r:id="rId128"/>
    <p:sldId id="502" r:id="rId129"/>
    <p:sldId id="503" r:id="rId130"/>
    <p:sldId id="504" r:id="rId131"/>
    <p:sldId id="507" r:id="rId132"/>
    <p:sldId id="508" r:id="rId133"/>
    <p:sldId id="509" r:id="rId134"/>
    <p:sldId id="510" r:id="rId135"/>
    <p:sldId id="511" r:id="rId136"/>
    <p:sldId id="512" r:id="rId137"/>
    <p:sldId id="513" r:id="rId138"/>
    <p:sldId id="514" r:id="rId139"/>
    <p:sldId id="515" r:id="rId1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02" autoAdjust="0"/>
    <p:restoredTop sz="94660"/>
  </p:normalViewPr>
  <p:slideViewPr>
    <p:cSldViewPr>
      <p:cViewPr varScale="1">
        <p:scale>
          <a:sx n="80" d="100"/>
          <a:sy n="80" d="100"/>
        </p:scale>
        <p:origin x="115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theme" Target="theme/theme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slide" Target="slides/slide139.xml"/><Relationship Id="rId14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F0EE15-6E51-408F-96E0-E4BB07950F36}" type="datetimeFigureOut">
              <a:rPr lang="en-IN" smtClean="0"/>
              <a:t>13-02-2023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882BDD-58E5-49B4-B34B-441A7A23BBD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97140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882BDD-58E5-49B4-B34B-441A7A23BBDD}" type="slidenum">
              <a:rPr lang="en-IN" smtClean="0"/>
              <a:t>72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055115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882BDD-58E5-49B4-B34B-441A7A23BBDD}" type="slidenum">
              <a:rPr lang="en-IN" smtClean="0"/>
              <a:t>76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055115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882BDD-58E5-49B4-B34B-441A7A23BBDD}" type="slidenum">
              <a:rPr lang="en-IN" smtClean="0"/>
              <a:t>77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055115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882BDD-58E5-49B4-B34B-441A7A23BBDD}" type="slidenum">
              <a:rPr lang="en-IN" smtClean="0"/>
              <a:t>78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055115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882BDD-58E5-49B4-B34B-441A7A23BBDD}" type="slidenum">
              <a:rPr lang="en-IN" smtClean="0"/>
              <a:t>115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408823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882BDD-58E5-49B4-B34B-441A7A23BBDD}" type="slidenum">
              <a:rPr lang="en-IN" smtClean="0"/>
              <a:t>116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408823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882BDD-58E5-49B4-B34B-441A7A23BBDD}" type="slidenum">
              <a:rPr lang="en-IN" smtClean="0"/>
              <a:t>124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74766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104CC-DC22-475C-B6E0-7B585F6C3076}" type="datetime1">
              <a:rPr lang="en-US" smtClean="0"/>
              <a:t>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26800-FA26-4248-9568-250BE0AA73E8}" type="datetime1">
              <a:rPr lang="en-US" smtClean="0"/>
              <a:t>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CD4AE-34F1-497D-9333-6A373A2B6FDD}" type="datetime1">
              <a:rPr lang="en-US" smtClean="0"/>
              <a:t>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3D7DF-A599-4B4A-A29B-ECCF83954FFA}" type="datetime1">
              <a:rPr lang="en-US" smtClean="0"/>
              <a:t>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DBF7A-4420-4A93-8679-035D9C579897}" type="datetime1">
              <a:rPr lang="en-US" smtClean="0"/>
              <a:t>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3180-6337-473F-96B5-F889F75303C2}" type="datetime1">
              <a:rPr lang="en-US" smtClean="0"/>
              <a:t>2/13/2023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16AEF-53A9-4AD3-AE9A-C806DDFDB246}" type="datetime1">
              <a:rPr lang="en-US" smtClean="0"/>
              <a:t>2/13/2023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F284B-70F8-47B0-B991-F5130705D530}" type="datetime1">
              <a:rPr lang="en-US" smtClean="0"/>
              <a:t>2/13/2023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400DB-01B0-45DC-939E-5A243F27B95F}" type="datetime1">
              <a:rPr lang="en-US" smtClean="0"/>
              <a:t>2/13/2023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DD149-BA55-4CB3-9BD3-9B363520DAF5}" type="datetime1">
              <a:rPr lang="en-US" smtClean="0"/>
              <a:t>2/13/2023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B916A-FB7A-4BE9-8483-F84269729598}" type="datetime1">
              <a:rPr lang="en-US" smtClean="0"/>
              <a:t>2/13/2023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D785C92B-DE57-4AA6-845A-FD172F6033B4}" type="datetime1">
              <a:rPr lang="en-US" smtClean="0"/>
              <a:t>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10.png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png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4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4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4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630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84.png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IN" sz="3200" b="1" dirty="0"/>
              <a:t>Analog and digital electronics</a:t>
            </a:r>
            <a:br>
              <a:rPr lang="en-IN" sz="3200" b="1"/>
            </a:br>
            <a:r>
              <a:rPr lang="en-IN" sz="3200" b="1"/>
              <a:t>21</a:t>
            </a:r>
            <a:r>
              <a:rPr lang="en-IN" altLang="en-US" sz="3200" b="1"/>
              <a:t>CS33</a:t>
            </a:r>
            <a:br>
              <a:rPr lang="en-IN" altLang="en-US" sz="3200" b="1"/>
            </a:br>
            <a:endParaRPr lang="en-IN" sz="24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303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sz="3600" b="1" dirty="0"/>
              <a:t>VHDL Description of Combinational  Circuits</a:t>
            </a:r>
            <a:endParaRPr lang="en-IN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4" name="Text Placeholder 8"/>
          <p:cNvSpPr txBox="1">
            <a:spLocks/>
          </p:cNvSpPr>
          <p:nvPr/>
        </p:nvSpPr>
        <p:spPr>
          <a:xfrm>
            <a:off x="381000" y="1676400"/>
            <a:ext cx="2808000" cy="639762"/>
          </a:xfrm>
          <a:prstGeom prst="rect">
            <a:avLst/>
          </a:prstGeo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b="1" dirty="0" err="1"/>
              <a:t>Behavioral</a:t>
            </a:r>
            <a:r>
              <a:rPr lang="en-IN" b="1" dirty="0"/>
              <a:t> Level</a:t>
            </a:r>
          </a:p>
          <a:p>
            <a:endParaRPr lang="en-IN" dirty="0"/>
          </a:p>
        </p:txBody>
      </p:sp>
      <p:sp>
        <p:nvSpPr>
          <p:cNvPr id="15" name="Content Placeholder 9"/>
          <p:cNvSpPr txBox="1">
            <a:spLocks/>
          </p:cNvSpPr>
          <p:nvPr/>
        </p:nvSpPr>
        <p:spPr>
          <a:xfrm>
            <a:off x="381000" y="2438400"/>
            <a:ext cx="2808000" cy="3267670"/>
          </a:xfrm>
          <a:prstGeom prst="rect">
            <a:avLst/>
          </a:prstGeom>
        </p:spPr>
        <p:txBody>
          <a:bodyPr/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IN" sz="2000" dirty="0"/>
              <a:t>E &lt;= D </a:t>
            </a:r>
            <a:r>
              <a:rPr lang="en-IN" sz="2000" b="1" dirty="0"/>
              <a:t>or</a:t>
            </a:r>
            <a:r>
              <a:rPr lang="en-IN" sz="2000" dirty="0"/>
              <a:t> (A </a:t>
            </a:r>
            <a:r>
              <a:rPr lang="en-IN" sz="2000" b="1" dirty="0"/>
              <a:t>and</a:t>
            </a:r>
            <a:r>
              <a:rPr lang="en-IN" sz="2000" dirty="0"/>
              <a:t> B); </a:t>
            </a:r>
          </a:p>
        </p:txBody>
      </p:sp>
      <p:sp>
        <p:nvSpPr>
          <p:cNvPr id="22" name="Text Placeholder 8"/>
          <p:cNvSpPr txBox="1">
            <a:spLocks/>
          </p:cNvSpPr>
          <p:nvPr/>
        </p:nvSpPr>
        <p:spPr>
          <a:xfrm>
            <a:off x="3200400" y="1676400"/>
            <a:ext cx="2808000" cy="639762"/>
          </a:xfrm>
          <a:prstGeom prst="rect">
            <a:avLst/>
          </a:prstGeo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b="1" dirty="0"/>
              <a:t> Dataflow Level</a:t>
            </a:r>
          </a:p>
          <a:p>
            <a:endParaRPr lang="en-IN" dirty="0"/>
          </a:p>
        </p:txBody>
      </p:sp>
      <p:sp>
        <p:nvSpPr>
          <p:cNvPr id="23" name="Content Placeholder 9"/>
          <p:cNvSpPr txBox="1">
            <a:spLocks/>
          </p:cNvSpPr>
          <p:nvPr/>
        </p:nvSpPr>
        <p:spPr>
          <a:xfrm>
            <a:off x="3200400" y="2438400"/>
            <a:ext cx="2808000" cy="3267670"/>
          </a:xfrm>
          <a:prstGeom prst="rect">
            <a:avLst/>
          </a:prstGeom>
        </p:spPr>
        <p:txBody>
          <a:bodyPr/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IN" sz="1800" dirty="0"/>
              <a:t>C &lt;= A </a:t>
            </a:r>
            <a:r>
              <a:rPr lang="en-IN" sz="1800" b="1" dirty="0"/>
              <a:t>and</a:t>
            </a:r>
            <a:r>
              <a:rPr lang="en-IN" sz="1800" dirty="0"/>
              <a:t> B </a:t>
            </a:r>
            <a:r>
              <a:rPr lang="en-IN" sz="1800" b="1" dirty="0"/>
              <a:t>after</a:t>
            </a:r>
            <a:r>
              <a:rPr lang="en-IN" sz="1800" dirty="0"/>
              <a:t> 5 </a:t>
            </a:r>
            <a:r>
              <a:rPr lang="en-IN" sz="1800" b="1" dirty="0"/>
              <a:t>ns</a:t>
            </a:r>
            <a:r>
              <a:rPr lang="en-IN" sz="1800" dirty="0"/>
              <a:t>; </a:t>
            </a:r>
          </a:p>
          <a:p>
            <a:pPr marL="0" indent="0">
              <a:buNone/>
            </a:pPr>
            <a:r>
              <a:rPr lang="en-IN" sz="1800" dirty="0"/>
              <a:t>E &lt;= C </a:t>
            </a:r>
            <a:r>
              <a:rPr lang="en-IN" sz="1800" b="1" dirty="0"/>
              <a:t>or</a:t>
            </a:r>
            <a:r>
              <a:rPr lang="en-IN" sz="1800" dirty="0"/>
              <a:t> D </a:t>
            </a:r>
            <a:r>
              <a:rPr lang="en-IN" sz="1800" b="1" dirty="0"/>
              <a:t>after</a:t>
            </a:r>
            <a:r>
              <a:rPr lang="en-IN" sz="1800" dirty="0"/>
              <a:t> 5 </a:t>
            </a:r>
            <a:r>
              <a:rPr lang="en-IN" sz="1800" b="1" dirty="0"/>
              <a:t>ns</a:t>
            </a:r>
            <a:r>
              <a:rPr lang="en-IN" sz="1800" dirty="0"/>
              <a:t>;</a:t>
            </a:r>
          </a:p>
        </p:txBody>
      </p:sp>
      <p:sp>
        <p:nvSpPr>
          <p:cNvPr id="24" name="Text Placeholder 8"/>
          <p:cNvSpPr txBox="1">
            <a:spLocks/>
          </p:cNvSpPr>
          <p:nvPr/>
        </p:nvSpPr>
        <p:spPr>
          <a:xfrm>
            <a:off x="6183600" y="1676400"/>
            <a:ext cx="2808000" cy="639762"/>
          </a:xfrm>
          <a:prstGeom prst="rect">
            <a:avLst/>
          </a:prstGeo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b="1" dirty="0"/>
              <a:t>Structural Level</a:t>
            </a:r>
          </a:p>
          <a:p>
            <a:endParaRPr lang="en-IN" dirty="0"/>
          </a:p>
        </p:txBody>
      </p:sp>
      <p:sp>
        <p:nvSpPr>
          <p:cNvPr id="25" name="Content Placeholder 9"/>
          <p:cNvSpPr txBox="1">
            <a:spLocks/>
          </p:cNvSpPr>
          <p:nvPr/>
        </p:nvSpPr>
        <p:spPr>
          <a:xfrm>
            <a:off x="6183600" y="2438400"/>
            <a:ext cx="2808000" cy="3951288"/>
          </a:xfrm>
          <a:prstGeom prst="rect">
            <a:avLst/>
          </a:prstGeom>
        </p:spPr>
        <p:txBody>
          <a:bodyPr/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IN" sz="1800" dirty="0"/>
              <a:t>Gate1: AND2 </a:t>
            </a:r>
            <a:r>
              <a:rPr lang="en-IN" sz="1800" b="1" dirty="0"/>
              <a:t>port map</a:t>
            </a:r>
            <a:r>
              <a:rPr lang="en-IN" sz="1800" dirty="0"/>
              <a:t> (A, B, C); </a:t>
            </a:r>
          </a:p>
          <a:p>
            <a:pPr marL="0" indent="0">
              <a:buNone/>
            </a:pPr>
            <a:r>
              <a:rPr lang="en-IN" sz="1800" dirty="0"/>
              <a:t>Gate2: OR2 </a:t>
            </a:r>
            <a:r>
              <a:rPr lang="en-IN" sz="1800" b="1" dirty="0"/>
              <a:t>port map</a:t>
            </a:r>
            <a:r>
              <a:rPr lang="en-IN" sz="1800" dirty="0"/>
              <a:t> (C, D, E); 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6008400" y="1752600"/>
            <a:ext cx="0" cy="457449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3174486" y="1784987"/>
            <a:ext cx="0" cy="454210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8238180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b="1" dirty="0"/>
              <a:t>S-R Flip-Flop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n-IN" b="1" dirty="0"/>
              <a:t>S-R Flip-Flop Implementation and Timing</a:t>
            </a:r>
          </a:p>
          <a:p>
            <a:pPr algn="just"/>
            <a:r>
              <a:rPr lang="en-IN" dirty="0"/>
              <a:t>This flip-flop changes state after the rising edge of the clock. </a:t>
            </a:r>
          </a:p>
          <a:p>
            <a:pPr algn="just"/>
            <a:r>
              <a:rPr lang="en-IN" dirty="0"/>
              <a:t>The circuit is often referred to as a</a:t>
            </a:r>
            <a:r>
              <a:rPr lang="en-IN" b="1" dirty="0"/>
              <a:t> master-slave flip-flop.</a:t>
            </a:r>
            <a:r>
              <a:rPr lang="en-IN" dirty="0"/>
              <a:t> </a:t>
            </a:r>
          </a:p>
          <a:p>
            <a:pPr algn="just"/>
            <a:r>
              <a:rPr lang="en-IN" dirty="0"/>
              <a:t>When CLK = 0, the S and R inputs set the outputs of the master latch to the appropriate value while the slave latch holds the previous value of Q. </a:t>
            </a:r>
          </a:p>
          <a:p>
            <a:pPr algn="just"/>
            <a:r>
              <a:rPr lang="en-IN" dirty="0"/>
              <a:t>When CLK = 0 </a:t>
            </a:r>
            <a:r>
              <a:rPr lang="en-IN" dirty="0">
                <a:latin typeface="Century Schoolbook"/>
              </a:rPr>
              <a:t>→</a:t>
            </a:r>
            <a:r>
              <a:rPr lang="en-IN" dirty="0"/>
              <a:t> 1, the value of P is held in the master latch and this value is transferred to the slave latch. </a:t>
            </a:r>
          </a:p>
          <a:p>
            <a:pPr lvl="1" algn="just"/>
            <a:r>
              <a:rPr lang="en-IN" dirty="0"/>
              <a:t>The master latch holds the value of P while CLK = 1, and, hence, Q does not change. </a:t>
            </a:r>
          </a:p>
          <a:p>
            <a:pPr algn="just"/>
            <a:r>
              <a:rPr lang="en-IN" dirty="0"/>
              <a:t>When the clock changes from 1 to 0, the Q value is latched in the slave, and the master can process new inputs.</a:t>
            </a:r>
          </a:p>
          <a:p>
            <a:pPr algn="just"/>
            <a:r>
              <a:rPr lang="en-IN" dirty="0"/>
              <a:t>In timing diagram Initially, S = 1 and Q changes to 1 at t1. Then R = 1 and Q changes to 0 at t3.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949213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b="1" dirty="0"/>
              <a:t>S-R Flip-Flop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IN" b="1" dirty="0"/>
              <a:t>S-R Flip-Flop Implementation and Timing</a:t>
            </a:r>
          </a:p>
          <a:p>
            <a:pPr algn="just"/>
            <a:endParaRPr lang="en-IN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101</a:t>
            </a:fld>
            <a:endParaRPr lang="en-US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706" y="2133600"/>
            <a:ext cx="6088588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6019800" y="2256972"/>
            <a:ext cx="1113972" cy="35197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46129003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b="1" dirty="0"/>
              <a:t>S-R Flip-Flop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IN" b="1" dirty="0"/>
              <a:t>S-R Flip-Flop Implementation and Timing</a:t>
            </a:r>
          </a:p>
          <a:p>
            <a:pPr algn="just"/>
            <a:r>
              <a:rPr lang="en-IN" dirty="0"/>
              <a:t>For a rising-edge-triggered flip-flop </a:t>
            </a:r>
            <a:r>
              <a:rPr lang="en-IN" b="1" dirty="0"/>
              <a:t>the value of the inputs is sensed at the rising edge of the clock, and the inputs can change while the clock is low. </a:t>
            </a:r>
            <a:r>
              <a:rPr lang="en-IN" dirty="0"/>
              <a:t>For the master-slave flip-flop, if the inputs change while the clock is low, the flip-flop output may be incorrect. </a:t>
            </a:r>
          </a:p>
          <a:p>
            <a:pPr lvl="1" algn="just"/>
            <a:r>
              <a:rPr lang="en-IN" dirty="0"/>
              <a:t>For example, in timing diagram </a:t>
            </a:r>
          </a:p>
          <a:p>
            <a:pPr lvl="1" algn="just"/>
            <a:r>
              <a:rPr lang="en-IN" dirty="0"/>
              <a:t>At t4, S = 1 and R = 0, so P = 1. </a:t>
            </a:r>
          </a:p>
          <a:p>
            <a:pPr lvl="1" algn="just"/>
            <a:r>
              <a:rPr lang="en-IN" dirty="0"/>
              <a:t>At t5, S = 0 , but P does not change, Q = 1 after the rising edge of CLK. </a:t>
            </a:r>
          </a:p>
          <a:p>
            <a:pPr lvl="1" algn="just"/>
            <a:r>
              <a:rPr lang="en-IN" dirty="0"/>
              <a:t>However, at t5, S = R = 0, so the state of Q should not change. </a:t>
            </a:r>
          </a:p>
          <a:p>
            <a:pPr algn="just"/>
            <a:r>
              <a:rPr lang="en-IN" dirty="0"/>
              <a:t>We can solve this problem if we only allow the S and R inputs to change while the clock is high.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719651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b="1" dirty="0"/>
              <a:t>J-K Flip-Flop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000" b="1" dirty="0"/>
              <a:t>Master-Slave  J-K Flip-Flop  (Q Changes on Rising Edge)</a:t>
            </a:r>
          </a:p>
          <a:p>
            <a:endParaRPr lang="en-IN" sz="2000" b="1" dirty="0"/>
          </a:p>
          <a:p>
            <a:endParaRPr lang="en-IN" sz="2000" b="1" dirty="0"/>
          </a:p>
          <a:p>
            <a:endParaRPr lang="en-IN" sz="2000" b="1" dirty="0"/>
          </a:p>
          <a:p>
            <a:endParaRPr lang="en-IN" sz="2000" b="1" dirty="0"/>
          </a:p>
          <a:p>
            <a:endParaRPr lang="en-IN" sz="2000" b="1" dirty="0"/>
          </a:p>
          <a:p>
            <a:pPr algn="just"/>
            <a:r>
              <a:rPr lang="en-IN" sz="2000" dirty="0"/>
              <a:t>Two S-R latches connected in a master-slave arrangement except S and R have been replaced with J and K, and the Q and Q′ outputs are feeding back into the input gates. </a:t>
            </a:r>
          </a:p>
          <a:p>
            <a:pPr algn="just"/>
            <a:r>
              <a:rPr lang="en-IN" sz="2000" dirty="0"/>
              <a:t>Because S = J·Q′·CLK′ and R = K·Q·CLK′, only one of S and R inputs to the first latch can be 1 at any given time.</a:t>
            </a:r>
          </a:p>
          <a:p>
            <a:endParaRPr lang="en-IN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103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384300" y="2057400"/>
            <a:ext cx="6373813" cy="1729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7621720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b="1" dirty="0"/>
              <a:t>J-K Flip-Flop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104</a:t>
            </a:fld>
            <a:endParaRPr lang="en-US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371600"/>
            <a:ext cx="1295581" cy="188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838200"/>
            <a:ext cx="3448050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297" y="3733800"/>
            <a:ext cx="4731407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0977935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/>
              <a:t>J-K Flip-Flop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b="1" dirty="0"/>
              <a:t>Lab Experiment:</a:t>
            </a:r>
          </a:p>
          <a:p>
            <a:pPr algn="just"/>
            <a:r>
              <a:rPr lang="en-IN" dirty="0"/>
              <a:t>Realize a J-K Master-Slave Flip-Flop using NAND gates and verify its truth table.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105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39762" y="3330121"/>
            <a:ext cx="5114925" cy="2256790"/>
          </a:xfrm>
          <a:prstGeom prst="rect">
            <a:avLst/>
          </a:prstGeom>
          <a:noFill/>
        </p:spPr>
      </p:sp>
      <p:grpSp>
        <p:nvGrpSpPr>
          <p:cNvPr id="3082" name="Group 3081"/>
          <p:cNvGrpSpPr/>
          <p:nvPr/>
        </p:nvGrpSpPr>
        <p:grpSpPr>
          <a:xfrm>
            <a:off x="1360170" y="3416798"/>
            <a:ext cx="3318192" cy="1199198"/>
            <a:chOff x="1360170" y="3416798"/>
            <a:chExt cx="3318192" cy="1199198"/>
          </a:xfrm>
        </p:grpSpPr>
        <p:cxnSp>
          <p:nvCxnSpPr>
            <p:cNvPr id="126" name="AutoShape 563"/>
            <p:cNvCxnSpPr>
              <a:cxnSpLocks noChangeShapeType="1"/>
              <a:stCxn id="17" idx="1"/>
              <a:endCxn id="98" idx="0"/>
            </p:cNvCxnSpPr>
            <p:nvPr/>
          </p:nvCxnSpPr>
          <p:spPr bwMode="auto">
            <a:xfrm rot="16200000" flipH="1">
              <a:off x="2808287" y="1968681"/>
              <a:ext cx="393065" cy="3289300"/>
            </a:xfrm>
            <a:prstGeom prst="bentConnector3">
              <a:avLst>
                <a:gd name="adj1" fmla="val -73671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4" name="AutoShape 566"/>
            <p:cNvCxnSpPr>
              <a:cxnSpLocks noChangeShapeType="1"/>
              <a:stCxn id="28" idx="1"/>
              <a:endCxn id="99" idx="0"/>
            </p:cNvCxnSpPr>
            <p:nvPr/>
          </p:nvCxnSpPr>
          <p:spPr bwMode="auto">
            <a:xfrm rot="5400000" flipH="1" flipV="1">
              <a:off x="2807017" y="2744651"/>
              <a:ext cx="424815" cy="3317875"/>
            </a:xfrm>
            <a:prstGeom prst="bentConnector3">
              <a:avLst>
                <a:gd name="adj1" fmla="val -54713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080" name="Group 3079"/>
          <p:cNvGrpSpPr/>
          <p:nvPr/>
        </p:nvGrpSpPr>
        <p:grpSpPr>
          <a:xfrm>
            <a:off x="612913" y="3666671"/>
            <a:ext cx="2923719" cy="1706245"/>
            <a:chOff x="612913" y="3666671"/>
            <a:chExt cx="2923719" cy="1706245"/>
          </a:xfrm>
        </p:grpSpPr>
        <p:grpSp>
          <p:nvGrpSpPr>
            <p:cNvPr id="3077" name="Group 3076"/>
            <p:cNvGrpSpPr/>
            <p:nvPr/>
          </p:nvGrpSpPr>
          <p:grpSpPr>
            <a:xfrm>
              <a:off x="612913" y="3666671"/>
              <a:ext cx="2923719" cy="1706245"/>
              <a:chOff x="612913" y="3666671"/>
              <a:chExt cx="2923719" cy="1706245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1239837" y="3666671"/>
                <a:ext cx="2296795" cy="1706245"/>
                <a:chOff x="1239837" y="3666671"/>
                <a:chExt cx="2296795" cy="1706245"/>
              </a:xfrm>
            </p:grpSpPr>
            <p:cxnSp>
              <p:nvCxnSpPr>
                <p:cNvPr id="81" name="Line 534"/>
                <p:cNvCxnSpPr/>
                <p:nvPr/>
              </p:nvCxnSpPr>
              <p:spPr bwMode="auto">
                <a:xfrm>
                  <a:off x="3517582" y="3677466"/>
                  <a:ext cx="9525" cy="147637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84" name="Line 537"/>
                <p:cNvCxnSpPr/>
                <p:nvPr/>
              </p:nvCxnSpPr>
              <p:spPr bwMode="auto">
                <a:xfrm>
                  <a:off x="3074352" y="5372281"/>
                  <a:ext cx="184785" cy="63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85" name="Line 538"/>
                <p:cNvCxnSpPr/>
                <p:nvPr/>
              </p:nvCxnSpPr>
              <p:spPr bwMode="auto">
                <a:xfrm>
                  <a:off x="3074352" y="4944291"/>
                  <a:ext cx="184785" cy="63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86" name="Line 539"/>
                <p:cNvCxnSpPr/>
                <p:nvPr/>
              </p:nvCxnSpPr>
              <p:spPr bwMode="auto">
                <a:xfrm flipV="1">
                  <a:off x="3074352" y="4944291"/>
                  <a:ext cx="635" cy="42799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87" name="Arc 540"/>
                <p:cNvSpPr>
                  <a:spLocks/>
                </p:cNvSpPr>
                <p:nvPr/>
              </p:nvSpPr>
              <p:spPr bwMode="auto">
                <a:xfrm>
                  <a:off x="3254692" y="4944926"/>
                  <a:ext cx="149225" cy="414020"/>
                </a:xfrm>
                <a:custGeom>
                  <a:avLst/>
                  <a:gdLst>
                    <a:gd name="G0" fmla="+- 0 0 0"/>
                    <a:gd name="G1" fmla="+- 21589 0 0"/>
                    <a:gd name="G2" fmla="+- 21600 0 0"/>
                    <a:gd name="T0" fmla="*/ 693 w 21600"/>
                    <a:gd name="T1" fmla="*/ 0 h 43179"/>
                    <a:gd name="T2" fmla="*/ 651 w 21600"/>
                    <a:gd name="T3" fmla="*/ 43179 h 43179"/>
                    <a:gd name="T4" fmla="*/ 0 w 21600"/>
                    <a:gd name="T5" fmla="*/ 21589 h 431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3179" fill="none" extrusionOk="0">
                      <a:moveTo>
                        <a:pt x="692" y="0"/>
                      </a:moveTo>
                      <a:cubicBezTo>
                        <a:pt x="12346" y="374"/>
                        <a:pt x="21600" y="9929"/>
                        <a:pt x="21600" y="21589"/>
                      </a:cubicBezTo>
                      <a:cubicBezTo>
                        <a:pt x="21600" y="33264"/>
                        <a:pt x="12321" y="42827"/>
                        <a:pt x="651" y="43179"/>
                      </a:cubicBezTo>
                    </a:path>
                    <a:path w="21600" h="43179" stroke="0" extrusionOk="0">
                      <a:moveTo>
                        <a:pt x="692" y="0"/>
                      </a:moveTo>
                      <a:cubicBezTo>
                        <a:pt x="12346" y="374"/>
                        <a:pt x="21600" y="9929"/>
                        <a:pt x="21600" y="21589"/>
                      </a:cubicBezTo>
                      <a:cubicBezTo>
                        <a:pt x="21600" y="33264"/>
                        <a:pt x="12321" y="42827"/>
                        <a:pt x="651" y="43179"/>
                      </a:cubicBezTo>
                      <a:lnTo>
                        <a:pt x="0" y="21589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IN"/>
                </a:p>
              </p:txBody>
            </p:sp>
            <p:cxnSp>
              <p:nvCxnSpPr>
                <p:cNvPr id="88" name="Line 541"/>
                <p:cNvCxnSpPr/>
                <p:nvPr/>
              </p:nvCxnSpPr>
              <p:spPr bwMode="auto">
                <a:xfrm flipH="1">
                  <a:off x="2955607" y="5030016"/>
                  <a:ext cx="118745" cy="127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89" name="Line 542"/>
                <p:cNvCxnSpPr/>
                <p:nvPr/>
              </p:nvCxnSpPr>
              <p:spPr bwMode="auto">
                <a:xfrm flipH="1">
                  <a:off x="2955607" y="5286556"/>
                  <a:ext cx="118745" cy="127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90" name="Line 543"/>
                <p:cNvCxnSpPr/>
                <p:nvPr/>
              </p:nvCxnSpPr>
              <p:spPr bwMode="auto">
                <a:xfrm>
                  <a:off x="3475037" y="5158286"/>
                  <a:ext cx="61595" cy="63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91" name="Oval 90"/>
                <p:cNvSpPr>
                  <a:spLocks noChangeArrowheads="1"/>
                </p:cNvSpPr>
                <p:nvPr/>
              </p:nvSpPr>
              <p:spPr bwMode="auto">
                <a:xfrm>
                  <a:off x="3413442" y="5115106"/>
                  <a:ext cx="51435" cy="71755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IN"/>
                </a:p>
              </p:txBody>
            </p:sp>
            <p:cxnSp>
              <p:nvCxnSpPr>
                <p:cNvPr id="105" name="Line 558"/>
                <p:cNvCxnSpPr/>
                <p:nvPr/>
              </p:nvCxnSpPr>
              <p:spPr bwMode="auto">
                <a:xfrm>
                  <a:off x="2954337" y="5038271"/>
                  <a:ext cx="635" cy="24701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12" name="Line 569"/>
                <p:cNvCxnSpPr/>
                <p:nvPr/>
              </p:nvCxnSpPr>
              <p:spPr bwMode="auto">
                <a:xfrm>
                  <a:off x="1239837" y="3666671"/>
                  <a:ext cx="0" cy="148590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13" name="Line 570"/>
                <p:cNvCxnSpPr/>
                <p:nvPr/>
              </p:nvCxnSpPr>
              <p:spPr bwMode="auto">
                <a:xfrm>
                  <a:off x="1239837" y="5152571"/>
                  <a:ext cx="171450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sp>
            <p:nvSpPr>
              <p:cNvPr id="116" name="Text Box 573"/>
              <p:cNvSpPr txBox="1">
                <a:spLocks noChangeArrowheads="1"/>
              </p:cNvSpPr>
              <p:nvPr/>
            </p:nvSpPr>
            <p:spPr bwMode="auto">
              <a:xfrm>
                <a:off x="612913" y="3976914"/>
                <a:ext cx="457517" cy="1822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 b="1" dirty="0">
                    <a:effectLst/>
                    <a:latin typeface="Courier New"/>
                    <a:ea typeface="Times New Roman"/>
                  </a:rPr>
                  <a:t>CLK</a:t>
                </a:r>
                <a:endParaRPr lang="en-IN" sz="1200" dirty="0">
                  <a:effectLst/>
                  <a:latin typeface="Times New Roman"/>
                  <a:ea typeface="Times New Roman"/>
                </a:endParaRPr>
              </a:p>
            </p:txBody>
          </p:sp>
        </p:grpSp>
        <p:cxnSp>
          <p:nvCxnSpPr>
            <p:cNvPr id="114" name="Line 571"/>
            <p:cNvCxnSpPr/>
            <p:nvPr/>
          </p:nvCxnSpPr>
          <p:spPr bwMode="auto">
            <a:xfrm flipH="1">
              <a:off x="925512" y="4035606"/>
              <a:ext cx="309880" cy="254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079" name="Group 3078"/>
          <p:cNvGrpSpPr/>
          <p:nvPr/>
        </p:nvGrpSpPr>
        <p:grpSpPr>
          <a:xfrm>
            <a:off x="792162" y="3330121"/>
            <a:ext cx="2552065" cy="1371600"/>
            <a:chOff x="792162" y="3330121"/>
            <a:chExt cx="2552065" cy="1371600"/>
          </a:xfrm>
        </p:grpSpPr>
        <p:cxnSp>
          <p:nvCxnSpPr>
            <p:cNvPr id="22" name="Line 475"/>
            <p:cNvCxnSpPr/>
            <p:nvPr/>
          </p:nvCxnSpPr>
          <p:spPr bwMode="auto">
            <a:xfrm>
              <a:off x="1435417" y="4701086"/>
              <a:ext cx="225425" cy="63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Line 477"/>
            <p:cNvCxnSpPr/>
            <p:nvPr/>
          </p:nvCxnSpPr>
          <p:spPr bwMode="auto">
            <a:xfrm flipV="1">
              <a:off x="1435417" y="4273096"/>
              <a:ext cx="1270" cy="42799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5" name="Arc 478"/>
            <p:cNvSpPr>
              <a:spLocks/>
            </p:cNvSpPr>
            <p:nvPr/>
          </p:nvSpPr>
          <p:spPr bwMode="auto">
            <a:xfrm>
              <a:off x="1655127" y="4273731"/>
              <a:ext cx="181610" cy="414020"/>
            </a:xfrm>
            <a:custGeom>
              <a:avLst/>
              <a:gdLst>
                <a:gd name="G0" fmla="+- 0 0 0"/>
                <a:gd name="G1" fmla="+- 21589 0 0"/>
                <a:gd name="G2" fmla="+- 21600 0 0"/>
                <a:gd name="T0" fmla="*/ 693 w 21600"/>
                <a:gd name="T1" fmla="*/ 0 h 43179"/>
                <a:gd name="T2" fmla="*/ 651 w 21600"/>
                <a:gd name="T3" fmla="*/ 43179 h 43179"/>
                <a:gd name="T4" fmla="*/ 0 w 21600"/>
                <a:gd name="T5" fmla="*/ 21589 h 43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3179" fill="none" extrusionOk="0">
                  <a:moveTo>
                    <a:pt x="692" y="0"/>
                  </a:moveTo>
                  <a:cubicBezTo>
                    <a:pt x="12346" y="374"/>
                    <a:pt x="21600" y="9929"/>
                    <a:pt x="21600" y="21589"/>
                  </a:cubicBezTo>
                  <a:cubicBezTo>
                    <a:pt x="21600" y="33264"/>
                    <a:pt x="12321" y="42827"/>
                    <a:pt x="651" y="43179"/>
                  </a:cubicBezTo>
                </a:path>
                <a:path w="21600" h="43179" stroke="0" extrusionOk="0">
                  <a:moveTo>
                    <a:pt x="692" y="0"/>
                  </a:moveTo>
                  <a:cubicBezTo>
                    <a:pt x="12346" y="374"/>
                    <a:pt x="21600" y="9929"/>
                    <a:pt x="21600" y="21589"/>
                  </a:cubicBezTo>
                  <a:cubicBezTo>
                    <a:pt x="21600" y="33264"/>
                    <a:pt x="12321" y="42827"/>
                    <a:pt x="651" y="43179"/>
                  </a:cubicBezTo>
                  <a:lnTo>
                    <a:pt x="0" y="21589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IN"/>
            </a:p>
          </p:txBody>
        </p:sp>
        <p:cxnSp>
          <p:nvCxnSpPr>
            <p:cNvPr id="92" name="Line 545"/>
            <p:cNvCxnSpPr/>
            <p:nvPr/>
          </p:nvCxnSpPr>
          <p:spPr bwMode="auto">
            <a:xfrm>
              <a:off x="3001327" y="4363901"/>
              <a:ext cx="342900" cy="63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3" name="Line 546"/>
            <p:cNvCxnSpPr/>
            <p:nvPr/>
          </p:nvCxnSpPr>
          <p:spPr bwMode="auto">
            <a:xfrm>
              <a:off x="3001327" y="3667941"/>
              <a:ext cx="3429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5" name="Line 548"/>
            <p:cNvCxnSpPr/>
            <p:nvPr/>
          </p:nvCxnSpPr>
          <p:spPr bwMode="auto">
            <a:xfrm>
              <a:off x="2392362" y="3933371"/>
              <a:ext cx="914400" cy="4191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7" name="Line 550"/>
            <p:cNvCxnSpPr/>
            <p:nvPr/>
          </p:nvCxnSpPr>
          <p:spPr bwMode="auto">
            <a:xfrm flipV="1">
              <a:off x="2392362" y="3685721"/>
              <a:ext cx="904875" cy="4095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" name="Line 466"/>
            <p:cNvCxnSpPr/>
            <p:nvPr/>
          </p:nvCxnSpPr>
          <p:spPr bwMode="auto">
            <a:xfrm>
              <a:off x="1435417" y="3758111"/>
              <a:ext cx="225425" cy="63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Line 467"/>
            <p:cNvCxnSpPr/>
            <p:nvPr/>
          </p:nvCxnSpPr>
          <p:spPr bwMode="auto">
            <a:xfrm>
              <a:off x="1435417" y="3330121"/>
              <a:ext cx="225425" cy="63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Line 468"/>
            <p:cNvCxnSpPr/>
            <p:nvPr/>
          </p:nvCxnSpPr>
          <p:spPr bwMode="auto">
            <a:xfrm flipV="1">
              <a:off x="1435417" y="3330121"/>
              <a:ext cx="1270" cy="42799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" name="Arc 469"/>
            <p:cNvSpPr>
              <a:spLocks/>
            </p:cNvSpPr>
            <p:nvPr/>
          </p:nvSpPr>
          <p:spPr bwMode="auto">
            <a:xfrm>
              <a:off x="1655127" y="3330756"/>
              <a:ext cx="181610" cy="414020"/>
            </a:xfrm>
            <a:custGeom>
              <a:avLst/>
              <a:gdLst>
                <a:gd name="G0" fmla="+- 0 0 0"/>
                <a:gd name="G1" fmla="+- 21589 0 0"/>
                <a:gd name="G2" fmla="+- 21600 0 0"/>
                <a:gd name="T0" fmla="*/ 693 w 21600"/>
                <a:gd name="T1" fmla="*/ 0 h 43179"/>
                <a:gd name="T2" fmla="*/ 651 w 21600"/>
                <a:gd name="T3" fmla="*/ 43179 h 43179"/>
                <a:gd name="T4" fmla="*/ 0 w 21600"/>
                <a:gd name="T5" fmla="*/ 21589 h 43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3179" fill="none" extrusionOk="0">
                  <a:moveTo>
                    <a:pt x="692" y="0"/>
                  </a:moveTo>
                  <a:cubicBezTo>
                    <a:pt x="12346" y="374"/>
                    <a:pt x="21600" y="9929"/>
                    <a:pt x="21600" y="21589"/>
                  </a:cubicBezTo>
                  <a:cubicBezTo>
                    <a:pt x="21600" y="33264"/>
                    <a:pt x="12321" y="42827"/>
                    <a:pt x="651" y="43179"/>
                  </a:cubicBezTo>
                </a:path>
                <a:path w="21600" h="43179" stroke="0" extrusionOk="0">
                  <a:moveTo>
                    <a:pt x="692" y="0"/>
                  </a:moveTo>
                  <a:cubicBezTo>
                    <a:pt x="12346" y="374"/>
                    <a:pt x="21600" y="9929"/>
                    <a:pt x="21600" y="21589"/>
                  </a:cubicBezTo>
                  <a:cubicBezTo>
                    <a:pt x="21600" y="33264"/>
                    <a:pt x="12321" y="42827"/>
                    <a:pt x="651" y="43179"/>
                  </a:cubicBezTo>
                  <a:lnTo>
                    <a:pt x="0" y="21589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IN"/>
            </a:p>
          </p:txBody>
        </p:sp>
        <p:cxnSp>
          <p:nvCxnSpPr>
            <p:cNvPr id="17" name="Line 470"/>
            <p:cNvCxnSpPr/>
            <p:nvPr/>
          </p:nvCxnSpPr>
          <p:spPr bwMode="auto">
            <a:xfrm flipH="1">
              <a:off x="1360487" y="3415846"/>
              <a:ext cx="74930" cy="63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Line 471"/>
            <p:cNvCxnSpPr/>
            <p:nvPr/>
          </p:nvCxnSpPr>
          <p:spPr bwMode="auto">
            <a:xfrm flipH="1">
              <a:off x="896937" y="3544116"/>
              <a:ext cx="538480" cy="444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Line 472"/>
            <p:cNvCxnSpPr/>
            <p:nvPr/>
          </p:nvCxnSpPr>
          <p:spPr bwMode="auto">
            <a:xfrm flipH="1">
              <a:off x="1239837" y="3672386"/>
              <a:ext cx="195580" cy="190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Line 473"/>
            <p:cNvCxnSpPr/>
            <p:nvPr/>
          </p:nvCxnSpPr>
          <p:spPr bwMode="auto">
            <a:xfrm>
              <a:off x="1923732" y="3544116"/>
              <a:ext cx="74930" cy="63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1" name="Oval 20"/>
            <p:cNvSpPr>
              <a:spLocks noChangeArrowheads="1"/>
            </p:cNvSpPr>
            <p:nvPr/>
          </p:nvSpPr>
          <p:spPr bwMode="auto">
            <a:xfrm>
              <a:off x="1848802" y="3500936"/>
              <a:ext cx="62230" cy="71755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IN"/>
            </a:p>
          </p:txBody>
        </p:sp>
        <p:cxnSp>
          <p:nvCxnSpPr>
            <p:cNvPr id="23" name="Line 476"/>
            <p:cNvCxnSpPr/>
            <p:nvPr/>
          </p:nvCxnSpPr>
          <p:spPr bwMode="auto">
            <a:xfrm>
              <a:off x="1435417" y="4273096"/>
              <a:ext cx="225425" cy="63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" name="Line 479"/>
            <p:cNvCxnSpPr/>
            <p:nvPr/>
          </p:nvCxnSpPr>
          <p:spPr bwMode="auto">
            <a:xfrm flipH="1" flipV="1">
              <a:off x="1239837" y="4352471"/>
              <a:ext cx="195580" cy="63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" name="Line 480"/>
            <p:cNvCxnSpPr/>
            <p:nvPr/>
          </p:nvCxnSpPr>
          <p:spPr bwMode="auto">
            <a:xfrm flipH="1">
              <a:off x="896937" y="4487091"/>
              <a:ext cx="538480" cy="444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" name="Line 481"/>
            <p:cNvCxnSpPr/>
            <p:nvPr/>
          </p:nvCxnSpPr>
          <p:spPr bwMode="auto">
            <a:xfrm flipH="1">
              <a:off x="1360487" y="4615361"/>
              <a:ext cx="74930" cy="63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" name="Line 482"/>
            <p:cNvCxnSpPr/>
            <p:nvPr/>
          </p:nvCxnSpPr>
          <p:spPr bwMode="auto">
            <a:xfrm>
              <a:off x="1923732" y="4487091"/>
              <a:ext cx="74930" cy="63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0" name="Oval 29"/>
            <p:cNvSpPr>
              <a:spLocks noChangeArrowheads="1"/>
            </p:cNvSpPr>
            <p:nvPr/>
          </p:nvSpPr>
          <p:spPr bwMode="auto">
            <a:xfrm>
              <a:off x="1848802" y="4443911"/>
              <a:ext cx="62230" cy="71755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IN"/>
            </a:p>
          </p:txBody>
        </p:sp>
        <p:cxnSp>
          <p:nvCxnSpPr>
            <p:cNvPr id="31" name="Line 484"/>
            <p:cNvCxnSpPr/>
            <p:nvPr/>
          </p:nvCxnSpPr>
          <p:spPr bwMode="auto">
            <a:xfrm>
              <a:off x="2565082" y="3881936"/>
              <a:ext cx="184785" cy="63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" name="Line 485"/>
            <p:cNvCxnSpPr/>
            <p:nvPr/>
          </p:nvCxnSpPr>
          <p:spPr bwMode="auto">
            <a:xfrm>
              <a:off x="2565082" y="3453946"/>
              <a:ext cx="184785" cy="63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" name="Line 486"/>
            <p:cNvCxnSpPr/>
            <p:nvPr/>
          </p:nvCxnSpPr>
          <p:spPr bwMode="auto">
            <a:xfrm flipV="1">
              <a:off x="2565082" y="3453946"/>
              <a:ext cx="635" cy="42799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4" name="Arc 487"/>
            <p:cNvSpPr>
              <a:spLocks/>
            </p:cNvSpPr>
            <p:nvPr/>
          </p:nvSpPr>
          <p:spPr bwMode="auto">
            <a:xfrm>
              <a:off x="2745422" y="3454581"/>
              <a:ext cx="149225" cy="414020"/>
            </a:xfrm>
            <a:custGeom>
              <a:avLst/>
              <a:gdLst>
                <a:gd name="G0" fmla="+- 0 0 0"/>
                <a:gd name="G1" fmla="+- 21589 0 0"/>
                <a:gd name="G2" fmla="+- 21600 0 0"/>
                <a:gd name="T0" fmla="*/ 693 w 21600"/>
                <a:gd name="T1" fmla="*/ 0 h 43179"/>
                <a:gd name="T2" fmla="*/ 651 w 21600"/>
                <a:gd name="T3" fmla="*/ 43179 h 43179"/>
                <a:gd name="T4" fmla="*/ 0 w 21600"/>
                <a:gd name="T5" fmla="*/ 21589 h 43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3179" fill="none" extrusionOk="0">
                  <a:moveTo>
                    <a:pt x="692" y="0"/>
                  </a:moveTo>
                  <a:cubicBezTo>
                    <a:pt x="12346" y="374"/>
                    <a:pt x="21600" y="9929"/>
                    <a:pt x="21600" y="21589"/>
                  </a:cubicBezTo>
                  <a:cubicBezTo>
                    <a:pt x="21600" y="33264"/>
                    <a:pt x="12321" y="42827"/>
                    <a:pt x="651" y="43179"/>
                  </a:cubicBezTo>
                </a:path>
                <a:path w="21600" h="43179" stroke="0" extrusionOk="0">
                  <a:moveTo>
                    <a:pt x="692" y="0"/>
                  </a:moveTo>
                  <a:cubicBezTo>
                    <a:pt x="12346" y="374"/>
                    <a:pt x="21600" y="9929"/>
                    <a:pt x="21600" y="21589"/>
                  </a:cubicBezTo>
                  <a:cubicBezTo>
                    <a:pt x="21600" y="33264"/>
                    <a:pt x="12321" y="42827"/>
                    <a:pt x="651" y="43179"/>
                  </a:cubicBezTo>
                  <a:lnTo>
                    <a:pt x="0" y="21589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IN"/>
            </a:p>
          </p:txBody>
        </p:sp>
        <p:cxnSp>
          <p:nvCxnSpPr>
            <p:cNvPr id="35" name="Line 488"/>
            <p:cNvCxnSpPr/>
            <p:nvPr/>
          </p:nvCxnSpPr>
          <p:spPr bwMode="auto">
            <a:xfrm flipH="1">
              <a:off x="2503487" y="3539671"/>
              <a:ext cx="61595" cy="63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" name="Line 489"/>
            <p:cNvCxnSpPr/>
            <p:nvPr/>
          </p:nvCxnSpPr>
          <p:spPr bwMode="auto">
            <a:xfrm flipH="1">
              <a:off x="2382837" y="3796211"/>
              <a:ext cx="182245" cy="190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7" name="Line 490"/>
            <p:cNvCxnSpPr/>
            <p:nvPr/>
          </p:nvCxnSpPr>
          <p:spPr bwMode="auto">
            <a:xfrm>
              <a:off x="2965767" y="3667941"/>
              <a:ext cx="61595" cy="63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8" name="Oval 37"/>
            <p:cNvSpPr>
              <a:spLocks noChangeArrowheads="1"/>
            </p:cNvSpPr>
            <p:nvPr/>
          </p:nvSpPr>
          <p:spPr bwMode="auto">
            <a:xfrm>
              <a:off x="2904172" y="3624761"/>
              <a:ext cx="51435" cy="71755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IN"/>
            </a:p>
          </p:txBody>
        </p:sp>
        <p:cxnSp>
          <p:nvCxnSpPr>
            <p:cNvPr id="39" name="Line 492"/>
            <p:cNvCxnSpPr/>
            <p:nvPr/>
          </p:nvCxnSpPr>
          <p:spPr bwMode="auto">
            <a:xfrm>
              <a:off x="2574607" y="4577261"/>
              <a:ext cx="184785" cy="63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0" name="Line 493"/>
            <p:cNvCxnSpPr/>
            <p:nvPr/>
          </p:nvCxnSpPr>
          <p:spPr bwMode="auto">
            <a:xfrm>
              <a:off x="2574607" y="4149271"/>
              <a:ext cx="184785" cy="63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" name="Line 494"/>
            <p:cNvCxnSpPr/>
            <p:nvPr/>
          </p:nvCxnSpPr>
          <p:spPr bwMode="auto">
            <a:xfrm flipV="1">
              <a:off x="2574607" y="4149271"/>
              <a:ext cx="635" cy="42799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2" name="Arc 495"/>
            <p:cNvSpPr>
              <a:spLocks/>
            </p:cNvSpPr>
            <p:nvPr/>
          </p:nvSpPr>
          <p:spPr bwMode="auto">
            <a:xfrm>
              <a:off x="2754947" y="4149906"/>
              <a:ext cx="149225" cy="414020"/>
            </a:xfrm>
            <a:custGeom>
              <a:avLst/>
              <a:gdLst>
                <a:gd name="G0" fmla="+- 0 0 0"/>
                <a:gd name="G1" fmla="+- 21589 0 0"/>
                <a:gd name="G2" fmla="+- 21600 0 0"/>
                <a:gd name="T0" fmla="*/ 693 w 21600"/>
                <a:gd name="T1" fmla="*/ 0 h 43179"/>
                <a:gd name="T2" fmla="*/ 651 w 21600"/>
                <a:gd name="T3" fmla="*/ 43179 h 43179"/>
                <a:gd name="T4" fmla="*/ 0 w 21600"/>
                <a:gd name="T5" fmla="*/ 21589 h 43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3179" fill="none" extrusionOk="0">
                  <a:moveTo>
                    <a:pt x="692" y="0"/>
                  </a:moveTo>
                  <a:cubicBezTo>
                    <a:pt x="12346" y="374"/>
                    <a:pt x="21600" y="9929"/>
                    <a:pt x="21600" y="21589"/>
                  </a:cubicBezTo>
                  <a:cubicBezTo>
                    <a:pt x="21600" y="33264"/>
                    <a:pt x="12321" y="42827"/>
                    <a:pt x="651" y="43179"/>
                  </a:cubicBezTo>
                </a:path>
                <a:path w="21600" h="43179" stroke="0" extrusionOk="0">
                  <a:moveTo>
                    <a:pt x="692" y="0"/>
                  </a:moveTo>
                  <a:cubicBezTo>
                    <a:pt x="12346" y="374"/>
                    <a:pt x="21600" y="9929"/>
                    <a:pt x="21600" y="21589"/>
                  </a:cubicBezTo>
                  <a:cubicBezTo>
                    <a:pt x="21600" y="33264"/>
                    <a:pt x="12321" y="42827"/>
                    <a:pt x="651" y="43179"/>
                  </a:cubicBezTo>
                  <a:lnTo>
                    <a:pt x="0" y="21589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IN"/>
            </a:p>
          </p:txBody>
        </p:sp>
        <p:cxnSp>
          <p:nvCxnSpPr>
            <p:cNvPr id="43" name="Line 496"/>
            <p:cNvCxnSpPr/>
            <p:nvPr/>
          </p:nvCxnSpPr>
          <p:spPr bwMode="auto">
            <a:xfrm flipH="1">
              <a:off x="2382837" y="4234996"/>
              <a:ext cx="191770" cy="190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" name="Line 497"/>
            <p:cNvCxnSpPr/>
            <p:nvPr/>
          </p:nvCxnSpPr>
          <p:spPr bwMode="auto">
            <a:xfrm flipH="1">
              <a:off x="2513012" y="4491536"/>
              <a:ext cx="61595" cy="63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" name="Line 498"/>
            <p:cNvCxnSpPr/>
            <p:nvPr/>
          </p:nvCxnSpPr>
          <p:spPr bwMode="auto">
            <a:xfrm>
              <a:off x="2975292" y="4363266"/>
              <a:ext cx="61595" cy="63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6" name="Oval 45"/>
            <p:cNvSpPr>
              <a:spLocks noChangeArrowheads="1"/>
            </p:cNvSpPr>
            <p:nvPr/>
          </p:nvSpPr>
          <p:spPr bwMode="auto">
            <a:xfrm>
              <a:off x="2913697" y="4320086"/>
              <a:ext cx="51435" cy="71755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IN"/>
            </a:p>
          </p:txBody>
        </p:sp>
        <p:cxnSp>
          <p:nvCxnSpPr>
            <p:cNvPr id="47" name="AutoShape 500"/>
            <p:cNvCxnSpPr>
              <a:cxnSpLocks noChangeShapeType="1"/>
              <a:stCxn id="20" idx="1"/>
              <a:endCxn id="35" idx="1"/>
            </p:cNvCxnSpPr>
            <p:nvPr/>
          </p:nvCxnSpPr>
          <p:spPr bwMode="auto">
            <a:xfrm flipV="1">
              <a:off x="1998662" y="3540306"/>
              <a:ext cx="505460" cy="4445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8" name="AutoShape 501"/>
            <p:cNvCxnSpPr>
              <a:cxnSpLocks noChangeShapeType="1"/>
              <a:stCxn id="29" idx="1"/>
              <a:endCxn id="44" idx="1"/>
            </p:cNvCxnSpPr>
            <p:nvPr/>
          </p:nvCxnSpPr>
          <p:spPr bwMode="auto">
            <a:xfrm>
              <a:off x="1998662" y="4487726"/>
              <a:ext cx="514985" cy="4445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4" name="Line 547"/>
            <p:cNvCxnSpPr/>
            <p:nvPr/>
          </p:nvCxnSpPr>
          <p:spPr bwMode="auto">
            <a:xfrm>
              <a:off x="2382837" y="3790496"/>
              <a:ext cx="635" cy="1371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6" name="Line 549"/>
            <p:cNvCxnSpPr/>
            <p:nvPr/>
          </p:nvCxnSpPr>
          <p:spPr bwMode="auto">
            <a:xfrm>
              <a:off x="2392362" y="4095296"/>
              <a:ext cx="635" cy="1371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5" name="Text Box 572"/>
            <p:cNvSpPr txBox="1">
              <a:spLocks noChangeArrowheads="1"/>
            </p:cNvSpPr>
            <p:nvPr/>
          </p:nvSpPr>
          <p:spPr bwMode="auto">
            <a:xfrm>
              <a:off x="801687" y="3474901"/>
              <a:ext cx="92075" cy="172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>
                  <a:effectLst/>
                  <a:latin typeface="Courier New"/>
                  <a:ea typeface="Times New Roman"/>
                </a:rPr>
                <a:t>J</a:t>
              </a:r>
              <a:endParaRPr lang="en-IN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17" name="Text Box 574"/>
            <p:cNvSpPr txBox="1">
              <a:spLocks noChangeArrowheads="1"/>
            </p:cNvSpPr>
            <p:nvPr/>
          </p:nvSpPr>
          <p:spPr bwMode="auto">
            <a:xfrm>
              <a:off x="792162" y="4417876"/>
              <a:ext cx="92075" cy="172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>
                  <a:effectLst/>
                  <a:latin typeface="Courier New"/>
                  <a:ea typeface="Times New Roman"/>
                </a:rPr>
                <a:t>K</a:t>
              </a:r>
              <a:endParaRPr lang="en-IN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20" name="Oval 119"/>
            <p:cNvSpPr>
              <a:spLocks noChangeArrowheads="1"/>
            </p:cNvSpPr>
            <p:nvPr/>
          </p:nvSpPr>
          <p:spPr bwMode="auto">
            <a:xfrm>
              <a:off x="1213167" y="4009571"/>
              <a:ext cx="45720" cy="45720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IN"/>
            </a:p>
          </p:txBody>
        </p:sp>
        <p:sp>
          <p:nvSpPr>
            <p:cNvPr id="121" name="Oval 120"/>
            <p:cNvSpPr>
              <a:spLocks noChangeArrowheads="1"/>
            </p:cNvSpPr>
            <p:nvPr/>
          </p:nvSpPr>
          <p:spPr bwMode="auto">
            <a:xfrm>
              <a:off x="1211262" y="4333421"/>
              <a:ext cx="45720" cy="45720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IN"/>
            </a:p>
          </p:txBody>
        </p:sp>
      </p:grpSp>
      <p:sp>
        <p:nvSpPr>
          <p:cNvPr id="122" name="Text Box 579"/>
          <p:cNvSpPr txBox="1">
            <a:spLocks noChangeArrowheads="1"/>
          </p:cNvSpPr>
          <p:nvPr/>
        </p:nvSpPr>
        <p:spPr bwMode="auto">
          <a:xfrm>
            <a:off x="3954462" y="4950641"/>
            <a:ext cx="457200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>
                <a:effectLst/>
                <a:latin typeface="Times New Roman"/>
                <a:ea typeface="Times New Roman"/>
              </a:rPr>
              <a:t> </a:t>
            </a:r>
            <a:endParaRPr lang="en-IN" sz="1200">
              <a:effectLst/>
              <a:latin typeface="Times New Roman"/>
              <a:ea typeface="Times New Roman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grpSp>
        <p:nvGrpSpPr>
          <p:cNvPr id="3081" name="Group 3080"/>
          <p:cNvGrpSpPr/>
          <p:nvPr/>
        </p:nvGrpSpPr>
        <p:grpSpPr>
          <a:xfrm>
            <a:off x="3270567" y="3339646"/>
            <a:ext cx="2530157" cy="1343025"/>
            <a:chOff x="3270567" y="3339646"/>
            <a:chExt cx="2530157" cy="1343025"/>
          </a:xfrm>
        </p:grpSpPr>
        <p:cxnSp>
          <p:nvCxnSpPr>
            <p:cNvPr id="125" name="Line 562"/>
            <p:cNvCxnSpPr/>
            <p:nvPr/>
          </p:nvCxnSpPr>
          <p:spPr bwMode="auto">
            <a:xfrm flipH="1">
              <a:off x="4668837" y="3815261"/>
              <a:ext cx="182245" cy="190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" name="Line 565"/>
            <p:cNvCxnSpPr/>
            <p:nvPr/>
          </p:nvCxnSpPr>
          <p:spPr bwMode="auto">
            <a:xfrm flipH="1">
              <a:off x="4668837" y="4206421"/>
              <a:ext cx="182245" cy="190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9" name="Line 502"/>
            <p:cNvCxnSpPr/>
            <p:nvPr/>
          </p:nvCxnSpPr>
          <p:spPr bwMode="auto">
            <a:xfrm>
              <a:off x="3708082" y="3767636"/>
              <a:ext cx="184785" cy="63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0" name="Line 503"/>
            <p:cNvCxnSpPr/>
            <p:nvPr/>
          </p:nvCxnSpPr>
          <p:spPr bwMode="auto">
            <a:xfrm>
              <a:off x="3708082" y="3339646"/>
              <a:ext cx="184785" cy="63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" name="Line 504"/>
            <p:cNvCxnSpPr/>
            <p:nvPr/>
          </p:nvCxnSpPr>
          <p:spPr bwMode="auto">
            <a:xfrm flipV="1">
              <a:off x="3708082" y="3339646"/>
              <a:ext cx="635" cy="42799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2" name="Arc 505"/>
            <p:cNvSpPr>
              <a:spLocks/>
            </p:cNvSpPr>
            <p:nvPr/>
          </p:nvSpPr>
          <p:spPr bwMode="auto">
            <a:xfrm>
              <a:off x="3888422" y="3340281"/>
              <a:ext cx="149225" cy="414020"/>
            </a:xfrm>
            <a:custGeom>
              <a:avLst/>
              <a:gdLst>
                <a:gd name="G0" fmla="+- 0 0 0"/>
                <a:gd name="G1" fmla="+- 21589 0 0"/>
                <a:gd name="G2" fmla="+- 21600 0 0"/>
                <a:gd name="T0" fmla="*/ 693 w 21600"/>
                <a:gd name="T1" fmla="*/ 0 h 43179"/>
                <a:gd name="T2" fmla="*/ 651 w 21600"/>
                <a:gd name="T3" fmla="*/ 43179 h 43179"/>
                <a:gd name="T4" fmla="*/ 0 w 21600"/>
                <a:gd name="T5" fmla="*/ 21589 h 43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3179" fill="none" extrusionOk="0">
                  <a:moveTo>
                    <a:pt x="692" y="0"/>
                  </a:moveTo>
                  <a:cubicBezTo>
                    <a:pt x="12346" y="374"/>
                    <a:pt x="21600" y="9929"/>
                    <a:pt x="21600" y="21589"/>
                  </a:cubicBezTo>
                  <a:cubicBezTo>
                    <a:pt x="21600" y="33264"/>
                    <a:pt x="12321" y="42827"/>
                    <a:pt x="651" y="43179"/>
                  </a:cubicBezTo>
                </a:path>
                <a:path w="21600" h="43179" stroke="0" extrusionOk="0">
                  <a:moveTo>
                    <a:pt x="692" y="0"/>
                  </a:moveTo>
                  <a:cubicBezTo>
                    <a:pt x="12346" y="374"/>
                    <a:pt x="21600" y="9929"/>
                    <a:pt x="21600" y="21589"/>
                  </a:cubicBezTo>
                  <a:cubicBezTo>
                    <a:pt x="21600" y="33264"/>
                    <a:pt x="12321" y="42827"/>
                    <a:pt x="651" y="43179"/>
                  </a:cubicBezTo>
                  <a:lnTo>
                    <a:pt x="0" y="21589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IN"/>
            </a:p>
          </p:txBody>
        </p:sp>
        <p:cxnSp>
          <p:nvCxnSpPr>
            <p:cNvPr id="53" name="Line 506"/>
            <p:cNvCxnSpPr/>
            <p:nvPr/>
          </p:nvCxnSpPr>
          <p:spPr bwMode="auto">
            <a:xfrm flipH="1">
              <a:off x="3646487" y="3425371"/>
              <a:ext cx="61595" cy="63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" name="Line 507"/>
            <p:cNvCxnSpPr/>
            <p:nvPr/>
          </p:nvCxnSpPr>
          <p:spPr bwMode="auto">
            <a:xfrm flipH="1">
              <a:off x="3527107" y="3681911"/>
              <a:ext cx="180975" cy="190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5" name="Line 508"/>
            <p:cNvCxnSpPr/>
            <p:nvPr/>
          </p:nvCxnSpPr>
          <p:spPr bwMode="auto">
            <a:xfrm>
              <a:off x="4108767" y="3553641"/>
              <a:ext cx="61595" cy="63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6" name="Oval 55"/>
            <p:cNvSpPr>
              <a:spLocks noChangeArrowheads="1"/>
            </p:cNvSpPr>
            <p:nvPr/>
          </p:nvSpPr>
          <p:spPr bwMode="auto">
            <a:xfrm>
              <a:off x="4047172" y="3510461"/>
              <a:ext cx="51435" cy="71755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IN"/>
            </a:p>
          </p:txBody>
        </p:sp>
        <p:cxnSp>
          <p:nvCxnSpPr>
            <p:cNvPr id="57" name="Line 510"/>
            <p:cNvCxnSpPr/>
            <p:nvPr/>
          </p:nvCxnSpPr>
          <p:spPr bwMode="auto">
            <a:xfrm>
              <a:off x="3717607" y="4682036"/>
              <a:ext cx="184785" cy="63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8" name="Line 511"/>
            <p:cNvCxnSpPr/>
            <p:nvPr/>
          </p:nvCxnSpPr>
          <p:spPr bwMode="auto">
            <a:xfrm>
              <a:off x="3717607" y="4254046"/>
              <a:ext cx="184785" cy="63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9" name="Line 512"/>
            <p:cNvCxnSpPr/>
            <p:nvPr/>
          </p:nvCxnSpPr>
          <p:spPr bwMode="auto">
            <a:xfrm flipV="1">
              <a:off x="3717607" y="4254046"/>
              <a:ext cx="635" cy="42799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0" name="Arc 513"/>
            <p:cNvSpPr>
              <a:spLocks/>
            </p:cNvSpPr>
            <p:nvPr/>
          </p:nvSpPr>
          <p:spPr bwMode="auto">
            <a:xfrm>
              <a:off x="3897947" y="4254681"/>
              <a:ext cx="149225" cy="414020"/>
            </a:xfrm>
            <a:custGeom>
              <a:avLst/>
              <a:gdLst>
                <a:gd name="G0" fmla="+- 0 0 0"/>
                <a:gd name="G1" fmla="+- 21589 0 0"/>
                <a:gd name="G2" fmla="+- 21600 0 0"/>
                <a:gd name="T0" fmla="*/ 693 w 21600"/>
                <a:gd name="T1" fmla="*/ 0 h 43179"/>
                <a:gd name="T2" fmla="*/ 651 w 21600"/>
                <a:gd name="T3" fmla="*/ 43179 h 43179"/>
                <a:gd name="T4" fmla="*/ 0 w 21600"/>
                <a:gd name="T5" fmla="*/ 21589 h 43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3179" fill="none" extrusionOk="0">
                  <a:moveTo>
                    <a:pt x="692" y="0"/>
                  </a:moveTo>
                  <a:cubicBezTo>
                    <a:pt x="12346" y="374"/>
                    <a:pt x="21600" y="9929"/>
                    <a:pt x="21600" y="21589"/>
                  </a:cubicBezTo>
                  <a:cubicBezTo>
                    <a:pt x="21600" y="33264"/>
                    <a:pt x="12321" y="42827"/>
                    <a:pt x="651" y="43179"/>
                  </a:cubicBezTo>
                </a:path>
                <a:path w="21600" h="43179" stroke="0" extrusionOk="0">
                  <a:moveTo>
                    <a:pt x="692" y="0"/>
                  </a:moveTo>
                  <a:cubicBezTo>
                    <a:pt x="12346" y="374"/>
                    <a:pt x="21600" y="9929"/>
                    <a:pt x="21600" y="21589"/>
                  </a:cubicBezTo>
                  <a:cubicBezTo>
                    <a:pt x="21600" y="33264"/>
                    <a:pt x="12321" y="42827"/>
                    <a:pt x="651" y="43179"/>
                  </a:cubicBezTo>
                  <a:lnTo>
                    <a:pt x="0" y="21589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IN"/>
            </a:p>
          </p:txBody>
        </p:sp>
        <p:cxnSp>
          <p:nvCxnSpPr>
            <p:cNvPr id="61" name="Line 514"/>
            <p:cNvCxnSpPr/>
            <p:nvPr/>
          </p:nvCxnSpPr>
          <p:spPr bwMode="auto">
            <a:xfrm flipH="1">
              <a:off x="3527107" y="4339771"/>
              <a:ext cx="190500" cy="190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2" name="Line 515"/>
            <p:cNvCxnSpPr/>
            <p:nvPr/>
          </p:nvCxnSpPr>
          <p:spPr bwMode="auto">
            <a:xfrm flipH="1">
              <a:off x="3656012" y="4596311"/>
              <a:ext cx="61595" cy="63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3" name="Line 516"/>
            <p:cNvCxnSpPr/>
            <p:nvPr/>
          </p:nvCxnSpPr>
          <p:spPr bwMode="auto">
            <a:xfrm>
              <a:off x="4118292" y="4468041"/>
              <a:ext cx="61595" cy="63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4" name="Oval 63"/>
            <p:cNvSpPr>
              <a:spLocks noChangeArrowheads="1"/>
            </p:cNvSpPr>
            <p:nvPr/>
          </p:nvSpPr>
          <p:spPr bwMode="auto">
            <a:xfrm>
              <a:off x="4056697" y="4424861"/>
              <a:ext cx="51435" cy="71755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IN"/>
            </a:p>
          </p:txBody>
        </p:sp>
        <p:cxnSp>
          <p:nvCxnSpPr>
            <p:cNvPr id="65" name="Line 518"/>
            <p:cNvCxnSpPr/>
            <p:nvPr/>
          </p:nvCxnSpPr>
          <p:spPr bwMode="auto">
            <a:xfrm>
              <a:off x="4851082" y="3900986"/>
              <a:ext cx="184785" cy="63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6" name="Line 519"/>
            <p:cNvCxnSpPr/>
            <p:nvPr/>
          </p:nvCxnSpPr>
          <p:spPr bwMode="auto">
            <a:xfrm>
              <a:off x="4851082" y="3472996"/>
              <a:ext cx="184785" cy="63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7" name="Line 520"/>
            <p:cNvCxnSpPr/>
            <p:nvPr/>
          </p:nvCxnSpPr>
          <p:spPr bwMode="auto">
            <a:xfrm flipV="1">
              <a:off x="4851082" y="3472996"/>
              <a:ext cx="635" cy="42799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8" name="Arc 521"/>
            <p:cNvSpPr>
              <a:spLocks/>
            </p:cNvSpPr>
            <p:nvPr/>
          </p:nvSpPr>
          <p:spPr bwMode="auto">
            <a:xfrm>
              <a:off x="5031422" y="3473631"/>
              <a:ext cx="149225" cy="414020"/>
            </a:xfrm>
            <a:custGeom>
              <a:avLst/>
              <a:gdLst>
                <a:gd name="G0" fmla="+- 0 0 0"/>
                <a:gd name="G1" fmla="+- 21589 0 0"/>
                <a:gd name="G2" fmla="+- 21600 0 0"/>
                <a:gd name="T0" fmla="*/ 693 w 21600"/>
                <a:gd name="T1" fmla="*/ 0 h 43179"/>
                <a:gd name="T2" fmla="*/ 651 w 21600"/>
                <a:gd name="T3" fmla="*/ 43179 h 43179"/>
                <a:gd name="T4" fmla="*/ 0 w 21600"/>
                <a:gd name="T5" fmla="*/ 21589 h 43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3179" fill="none" extrusionOk="0">
                  <a:moveTo>
                    <a:pt x="692" y="0"/>
                  </a:moveTo>
                  <a:cubicBezTo>
                    <a:pt x="12346" y="374"/>
                    <a:pt x="21600" y="9929"/>
                    <a:pt x="21600" y="21589"/>
                  </a:cubicBezTo>
                  <a:cubicBezTo>
                    <a:pt x="21600" y="33264"/>
                    <a:pt x="12321" y="42827"/>
                    <a:pt x="651" y="43179"/>
                  </a:cubicBezTo>
                </a:path>
                <a:path w="21600" h="43179" stroke="0" extrusionOk="0">
                  <a:moveTo>
                    <a:pt x="692" y="0"/>
                  </a:moveTo>
                  <a:cubicBezTo>
                    <a:pt x="12346" y="374"/>
                    <a:pt x="21600" y="9929"/>
                    <a:pt x="21600" y="21589"/>
                  </a:cubicBezTo>
                  <a:cubicBezTo>
                    <a:pt x="21600" y="33264"/>
                    <a:pt x="12321" y="42827"/>
                    <a:pt x="651" y="43179"/>
                  </a:cubicBezTo>
                  <a:lnTo>
                    <a:pt x="0" y="21589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IN"/>
            </a:p>
          </p:txBody>
        </p:sp>
        <p:cxnSp>
          <p:nvCxnSpPr>
            <p:cNvPr id="69" name="Line 522"/>
            <p:cNvCxnSpPr/>
            <p:nvPr/>
          </p:nvCxnSpPr>
          <p:spPr bwMode="auto">
            <a:xfrm flipH="1">
              <a:off x="4789487" y="3558721"/>
              <a:ext cx="61595" cy="63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0" name="Oval 69"/>
            <p:cNvSpPr>
              <a:spLocks noChangeArrowheads="1"/>
            </p:cNvSpPr>
            <p:nvPr/>
          </p:nvSpPr>
          <p:spPr bwMode="auto">
            <a:xfrm>
              <a:off x="5190172" y="3643811"/>
              <a:ext cx="51435" cy="71755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IN"/>
            </a:p>
          </p:txBody>
        </p:sp>
        <p:cxnSp>
          <p:nvCxnSpPr>
            <p:cNvPr id="71" name="Line 524"/>
            <p:cNvCxnSpPr/>
            <p:nvPr/>
          </p:nvCxnSpPr>
          <p:spPr bwMode="auto">
            <a:xfrm>
              <a:off x="4851082" y="4548686"/>
              <a:ext cx="184785" cy="63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2" name="Line 525"/>
            <p:cNvCxnSpPr/>
            <p:nvPr/>
          </p:nvCxnSpPr>
          <p:spPr bwMode="auto">
            <a:xfrm>
              <a:off x="4851082" y="4120696"/>
              <a:ext cx="184785" cy="63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3" name="Line 526"/>
            <p:cNvCxnSpPr/>
            <p:nvPr/>
          </p:nvCxnSpPr>
          <p:spPr bwMode="auto">
            <a:xfrm flipV="1">
              <a:off x="4851082" y="4120696"/>
              <a:ext cx="635" cy="42799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4" name="Arc 527"/>
            <p:cNvSpPr>
              <a:spLocks/>
            </p:cNvSpPr>
            <p:nvPr/>
          </p:nvSpPr>
          <p:spPr bwMode="auto">
            <a:xfrm>
              <a:off x="5031422" y="4121331"/>
              <a:ext cx="149225" cy="414020"/>
            </a:xfrm>
            <a:custGeom>
              <a:avLst/>
              <a:gdLst>
                <a:gd name="G0" fmla="+- 0 0 0"/>
                <a:gd name="G1" fmla="+- 21589 0 0"/>
                <a:gd name="G2" fmla="+- 21600 0 0"/>
                <a:gd name="T0" fmla="*/ 693 w 21600"/>
                <a:gd name="T1" fmla="*/ 0 h 43179"/>
                <a:gd name="T2" fmla="*/ 651 w 21600"/>
                <a:gd name="T3" fmla="*/ 43179 h 43179"/>
                <a:gd name="T4" fmla="*/ 0 w 21600"/>
                <a:gd name="T5" fmla="*/ 21589 h 43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3179" fill="none" extrusionOk="0">
                  <a:moveTo>
                    <a:pt x="692" y="0"/>
                  </a:moveTo>
                  <a:cubicBezTo>
                    <a:pt x="12346" y="374"/>
                    <a:pt x="21600" y="9929"/>
                    <a:pt x="21600" y="21589"/>
                  </a:cubicBezTo>
                  <a:cubicBezTo>
                    <a:pt x="21600" y="33264"/>
                    <a:pt x="12321" y="42827"/>
                    <a:pt x="651" y="43179"/>
                  </a:cubicBezTo>
                </a:path>
                <a:path w="21600" h="43179" stroke="0" extrusionOk="0">
                  <a:moveTo>
                    <a:pt x="692" y="0"/>
                  </a:moveTo>
                  <a:cubicBezTo>
                    <a:pt x="12346" y="374"/>
                    <a:pt x="21600" y="9929"/>
                    <a:pt x="21600" y="21589"/>
                  </a:cubicBezTo>
                  <a:cubicBezTo>
                    <a:pt x="21600" y="33264"/>
                    <a:pt x="12321" y="42827"/>
                    <a:pt x="651" y="43179"/>
                  </a:cubicBezTo>
                  <a:lnTo>
                    <a:pt x="0" y="21589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IN"/>
            </a:p>
          </p:txBody>
        </p:sp>
        <p:cxnSp>
          <p:nvCxnSpPr>
            <p:cNvPr id="75" name="Line 528"/>
            <p:cNvCxnSpPr/>
            <p:nvPr/>
          </p:nvCxnSpPr>
          <p:spPr bwMode="auto">
            <a:xfrm flipH="1">
              <a:off x="4789487" y="4462961"/>
              <a:ext cx="61595" cy="63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6" name="Oval 75"/>
            <p:cNvSpPr>
              <a:spLocks noChangeArrowheads="1"/>
            </p:cNvSpPr>
            <p:nvPr/>
          </p:nvSpPr>
          <p:spPr bwMode="auto">
            <a:xfrm>
              <a:off x="5190172" y="4291511"/>
              <a:ext cx="51435" cy="71755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IN"/>
            </a:p>
          </p:txBody>
        </p:sp>
        <p:cxnSp>
          <p:nvCxnSpPr>
            <p:cNvPr id="77" name="Line 530"/>
            <p:cNvCxnSpPr/>
            <p:nvPr/>
          </p:nvCxnSpPr>
          <p:spPr bwMode="auto">
            <a:xfrm>
              <a:off x="3334702" y="3429181"/>
              <a:ext cx="342900" cy="63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8" name="AutoShape 531"/>
            <p:cNvCxnSpPr>
              <a:cxnSpLocks noChangeShapeType="1"/>
              <a:stCxn id="77" idx="0"/>
              <a:endCxn id="93" idx="1"/>
            </p:cNvCxnSpPr>
            <p:nvPr/>
          </p:nvCxnSpPr>
          <p:spPr bwMode="auto">
            <a:xfrm>
              <a:off x="3334702" y="3429181"/>
              <a:ext cx="9525" cy="23876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9" name="Line 532"/>
            <p:cNvCxnSpPr/>
            <p:nvPr/>
          </p:nvCxnSpPr>
          <p:spPr bwMode="auto">
            <a:xfrm>
              <a:off x="3334702" y="4601391"/>
              <a:ext cx="342900" cy="63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0" name="AutoShape 533"/>
            <p:cNvCxnSpPr>
              <a:cxnSpLocks noChangeShapeType="1"/>
            </p:cNvCxnSpPr>
            <p:nvPr/>
          </p:nvCxnSpPr>
          <p:spPr bwMode="auto">
            <a:xfrm>
              <a:off x="3334702" y="4353106"/>
              <a:ext cx="9525" cy="23876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" name="Line 535"/>
            <p:cNvCxnSpPr/>
            <p:nvPr/>
          </p:nvCxnSpPr>
          <p:spPr bwMode="auto">
            <a:xfrm>
              <a:off x="4098607" y="3553641"/>
              <a:ext cx="685800" cy="6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3" name="Line 536"/>
            <p:cNvCxnSpPr/>
            <p:nvPr/>
          </p:nvCxnSpPr>
          <p:spPr bwMode="auto">
            <a:xfrm>
              <a:off x="4127182" y="4467406"/>
              <a:ext cx="685800" cy="6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8" name="Line 551"/>
            <p:cNvCxnSpPr/>
            <p:nvPr/>
          </p:nvCxnSpPr>
          <p:spPr bwMode="auto">
            <a:xfrm>
              <a:off x="4649787" y="3809546"/>
              <a:ext cx="819150" cy="5334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9" name="Line 552"/>
            <p:cNvCxnSpPr/>
            <p:nvPr/>
          </p:nvCxnSpPr>
          <p:spPr bwMode="auto">
            <a:xfrm flipV="1">
              <a:off x="4678362" y="3666671"/>
              <a:ext cx="790575" cy="5238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0" name="Oval 99"/>
            <p:cNvSpPr>
              <a:spLocks noChangeArrowheads="1"/>
            </p:cNvSpPr>
            <p:nvPr/>
          </p:nvSpPr>
          <p:spPr bwMode="auto">
            <a:xfrm>
              <a:off x="3497262" y="4325801"/>
              <a:ext cx="45720" cy="45720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IN"/>
            </a:p>
          </p:txBody>
        </p:sp>
        <p:sp>
          <p:nvSpPr>
            <p:cNvPr id="101" name="Oval 100"/>
            <p:cNvSpPr>
              <a:spLocks noChangeArrowheads="1"/>
            </p:cNvSpPr>
            <p:nvPr/>
          </p:nvSpPr>
          <p:spPr bwMode="auto">
            <a:xfrm>
              <a:off x="3289617" y="4333421"/>
              <a:ext cx="45720" cy="45720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IN"/>
            </a:p>
          </p:txBody>
        </p:sp>
        <p:sp>
          <p:nvSpPr>
            <p:cNvPr id="102" name="Oval 101"/>
            <p:cNvSpPr>
              <a:spLocks noChangeArrowheads="1"/>
            </p:cNvSpPr>
            <p:nvPr/>
          </p:nvSpPr>
          <p:spPr bwMode="auto">
            <a:xfrm>
              <a:off x="3270567" y="3647621"/>
              <a:ext cx="45720" cy="45720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IN"/>
            </a:p>
          </p:txBody>
        </p:sp>
        <p:sp>
          <p:nvSpPr>
            <p:cNvPr id="103" name="Oval 102"/>
            <p:cNvSpPr>
              <a:spLocks noChangeArrowheads="1"/>
            </p:cNvSpPr>
            <p:nvPr/>
          </p:nvSpPr>
          <p:spPr bwMode="auto">
            <a:xfrm>
              <a:off x="5423217" y="4314371"/>
              <a:ext cx="45720" cy="45720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IN"/>
            </a:p>
          </p:txBody>
        </p:sp>
        <p:sp>
          <p:nvSpPr>
            <p:cNvPr id="104" name="Oval 103"/>
            <p:cNvSpPr>
              <a:spLocks noChangeArrowheads="1"/>
            </p:cNvSpPr>
            <p:nvPr/>
          </p:nvSpPr>
          <p:spPr bwMode="auto">
            <a:xfrm>
              <a:off x="5423217" y="3657146"/>
              <a:ext cx="45720" cy="45720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IN"/>
            </a:p>
          </p:txBody>
        </p:sp>
        <p:cxnSp>
          <p:nvCxnSpPr>
            <p:cNvPr id="106" name="Line 559"/>
            <p:cNvCxnSpPr/>
            <p:nvPr/>
          </p:nvCxnSpPr>
          <p:spPr bwMode="auto">
            <a:xfrm flipV="1">
              <a:off x="5251767" y="3666671"/>
              <a:ext cx="331470" cy="2032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7" name="Line 560"/>
            <p:cNvCxnSpPr/>
            <p:nvPr/>
          </p:nvCxnSpPr>
          <p:spPr bwMode="auto">
            <a:xfrm>
              <a:off x="5251767" y="4334691"/>
              <a:ext cx="331470" cy="38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0" name="Oval 109"/>
            <p:cNvSpPr>
              <a:spLocks noChangeArrowheads="1"/>
            </p:cNvSpPr>
            <p:nvPr/>
          </p:nvSpPr>
          <p:spPr bwMode="auto">
            <a:xfrm>
              <a:off x="4642167" y="3800021"/>
              <a:ext cx="45720" cy="45720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IN"/>
            </a:p>
          </p:txBody>
        </p:sp>
        <p:sp>
          <p:nvSpPr>
            <p:cNvPr id="111" name="Oval 110"/>
            <p:cNvSpPr>
              <a:spLocks noChangeArrowheads="1"/>
            </p:cNvSpPr>
            <p:nvPr/>
          </p:nvSpPr>
          <p:spPr bwMode="auto">
            <a:xfrm>
              <a:off x="4659312" y="4182926"/>
              <a:ext cx="45720" cy="45720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IN"/>
            </a:p>
          </p:txBody>
        </p:sp>
        <p:sp>
          <p:nvSpPr>
            <p:cNvPr id="118" name="Text Box 575"/>
            <p:cNvSpPr txBox="1">
              <a:spLocks noChangeArrowheads="1"/>
            </p:cNvSpPr>
            <p:nvPr/>
          </p:nvSpPr>
          <p:spPr bwMode="auto">
            <a:xfrm>
              <a:off x="5602287" y="3590471"/>
              <a:ext cx="92075" cy="172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>
                  <a:effectLst/>
                  <a:latin typeface="Courier New"/>
                  <a:ea typeface="Times New Roman"/>
                </a:rPr>
                <a:t>Q</a:t>
              </a:r>
              <a:endParaRPr lang="en-IN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19" name="Text Box 576"/>
            <p:cNvSpPr txBox="1">
              <a:spLocks noChangeArrowheads="1"/>
            </p:cNvSpPr>
            <p:nvPr/>
          </p:nvSpPr>
          <p:spPr bwMode="auto">
            <a:xfrm>
              <a:off x="5602287" y="4255951"/>
              <a:ext cx="153035" cy="203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graphicFrame>
          <p:nvGraphicFramePr>
            <p:cNvPr id="127" name="Object 12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25077010"/>
                </p:ext>
              </p:extLst>
            </p:nvPr>
          </p:nvGraphicFramePr>
          <p:xfrm>
            <a:off x="5648324" y="4238488"/>
            <a:ext cx="152400" cy="2000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152268" imgH="203024" progId="Equation.3">
                    <p:embed/>
                  </p:oleObj>
                </mc:Choice>
                <mc:Fallback>
                  <p:oleObj name="Equation" r:id="rId2" imgW="152268" imgH="203024" progId="Equation.3">
                    <p:embed/>
                    <p:pic>
                      <p:nvPicPr>
                        <p:cNvPr id="0" name="Object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48324" y="4238488"/>
                          <a:ext cx="152400" cy="2000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072" name="Table 307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4923061"/>
                  </p:ext>
                </p:extLst>
              </p:nvPr>
            </p:nvGraphicFramePr>
            <p:xfrm>
              <a:off x="5260974" y="5064941"/>
              <a:ext cx="3316605" cy="1344930"/>
            </p:xfrm>
            <a:graphic>
              <a:graphicData uri="http://schemas.openxmlformats.org/drawingml/2006/table">
                <a:tbl>
                  <a:tblPr firstRow="1" firstCol="1" lastRow="1" lastCol="1" bandRow="1" bandCol="1">
                    <a:tableStyleId>{5940675A-B579-460E-94D1-54222C63F5DA}</a:tableStyleId>
                  </a:tblPr>
                  <a:tblGrid>
                    <a:gridCol w="110553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10553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10553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219710">
                    <a:tc gridSpan="2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b="1" dirty="0">
                              <a:effectLst/>
                            </a:rPr>
                            <a:t>Input</a:t>
                          </a:r>
                          <a:endParaRPr lang="en-IN" sz="1200" b="1" dirty="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 hMerge="1">
                      <a:txBody>
                        <a:bodyPr/>
                        <a:lstStyle/>
                        <a:p>
                          <a:endParaRPr lang="en-IN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b="1" dirty="0">
                              <a:effectLst/>
                            </a:rPr>
                            <a:t>Output</a:t>
                          </a:r>
                          <a:endParaRPr lang="en-IN" sz="1200" b="1" dirty="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1971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b="1" dirty="0">
                              <a:effectLst/>
                            </a:rPr>
                            <a:t>J</a:t>
                          </a:r>
                          <a:endParaRPr lang="en-IN" sz="1200" b="1" dirty="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b="1" dirty="0">
                              <a:effectLst/>
                            </a:rPr>
                            <a:t>K</a:t>
                          </a:r>
                          <a:endParaRPr lang="en-IN" sz="1200" b="1" dirty="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b="1" dirty="0">
                              <a:effectLst/>
                            </a:rPr>
                            <a:t>Q</a:t>
                          </a:r>
                          <a:r>
                            <a:rPr lang="en-US" sz="1200" b="1" baseline="-25000" dirty="0">
                              <a:effectLst/>
                            </a:rPr>
                            <a:t>n+1</a:t>
                          </a:r>
                          <a:endParaRPr lang="en-IN" sz="1200" b="1" dirty="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1971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0</a:t>
                          </a:r>
                          <a:endParaRPr lang="en-IN" sz="120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0</a:t>
                          </a:r>
                          <a:endParaRPr lang="en-IN" sz="120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 err="1">
                              <a:effectLst/>
                            </a:rPr>
                            <a:t>Q</a:t>
                          </a:r>
                          <a:r>
                            <a:rPr lang="en-US" sz="1200" baseline="-25000" dirty="0" err="1">
                              <a:effectLst/>
                            </a:rPr>
                            <a:t>n</a:t>
                          </a:r>
                          <a:endParaRPr lang="en-IN" sz="1200" dirty="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33045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0</a:t>
                          </a:r>
                          <a:endParaRPr lang="en-IN" sz="120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1</a:t>
                          </a:r>
                          <a:endParaRPr lang="en-IN" sz="120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0</a:t>
                          </a:r>
                          <a:endParaRPr lang="en-IN" sz="120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21971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1</a:t>
                          </a:r>
                          <a:endParaRPr lang="en-IN" sz="120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0</a:t>
                          </a:r>
                          <a:endParaRPr lang="en-IN" sz="120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1</a:t>
                          </a:r>
                          <a:endParaRPr lang="en-IN" sz="120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233045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1</a:t>
                          </a:r>
                          <a:endParaRPr lang="en-IN" sz="120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1</a:t>
                          </a:r>
                          <a:endParaRPr lang="en-IN" sz="120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lang="en-US" sz="1200" i="1" baseline="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IN" sz="1200" baseline="0" smtClean="0">
                                      <a:effectLst/>
                                      <a:latin typeface="Cambria Math"/>
                                    </a:rPr>
                                    <m:t>𝑸</m:t>
                                  </m:r>
                                  <m:r>
                                    <a:rPr lang="en-IN" sz="1200" baseline="-25000" smtClean="0">
                                      <a:effectLst/>
                                      <a:latin typeface="Cambria Math"/>
                                    </a:rPr>
                                    <m:t>𝒏</m:t>
                                  </m:r>
                                </m:e>
                              </m:acc>
                            </m:oMath>
                          </a14:m>
                          <a:r>
                            <a:rPr lang="en-US" sz="1200" baseline="-25000" dirty="0">
                              <a:effectLst/>
                            </a:rPr>
                            <a:t> </a:t>
                          </a:r>
                          <a:endParaRPr lang="en-IN" sz="1200" dirty="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072" name="Table 307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4923061"/>
                  </p:ext>
                </p:extLst>
              </p:nvPr>
            </p:nvGraphicFramePr>
            <p:xfrm>
              <a:off x="5260974" y="5064941"/>
              <a:ext cx="3316605" cy="1344930"/>
            </p:xfrm>
            <a:graphic>
              <a:graphicData uri="http://schemas.openxmlformats.org/drawingml/2006/table">
                <a:tbl>
                  <a:tblPr firstRow="1" firstCol="1" lastRow="1" lastCol="1" bandRow="1" bandCol="1">
                    <a:tableStyleId>{5940675A-B579-460E-94D1-54222C63F5DA}</a:tableStyleId>
                  </a:tblPr>
                  <a:tblGrid>
                    <a:gridCol w="1105535"/>
                    <a:gridCol w="1105535"/>
                    <a:gridCol w="1105535"/>
                  </a:tblGrid>
                  <a:tr h="219710">
                    <a:tc gridSpan="2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b="1" dirty="0">
                              <a:effectLst/>
                            </a:rPr>
                            <a:t>Input</a:t>
                          </a:r>
                          <a:endParaRPr lang="en-IN" sz="1200" b="1" dirty="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 hMerge="1">
                      <a:txBody>
                        <a:bodyPr/>
                        <a:lstStyle/>
                        <a:p>
                          <a:endParaRPr lang="en-IN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b="1" dirty="0">
                              <a:effectLst/>
                            </a:rPr>
                            <a:t>Output</a:t>
                          </a:r>
                          <a:endParaRPr lang="en-IN" sz="1200" b="1" dirty="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21971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b="1" dirty="0">
                              <a:effectLst/>
                            </a:rPr>
                            <a:t>J</a:t>
                          </a:r>
                          <a:endParaRPr lang="en-IN" sz="1200" b="1" dirty="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b="1" dirty="0">
                              <a:effectLst/>
                            </a:rPr>
                            <a:t>K</a:t>
                          </a:r>
                          <a:endParaRPr lang="en-IN" sz="1200" b="1" dirty="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b="1" dirty="0">
                              <a:effectLst/>
                            </a:rPr>
                            <a:t>Q</a:t>
                          </a:r>
                          <a:r>
                            <a:rPr lang="en-US" sz="1200" b="1" baseline="-25000" dirty="0">
                              <a:effectLst/>
                            </a:rPr>
                            <a:t>n+1</a:t>
                          </a:r>
                          <a:endParaRPr lang="en-IN" sz="1200" b="1" dirty="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21971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0</a:t>
                          </a:r>
                          <a:endParaRPr lang="en-IN" sz="120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0</a:t>
                          </a:r>
                          <a:endParaRPr lang="en-IN" sz="120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 err="1">
                              <a:effectLst/>
                            </a:rPr>
                            <a:t>Q</a:t>
                          </a:r>
                          <a:r>
                            <a:rPr lang="en-US" sz="1200" baseline="-25000" dirty="0" err="1">
                              <a:effectLst/>
                            </a:rPr>
                            <a:t>n</a:t>
                          </a:r>
                          <a:endParaRPr lang="en-IN" sz="1200" dirty="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233045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0</a:t>
                          </a:r>
                          <a:endParaRPr lang="en-IN" sz="120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1</a:t>
                          </a:r>
                          <a:endParaRPr lang="en-IN" sz="120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0</a:t>
                          </a:r>
                          <a:endParaRPr lang="en-IN" sz="120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21971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1</a:t>
                          </a:r>
                          <a:endParaRPr lang="en-IN" sz="120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0</a:t>
                          </a:r>
                          <a:endParaRPr lang="en-IN" sz="120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1</a:t>
                          </a:r>
                          <a:endParaRPr lang="en-IN" sz="120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233045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1</a:t>
                          </a:r>
                          <a:endParaRPr lang="en-IN" sz="120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1</a:t>
                          </a:r>
                          <a:endParaRPr lang="en-IN" sz="120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1">
                          <a:blip r:embed="rId5"/>
                          <a:stretch>
                            <a:fillRect l="-200552" t="-494737" r="-552" b="-26316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993951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/>
              <a:t>J-K Flip-Flop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838200"/>
          </a:xfrm>
        </p:spPr>
        <p:txBody>
          <a:bodyPr numCol="1">
            <a:normAutofit/>
          </a:bodyPr>
          <a:lstStyle/>
          <a:p>
            <a:r>
              <a:rPr lang="en-IN" b="1" dirty="0"/>
              <a:t>Lab Experiment: </a:t>
            </a:r>
            <a:r>
              <a:rPr lang="en-IN" dirty="0"/>
              <a:t>Write HDL code for  a J-K Master-Slave Flip-Flop.</a:t>
            </a:r>
          </a:p>
          <a:p>
            <a:pPr algn="just"/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106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2514600"/>
            <a:ext cx="8229600" cy="4191000"/>
          </a:xfrm>
          <a:prstGeom prst="rect">
            <a:avLst/>
          </a:prstGeom>
        </p:spPr>
        <p:txBody>
          <a:bodyPr vert="horz" lIns="91440" tIns="45720" rIns="91440" bIns="45720" numCol="2" rtlCol="0">
            <a:normAutofit fontScale="85000" lnSpcReduction="200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IN" dirty="0"/>
              <a:t>entity JK_FF_VHDL is</a:t>
            </a:r>
          </a:p>
          <a:p>
            <a:pPr marL="0" indent="0">
              <a:buNone/>
            </a:pPr>
            <a:r>
              <a:rPr lang="en-IN" dirty="0"/>
              <a:t>   port(  	J,K: in  </a:t>
            </a:r>
            <a:r>
              <a:rPr lang="en-IN" dirty="0" err="1"/>
              <a:t>std_logic</a:t>
            </a:r>
            <a:r>
              <a:rPr lang="en-IN" dirty="0"/>
              <a:t>;</a:t>
            </a:r>
          </a:p>
          <a:p>
            <a:pPr marL="0" indent="0">
              <a:buNone/>
            </a:pPr>
            <a:r>
              <a:rPr lang="en-IN" dirty="0"/>
              <a:t> 	Clock: in </a:t>
            </a:r>
            <a:r>
              <a:rPr lang="en-IN" dirty="0" err="1"/>
              <a:t>std_logic</a:t>
            </a:r>
            <a:r>
              <a:rPr lang="en-IN" dirty="0"/>
              <a:t>;</a:t>
            </a:r>
          </a:p>
          <a:p>
            <a:pPr marL="0" indent="0">
              <a:buNone/>
            </a:pPr>
            <a:r>
              <a:rPr lang="en-IN" dirty="0"/>
              <a:t>          	Output: out </a:t>
            </a:r>
            <a:r>
              <a:rPr lang="en-IN" dirty="0" err="1"/>
              <a:t>std_logic</a:t>
            </a:r>
            <a:r>
              <a:rPr lang="en-IN" dirty="0"/>
              <a:t>);</a:t>
            </a:r>
          </a:p>
          <a:p>
            <a:pPr marL="0" indent="0">
              <a:buNone/>
            </a:pPr>
            <a:r>
              <a:rPr lang="en-IN" dirty="0"/>
              <a:t>end JK_FF_VHDL;</a:t>
            </a:r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r>
              <a:rPr lang="en-IN" dirty="0"/>
              <a:t>architecture </a:t>
            </a:r>
            <a:r>
              <a:rPr lang="en-IN" dirty="0" err="1"/>
              <a:t>Behavioral</a:t>
            </a:r>
            <a:r>
              <a:rPr lang="en-IN" dirty="0"/>
              <a:t> of JK_FF_VHDL is</a:t>
            </a:r>
          </a:p>
          <a:p>
            <a:pPr marL="0" indent="0">
              <a:buNone/>
            </a:pPr>
            <a:r>
              <a:rPr lang="en-IN" dirty="0"/>
              <a:t>   signal temp: </a:t>
            </a:r>
            <a:r>
              <a:rPr lang="en-IN" dirty="0" err="1"/>
              <a:t>std_logic</a:t>
            </a:r>
            <a:r>
              <a:rPr lang="en-IN" dirty="0"/>
              <a:t>;</a:t>
            </a:r>
          </a:p>
          <a:p>
            <a:pPr marL="0" indent="0">
              <a:buNone/>
            </a:pPr>
            <a:r>
              <a:rPr lang="en-IN" dirty="0"/>
              <a:t>begin</a:t>
            </a:r>
          </a:p>
          <a:p>
            <a:pPr marL="0" indent="0">
              <a:buNone/>
            </a:pPr>
            <a:r>
              <a:rPr lang="en-IN" dirty="0"/>
              <a:t>   process (Clock) </a:t>
            </a:r>
          </a:p>
          <a:p>
            <a:pPr marL="0" indent="0">
              <a:buNone/>
            </a:pPr>
            <a:r>
              <a:rPr lang="en-IN" dirty="0"/>
              <a:t>   begin</a:t>
            </a:r>
          </a:p>
          <a:p>
            <a:pPr marL="0" indent="0">
              <a:buNone/>
            </a:pPr>
            <a:r>
              <a:rPr lang="en-IN" dirty="0"/>
              <a:t>      if </a:t>
            </a:r>
            <a:r>
              <a:rPr lang="en-IN" dirty="0" err="1"/>
              <a:t>rising_edge</a:t>
            </a:r>
            <a:r>
              <a:rPr lang="en-IN" dirty="0"/>
              <a:t>(Clock) then                 </a:t>
            </a:r>
          </a:p>
          <a:p>
            <a:pPr marL="0" indent="0">
              <a:buNone/>
            </a:pPr>
            <a:r>
              <a:rPr lang="en-IN" dirty="0"/>
              <a:t>if (J='0' and K='0') then</a:t>
            </a:r>
          </a:p>
          <a:p>
            <a:pPr marL="0" indent="0">
              <a:buNone/>
            </a:pPr>
            <a:r>
              <a:rPr lang="en-IN" dirty="0"/>
              <a:t>               temp &lt;= temp;</a:t>
            </a:r>
          </a:p>
          <a:p>
            <a:pPr marL="0" indent="0">
              <a:buNone/>
            </a:pPr>
            <a:r>
              <a:rPr lang="en-IN" dirty="0"/>
              <a:t>            </a:t>
            </a:r>
            <a:r>
              <a:rPr lang="en-IN" dirty="0" err="1"/>
              <a:t>elsif</a:t>
            </a:r>
            <a:r>
              <a:rPr lang="en-IN" dirty="0"/>
              <a:t> (J='0' and K='1') then</a:t>
            </a:r>
          </a:p>
          <a:p>
            <a:pPr marL="0" indent="0">
              <a:buNone/>
            </a:pPr>
            <a:r>
              <a:rPr lang="en-IN" dirty="0"/>
              <a:t>               temp &lt;= '0';</a:t>
            </a:r>
          </a:p>
          <a:p>
            <a:pPr marL="0" indent="0">
              <a:buNone/>
            </a:pPr>
            <a:r>
              <a:rPr lang="en-IN" dirty="0"/>
              <a:t>            </a:t>
            </a:r>
            <a:r>
              <a:rPr lang="en-IN" dirty="0" err="1"/>
              <a:t>elsif</a:t>
            </a:r>
            <a:r>
              <a:rPr lang="en-IN" dirty="0"/>
              <a:t> (J='1' and K='0') then</a:t>
            </a:r>
          </a:p>
          <a:p>
            <a:pPr marL="0" indent="0">
              <a:buNone/>
            </a:pPr>
            <a:r>
              <a:rPr lang="en-IN" dirty="0"/>
              <a:t>               temp &lt;= '1';</a:t>
            </a:r>
          </a:p>
          <a:p>
            <a:pPr marL="0" indent="0">
              <a:buNone/>
            </a:pPr>
            <a:r>
              <a:rPr lang="en-IN" dirty="0"/>
              <a:t>            </a:t>
            </a:r>
            <a:r>
              <a:rPr lang="en-IN" dirty="0" err="1"/>
              <a:t>elsif</a:t>
            </a:r>
            <a:r>
              <a:rPr lang="en-IN" dirty="0"/>
              <a:t> (J='1' and K='1') then</a:t>
            </a:r>
          </a:p>
          <a:p>
            <a:pPr marL="0" indent="0">
              <a:buNone/>
            </a:pPr>
            <a:r>
              <a:rPr lang="en-IN" dirty="0"/>
              <a:t>               temp &lt;= not (temp);</a:t>
            </a:r>
          </a:p>
          <a:p>
            <a:pPr marL="0" indent="0">
              <a:buNone/>
            </a:pPr>
            <a:r>
              <a:rPr lang="en-IN" dirty="0"/>
              <a:t>            end if;</a:t>
            </a:r>
          </a:p>
          <a:p>
            <a:pPr marL="0" indent="0">
              <a:buNone/>
            </a:pPr>
            <a:r>
              <a:rPr lang="en-IN" dirty="0"/>
              <a:t>         end if;</a:t>
            </a:r>
          </a:p>
          <a:p>
            <a:pPr marL="0" indent="0">
              <a:buNone/>
            </a:pPr>
            <a:r>
              <a:rPr lang="en-IN" dirty="0"/>
              <a:t>end process;</a:t>
            </a:r>
          </a:p>
          <a:p>
            <a:pPr marL="0" indent="0">
              <a:buNone/>
            </a:pPr>
            <a:r>
              <a:rPr lang="en-IN" dirty="0"/>
              <a:t>   Output &lt;= temp;</a:t>
            </a:r>
          </a:p>
          <a:p>
            <a:pPr marL="0" indent="0">
              <a:buNone/>
            </a:pPr>
            <a:r>
              <a:rPr lang="en-IN" dirty="0"/>
              <a:t>end </a:t>
            </a:r>
            <a:r>
              <a:rPr lang="en-IN" dirty="0" err="1"/>
              <a:t>Behavioral</a:t>
            </a:r>
            <a:r>
              <a:rPr lang="en-IN" dirty="0"/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3483442240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IN" dirty="0"/>
              <a:t>Complete the following timing diagram for the flip-flop shown below.</a:t>
            </a: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107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627085"/>
            <a:ext cx="1295581" cy="188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476500"/>
            <a:ext cx="5926137" cy="232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521732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b="1" dirty="0">
                <a:solidFill>
                  <a:srgbClr val="FF0000"/>
                </a:solidFill>
              </a:rPr>
              <a:t>T Flip-Flop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b="1" dirty="0"/>
              <a:t>T (Toggle) flip-flop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b="1" dirty="0"/>
              <a:t>Implementation of T Flip-Flops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b="1" dirty="0"/>
              <a:t>Conversion of J-K to T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dirty="0"/>
              <a:t>Connect the J and K inputs of a J-K flip-flop together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dirty="0">
                <a:solidFill>
                  <a:srgbClr val="0070C0"/>
                </a:solidFill>
              </a:rPr>
              <a:t>Q+ = JQ′ + K′Q = TQ′ + T′Q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IN" b="1" dirty="0">
              <a:solidFill>
                <a:srgbClr val="0070C0"/>
              </a:solidFill>
            </a:endParaRP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108</a:t>
            </a:fld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050792"/>
            <a:ext cx="2057400" cy="2550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4662865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b="1" dirty="0"/>
              <a:t>T Flip-Flop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b="1" dirty="0"/>
              <a:t>Implementation of T Flip-Flops </a:t>
            </a:r>
          </a:p>
          <a:p>
            <a:r>
              <a:rPr lang="en-IN" b="1" dirty="0"/>
              <a:t>Conversion of D to T</a:t>
            </a:r>
          </a:p>
          <a:p>
            <a:r>
              <a:rPr lang="fr-FR" dirty="0"/>
              <a:t>Q+ = Q ⊕ T = TQ′ + T′Q</a:t>
            </a:r>
            <a:endParaRPr lang="en-IN" b="1" dirty="0"/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109</a:t>
            </a:fld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3030509"/>
            <a:ext cx="2005012" cy="2989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55786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sz="3600" b="1" dirty="0"/>
              <a:t>VHDL Description of Combinational  Circuits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en-IN" b="1" dirty="0"/>
              <a:t>The symbol “&lt;=” </a:t>
            </a:r>
            <a:r>
              <a:rPr lang="en-IN" dirty="0"/>
              <a:t>is the signal assignment operator which indicates that the value computed on the right-hand side is assigned to the signal on the left side.</a:t>
            </a:r>
          </a:p>
          <a:p>
            <a:pPr marL="0" indent="0" algn="just">
              <a:buNone/>
            </a:pPr>
            <a:r>
              <a:rPr lang="en-IN" dirty="0"/>
              <a:t>	</a:t>
            </a:r>
            <a:r>
              <a:rPr lang="en-IN" dirty="0" err="1"/>
              <a:t>signal_name</a:t>
            </a:r>
            <a:r>
              <a:rPr lang="en-IN" dirty="0"/>
              <a:t> </a:t>
            </a:r>
            <a:r>
              <a:rPr lang="en-IN" b="1" dirty="0"/>
              <a:t>&lt;=</a:t>
            </a:r>
            <a:r>
              <a:rPr lang="en-IN" dirty="0"/>
              <a:t> expression [</a:t>
            </a:r>
            <a:r>
              <a:rPr lang="en-IN" b="1" dirty="0"/>
              <a:t>after</a:t>
            </a:r>
            <a:r>
              <a:rPr lang="en-IN" dirty="0"/>
              <a:t> delay];</a:t>
            </a:r>
          </a:p>
          <a:p>
            <a:pPr algn="just"/>
            <a:r>
              <a:rPr lang="en-IN" dirty="0"/>
              <a:t>The square brackets indicate that after delay is optional; they are not part of the statement. If after delay is omitted, then the signal is scheduled to be updated after a delta delay. </a:t>
            </a:r>
          </a:p>
          <a:p>
            <a:pPr algn="just"/>
            <a:r>
              <a:rPr lang="en-IN" dirty="0"/>
              <a:t>The VHDL simulator monitors the right side of each concurrent statement, and any time a signal changes, the expression on the right side is immediately re-evaluated. The new value is assigned to the signal on the left side after an appropriate delay</a:t>
            </a:r>
          </a:p>
          <a:p>
            <a:pPr algn="just"/>
            <a:r>
              <a:rPr lang="en-IN" dirty="0"/>
              <a:t>VHDL signal assignment statements is concurrent statements. </a:t>
            </a:r>
          </a:p>
          <a:p>
            <a:pPr algn="just"/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57541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b="1" dirty="0"/>
              <a:t>T Flip-Flop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110</a:t>
            </a:fld>
            <a:endParaRPr lang="en-US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6" y="1828800"/>
            <a:ext cx="1143160" cy="1638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592" y="1778226"/>
            <a:ext cx="981075" cy="166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234745"/>
            <a:ext cx="2409825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0" y="3810000"/>
            <a:ext cx="698500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4469494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" y="347472"/>
            <a:ext cx="8229600" cy="381000"/>
          </a:xfrm>
        </p:spPr>
        <p:txBody>
          <a:bodyPr>
            <a:normAutofit fontScale="90000"/>
          </a:bodyPr>
          <a:lstStyle/>
          <a:p>
            <a:r>
              <a:rPr lang="en-IN" b="1" dirty="0">
                <a:solidFill>
                  <a:srgbClr val="FF0000"/>
                </a:solidFill>
              </a:rPr>
              <a:t>Flip-Flops with Additional Inputs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86800" cy="54102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dirty="0"/>
              <a:t>Flip-flops often have additional inputs which can be used to set the flip-flops to an initial state independent of the clock.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u="sng" dirty="0"/>
              <a:t>Clear (</a:t>
            </a:r>
            <a:r>
              <a:rPr lang="en-IN" u="sng" dirty="0" err="1"/>
              <a:t>Clr</a:t>
            </a:r>
            <a:r>
              <a:rPr lang="en-IN" u="sng" dirty="0"/>
              <a:t>) </a:t>
            </a:r>
            <a:r>
              <a:rPr lang="en-IN" dirty="0"/>
              <a:t>and </a:t>
            </a:r>
            <a:r>
              <a:rPr lang="en-IN" u="sng" dirty="0" err="1"/>
              <a:t>Preset</a:t>
            </a:r>
            <a:r>
              <a:rPr lang="en-IN" u="sng" dirty="0"/>
              <a:t> (Pre) </a:t>
            </a:r>
            <a:r>
              <a:rPr lang="en-IN" dirty="0"/>
              <a:t>Input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dirty="0" err="1"/>
              <a:t>Clr</a:t>
            </a:r>
            <a:r>
              <a:rPr lang="en-IN" dirty="0"/>
              <a:t> and Pre are often referred to as </a:t>
            </a:r>
            <a:r>
              <a:rPr lang="en-IN" u="sng" dirty="0">
                <a:solidFill>
                  <a:schemeClr val="bg2">
                    <a:lumMod val="50000"/>
                  </a:schemeClr>
                </a:solidFill>
              </a:rPr>
              <a:t>asynchronous</a:t>
            </a:r>
            <a:r>
              <a:rPr lang="en-IN" dirty="0"/>
              <a:t> clear and </a:t>
            </a:r>
            <a:r>
              <a:rPr lang="en-IN" dirty="0" err="1"/>
              <a:t>preset</a:t>
            </a:r>
            <a:r>
              <a:rPr lang="en-IN" dirty="0"/>
              <a:t> inputs because </a:t>
            </a:r>
            <a:r>
              <a:rPr lang="en-IN" u="sng" dirty="0">
                <a:solidFill>
                  <a:schemeClr val="bg2">
                    <a:lumMod val="50000"/>
                  </a:schemeClr>
                </a:solidFill>
              </a:rPr>
              <a:t>their operation does not depend on the clock.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dirty="0" err="1">
                <a:solidFill>
                  <a:srgbClr val="00B050"/>
                </a:solidFill>
              </a:rPr>
              <a:t>Clr</a:t>
            </a:r>
            <a:r>
              <a:rPr lang="en-IN" dirty="0">
                <a:solidFill>
                  <a:srgbClr val="00B050"/>
                </a:solidFill>
              </a:rPr>
              <a:t> will reset the flip-flop to Q = 0,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dirty="0">
                <a:solidFill>
                  <a:srgbClr val="7030A0"/>
                </a:solidFill>
              </a:rPr>
              <a:t>Pre will set the flip-flop to Q = 1.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062807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4234"/>
            <a:ext cx="8229600" cy="533401"/>
          </a:xfrm>
        </p:spPr>
        <p:txBody>
          <a:bodyPr>
            <a:normAutofit fontScale="90000"/>
          </a:bodyPr>
          <a:lstStyle/>
          <a:p>
            <a:r>
              <a:rPr lang="en-IN" b="1" dirty="0"/>
              <a:t>Flip-Flops with Additional Inputs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112</a:t>
            </a:fld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475" y="1676400"/>
            <a:ext cx="2600325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447800"/>
            <a:ext cx="3914775" cy="219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9290" y="3733799"/>
            <a:ext cx="6405421" cy="2895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04800" y="1600200"/>
            <a:ext cx="16002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 err="1"/>
              <a:t>ClrN</a:t>
            </a:r>
            <a:r>
              <a:rPr lang="en-IN" dirty="0"/>
              <a:t> or </a:t>
            </a:r>
            <a:r>
              <a:rPr lang="en-IN" dirty="0" err="1"/>
              <a:t>PreN</a:t>
            </a:r>
            <a:r>
              <a:rPr lang="en-IN" dirty="0"/>
              <a:t> to indicate active-low clear and </a:t>
            </a:r>
            <a:r>
              <a:rPr lang="en-IN" dirty="0" err="1"/>
              <a:t>preset</a:t>
            </a:r>
            <a:r>
              <a:rPr lang="en-IN" dirty="0"/>
              <a:t> inputs</a:t>
            </a:r>
          </a:p>
        </p:txBody>
      </p:sp>
    </p:spTree>
    <p:extLst>
      <p:ext uri="{BB962C8B-B14F-4D97-AF65-F5344CB8AC3E}">
        <p14:creationId xmlns:p14="http://schemas.microsoft.com/office/powerpoint/2010/main" val="1800412060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/>
              <a:t>Flip-Flops with Additional Inputs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IN" dirty="0"/>
              <a:t>The clear and </a:t>
            </a:r>
            <a:r>
              <a:rPr lang="en-IN" dirty="0" err="1"/>
              <a:t>preset</a:t>
            </a:r>
            <a:r>
              <a:rPr lang="en-IN" dirty="0"/>
              <a:t> inputs can also be </a:t>
            </a:r>
            <a:r>
              <a:rPr lang="en-IN" dirty="0">
                <a:solidFill>
                  <a:srgbClr val="FF0000"/>
                </a:solidFill>
              </a:rPr>
              <a:t>synchronous</a:t>
            </a:r>
            <a:r>
              <a:rPr lang="en-IN" dirty="0"/>
              <a:t>, i.e., the clear and set operations occur on the </a:t>
            </a:r>
            <a:r>
              <a:rPr lang="en-IN" dirty="0">
                <a:solidFill>
                  <a:srgbClr val="FF0000"/>
                </a:solidFill>
              </a:rPr>
              <a:t>active edge of the clock. </a:t>
            </a:r>
          </a:p>
          <a:p>
            <a:pPr algn="just"/>
            <a:r>
              <a:rPr lang="en-IN" dirty="0"/>
              <a:t>Often a synchronous clear or </a:t>
            </a:r>
            <a:r>
              <a:rPr lang="en-IN" dirty="0" err="1"/>
              <a:t>preset</a:t>
            </a:r>
            <a:r>
              <a:rPr lang="en-IN" dirty="0"/>
              <a:t> will override the other synchronous inputs, e.g., a D flip-flop with a synchronous clear input will clear on the active edge of the clock when the clear input is active independent of the value on 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745756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/>
              <a:t>Flip-Flops with Additional Inputs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IN" b="1" dirty="0"/>
              <a:t>D Flip-Flop with Clock Enable (D-CE)</a:t>
            </a:r>
          </a:p>
          <a:p>
            <a:pPr algn="just"/>
            <a:r>
              <a:rPr lang="en-IN" dirty="0"/>
              <a:t>In synchronous digital systems, the flip-flops are usually </a:t>
            </a:r>
            <a:r>
              <a:rPr lang="en-IN" b="1" u="sng" dirty="0"/>
              <a:t>driven by a common clock </a:t>
            </a:r>
            <a:r>
              <a:rPr lang="en-IN" dirty="0"/>
              <a:t>so that all state changes occur at the same time in response to the same clock edge. </a:t>
            </a:r>
          </a:p>
          <a:p>
            <a:pPr algn="just"/>
            <a:r>
              <a:rPr lang="en-IN" dirty="0"/>
              <a:t>When </a:t>
            </a:r>
            <a:r>
              <a:rPr lang="en-IN" i="1" u="sng" dirty="0"/>
              <a:t>designing</a:t>
            </a:r>
            <a:r>
              <a:rPr lang="en-IN" i="1" dirty="0"/>
              <a:t> </a:t>
            </a:r>
            <a:r>
              <a:rPr lang="en-IN" dirty="0"/>
              <a:t>such systems, we frequently encounter situations where we want </a:t>
            </a:r>
            <a:r>
              <a:rPr lang="en-IN" i="1" u="sng" dirty="0"/>
              <a:t>some flip-flops to hold existing data even though the data input to the flip-flops may be changing.</a:t>
            </a:r>
          </a:p>
          <a:p>
            <a:pPr algn="just"/>
            <a:r>
              <a:rPr lang="en-IN" dirty="0"/>
              <a:t>One way to do this is to </a:t>
            </a:r>
            <a:r>
              <a:rPr lang="en-IN" b="1" u="sng" dirty="0"/>
              <a:t>gate the clock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146658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/>
              <a:t>Flip-Flops with Additional Inputs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n-IN" b="1" dirty="0"/>
              <a:t>D Flip-Flop with Clock Enable (D-CE)</a:t>
            </a:r>
          </a:p>
          <a:p>
            <a:pPr algn="just"/>
            <a:r>
              <a:rPr lang="en-IN" b="1" dirty="0"/>
              <a:t>Gating the Clock: </a:t>
            </a:r>
          </a:p>
          <a:p>
            <a:pPr algn="just"/>
            <a:endParaRPr lang="en-IN" b="1" dirty="0"/>
          </a:p>
          <a:p>
            <a:pPr algn="just"/>
            <a:endParaRPr lang="en-IN" b="1" dirty="0"/>
          </a:p>
          <a:p>
            <a:pPr algn="just"/>
            <a:endParaRPr lang="en-IN" b="1" dirty="0"/>
          </a:p>
          <a:p>
            <a:pPr algn="just"/>
            <a:endParaRPr lang="en-IN" b="1" dirty="0"/>
          </a:p>
          <a:p>
            <a:pPr algn="just"/>
            <a:r>
              <a:rPr lang="en-IN" dirty="0"/>
              <a:t>This method has two potential problems. </a:t>
            </a:r>
          </a:p>
          <a:p>
            <a:pPr algn="just"/>
            <a:r>
              <a:rPr lang="en-IN" dirty="0"/>
              <a:t>First, gate delays may cause the clock to arrive at some flip-flops at different times than at other flip-flops, resulting in a loss of synchronization. </a:t>
            </a:r>
          </a:p>
          <a:p>
            <a:pPr algn="just"/>
            <a:r>
              <a:rPr lang="en-IN" dirty="0"/>
              <a:t>Second, if </a:t>
            </a:r>
            <a:r>
              <a:rPr lang="en-IN" dirty="0" err="1"/>
              <a:t>En</a:t>
            </a:r>
            <a:r>
              <a:rPr lang="en-IN" dirty="0"/>
              <a:t> changes at the wrong time, the flip-flop may trigger due to the change in </a:t>
            </a:r>
            <a:r>
              <a:rPr lang="en-IN" dirty="0" err="1"/>
              <a:t>En</a:t>
            </a:r>
            <a:r>
              <a:rPr lang="en-IN" dirty="0"/>
              <a:t> instead of due to the change in the clock, again resulting in loss of synchronization.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115</a:t>
            </a:fld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588" y="1981200"/>
            <a:ext cx="2790825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7658516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/>
              <a:t>Flip-Flops with Additional Inputs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IN" b="1" dirty="0"/>
              <a:t>D Flip-Flop with Clock Enable (D-CE)</a:t>
            </a:r>
          </a:p>
          <a:p>
            <a:pPr algn="just"/>
            <a:r>
              <a:rPr lang="en-IN" dirty="0"/>
              <a:t>Rather than gating the clock, a better way is to use a flip-flop with a clock enable (CE).</a:t>
            </a:r>
          </a:p>
          <a:p>
            <a:pPr algn="just"/>
            <a:r>
              <a:rPr lang="en-IN" b="1" dirty="0"/>
              <a:t>A D flip-flop with a clock enable, which we will call a D-CE flip-flop.</a:t>
            </a:r>
          </a:p>
          <a:p>
            <a:pPr algn="just"/>
            <a:r>
              <a:rPr lang="en-IN" b="1" dirty="0"/>
              <a:t>Q+ = Q·CE′ + D·CE</a:t>
            </a:r>
          </a:p>
          <a:p>
            <a:pPr algn="just"/>
            <a:endParaRPr lang="en-IN" b="1" dirty="0"/>
          </a:p>
          <a:p>
            <a:pPr algn="just"/>
            <a:endParaRPr lang="en-IN" b="1" dirty="0"/>
          </a:p>
          <a:p>
            <a:pPr algn="just"/>
            <a:endParaRPr lang="en-IN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116</a:t>
            </a:fld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8557" y="4029075"/>
            <a:ext cx="1766887" cy="2127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4381971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Complete the following timing diagram for a J-K flip-flop with a falling-edge trigger and asynchronous </a:t>
            </a:r>
            <a:r>
              <a:rPr lang="en-IN" dirty="0" err="1"/>
              <a:t>ClrN</a:t>
            </a:r>
            <a:r>
              <a:rPr lang="en-IN" dirty="0"/>
              <a:t> and </a:t>
            </a:r>
            <a:r>
              <a:rPr lang="en-IN" dirty="0" err="1"/>
              <a:t>PreN</a:t>
            </a:r>
            <a:r>
              <a:rPr lang="en-IN" dirty="0"/>
              <a:t> inputs.</a:t>
            </a: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117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1240" y="2819400"/>
            <a:ext cx="6021521" cy="356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7979948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004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IN" b="1" dirty="0">
                <a:solidFill>
                  <a:srgbClr val="FF0000"/>
                </a:solidFill>
              </a:rPr>
              <a:t>Asynchronous Sequential Circuits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534400" cy="4876800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IN" dirty="0"/>
              <a:t>The signals on the feedback loops in a sequential circuit define the state of the circuit. In asynchronous sequential circuits the </a:t>
            </a:r>
            <a:r>
              <a:rPr lang="en-IN" b="1" i="1" u="sng" dirty="0">
                <a:solidFill>
                  <a:srgbClr val="00B050"/>
                </a:solidFill>
              </a:rPr>
              <a:t>state of the circuit can change whenever any input changes.</a:t>
            </a:r>
          </a:p>
          <a:p>
            <a:pPr marL="0" indent="0" algn="just">
              <a:buNone/>
            </a:pPr>
            <a:r>
              <a:rPr lang="en-IN" dirty="0"/>
              <a:t>       </a:t>
            </a:r>
            <a:r>
              <a:rPr lang="en-IN" dirty="0" err="1"/>
              <a:t>Eg</a:t>
            </a:r>
            <a:r>
              <a:rPr lang="en-IN" dirty="0"/>
              <a:t>: Latch, a master-slave and edge-triggered </a:t>
            </a:r>
            <a:r>
              <a:rPr lang="en-IN" dirty="0" err="1"/>
              <a:t>flipflop</a:t>
            </a:r>
            <a:r>
              <a:rPr lang="en-IN" dirty="0"/>
              <a:t> 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n-IN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en-IN" dirty="0"/>
              <a:t>In order for asynchronous circuits to operate in a well defined manner, they must satisfy </a:t>
            </a:r>
            <a:r>
              <a:rPr lang="en-IN" i="1" u="sng" dirty="0"/>
              <a:t>several restrictions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n-IN" dirty="0"/>
          </a:p>
          <a:p>
            <a:pPr marL="0" indent="0">
              <a:buNone/>
            </a:pP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304895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" y="167640"/>
            <a:ext cx="8229600" cy="990600"/>
          </a:xfrm>
        </p:spPr>
        <p:txBody>
          <a:bodyPr>
            <a:normAutofit/>
          </a:bodyPr>
          <a:lstStyle/>
          <a:p>
            <a:r>
              <a:rPr lang="en-IN" b="1" dirty="0"/>
              <a:t>Asynchronous Sequential Circuits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572000" cy="4718304"/>
          </a:xfrm>
        </p:spPr>
        <p:txBody>
          <a:bodyPr/>
          <a:lstStyle/>
          <a:p>
            <a:pPr algn="just"/>
            <a:r>
              <a:rPr lang="en-IN" dirty="0"/>
              <a:t>P+ = </a:t>
            </a:r>
            <a:r>
              <a:rPr lang="en-IN" dirty="0" err="1"/>
              <a:t>x′P</a:t>
            </a:r>
            <a:r>
              <a:rPr lang="en-IN" dirty="0"/>
              <a:t> + </a:t>
            </a:r>
            <a:r>
              <a:rPr lang="en-IN" dirty="0" err="1"/>
              <a:t>xQ</a:t>
            </a:r>
            <a:r>
              <a:rPr lang="en-IN" dirty="0"/>
              <a:t> </a:t>
            </a:r>
          </a:p>
          <a:p>
            <a:pPr algn="just"/>
            <a:r>
              <a:rPr lang="en-IN" dirty="0"/>
              <a:t>Q+ = </a:t>
            </a:r>
            <a:r>
              <a:rPr lang="en-IN" dirty="0" err="1"/>
              <a:t>x′P</a:t>
            </a:r>
            <a:r>
              <a:rPr lang="en-IN" dirty="0"/>
              <a:t>′ + </a:t>
            </a:r>
            <a:r>
              <a:rPr lang="en-IN" dirty="0" err="1"/>
              <a:t>xQ</a:t>
            </a:r>
            <a:endParaRPr lang="en-IN" dirty="0"/>
          </a:p>
          <a:p>
            <a:pPr algn="just"/>
            <a:r>
              <a:rPr lang="en-IN" dirty="0"/>
              <a:t>Note that both equations contain static 1-hazards. </a:t>
            </a:r>
          </a:p>
          <a:p>
            <a:pPr algn="just"/>
            <a:r>
              <a:rPr lang="en-IN" dirty="0"/>
              <a:t>P+ contains a static 1-hazard for </a:t>
            </a:r>
            <a:r>
              <a:rPr lang="en-IN" dirty="0" err="1"/>
              <a:t>xPQ</a:t>
            </a:r>
            <a:r>
              <a:rPr lang="en-IN" dirty="0"/>
              <a:t> = 111 ↔ 011.</a:t>
            </a:r>
          </a:p>
          <a:p>
            <a:pPr algn="just"/>
            <a:r>
              <a:rPr lang="en-IN" dirty="0"/>
              <a:t>Figure shows next-state table with the stable states circled.</a:t>
            </a:r>
          </a:p>
          <a:p>
            <a:pPr algn="just"/>
            <a:endParaRPr lang="en-IN" dirty="0"/>
          </a:p>
          <a:p>
            <a:pPr algn="just"/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119</a:t>
            </a:fld>
            <a:endParaRPr lang="en-US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8997" y="1733271"/>
            <a:ext cx="3545817" cy="2305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246921"/>
            <a:ext cx="1447800" cy="2230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30644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sz="3600" b="1" dirty="0"/>
              <a:t>VHDL Description of Combinational  Circuits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en-IN" dirty="0"/>
              <a:t>A </a:t>
            </a:r>
            <a:r>
              <a:rPr lang="en-IN" b="1" dirty="0"/>
              <a:t>Dataflow description </a:t>
            </a:r>
            <a:r>
              <a:rPr lang="en-IN" dirty="0"/>
              <a:t>of the circuit where it is assumed that each gate has a 5-ns propagation delay.</a:t>
            </a:r>
          </a:p>
          <a:p>
            <a:pPr algn="just"/>
            <a:r>
              <a:rPr lang="en-IN" dirty="0"/>
              <a:t>Unlike a sequential program, the order of the above concurrent statements is unimportant. If we write </a:t>
            </a:r>
          </a:p>
          <a:p>
            <a:pPr marL="0" indent="0" algn="just">
              <a:buNone/>
            </a:pPr>
            <a:r>
              <a:rPr lang="en-IN" dirty="0"/>
              <a:t>	E &lt;= C or D; </a:t>
            </a:r>
          </a:p>
          <a:p>
            <a:pPr marL="0" indent="0" algn="just">
              <a:buNone/>
            </a:pPr>
            <a:r>
              <a:rPr lang="en-IN" dirty="0"/>
              <a:t>	C &lt;= A and B; </a:t>
            </a:r>
          </a:p>
          <a:p>
            <a:pPr algn="just"/>
            <a:r>
              <a:rPr lang="en-IN" dirty="0"/>
              <a:t>Statement without propagation delays. </a:t>
            </a:r>
          </a:p>
          <a:p>
            <a:pPr algn="just"/>
            <a:r>
              <a:rPr lang="en-IN" dirty="0"/>
              <a:t>If we write </a:t>
            </a:r>
          </a:p>
          <a:p>
            <a:pPr marL="0" indent="0" algn="just">
              <a:buNone/>
            </a:pPr>
            <a:r>
              <a:rPr lang="en-IN" dirty="0"/>
              <a:t>	C &lt;= A and B; </a:t>
            </a:r>
          </a:p>
          <a:p>
            <a:pPr marL="0" indent="0" algn="just">
              <a:buNone/>
            </a:pPr>
            <a:r>
              <a:rPr lang="en-IN" dirty="0"/>
              <a:t>	E &lt;= C or D; </a:t>
            </a:r>
          </a:p>
          <a:p>
            <a:pPr lvl="1" algn="just"/>
            <a:r>
              <a:rPr lang="en-IN" dirty="0"/>
              <a:t>this implies that the propagation delays are 0 ns. </a:t>
            </a:r>
          </a:p>
          <a:p>
            <a:pPr lvl="1" algn="just"/>
            <a:r>
              <a:rPr lang="en-IN" dirty="0"/>
              <a:t>In this case, the simulator will assume an infinitesimal delay referred to as Δ (delta). </a:t>
            </a:r>
          </a:p>
          <a:p>
            <a:pPr lvl="1" algn="just"/>
            <a:r>
              <a:rPr lang="en-IN" dirty="0"/>
              <a:t>Assume that initially A = 1 and B = C = D = E = 0. If B is changed to 1 at time = 1 ns, then C will change at time 1 +Δ and E will change at time 1 + 2Δ.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755062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b="1" dirty="0"/>
              <a:t>Asynchronous Sequential Circuits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572000" cy="4718304"/>
          </a:xfrm>
        </p:spPr>
        <p:txBody>
          <a:bodyPr>
            <a:normAutofit lnSpcReduction="10000"/>
          </a:bodyPr>
          <a:lstStyle/>
          <a:p>
            <a:pPr algn="just"/>
            <a:r>
              <a:rPr lang="en-IN" dirty="0"/>
              <a:t>Stable state </a:t>
            </a:r>
            <a:r>
              <a:rPr lang="en-IN" dirty="0" err="1"/>
              <a:t>xPQ</a:t>
            </a:r>
            <a:r>
              <a:rPr lang="en-IN" dirty="0"/>
              <a:t> = 111 and changing x to 0. </a:t>
            </a:r>
          </a:p>
          <a:p>
            <a:pPr algn="just"/>
            <a:r>
              <a:rPr lang="en-IN" dirty="0"/>
              <a:t>The table indicates that the next state is PQ = 10 (i.e., P does not change and Q changes to 0).</a:t>
            </a:r>
          </a:p>
          <a:p>
            <a:pPr algn="just"/>
            <a:r>
              <a:rPr lang="en-IN" dirty="0"/>
              <a:t>When x changes to 0, the output of Gate 2 changes to 0 causing the outputs of both gates 4 and 5 to change to 0.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120</a:t>
            </a:fld>
            <a:endParaRPr lang="en-US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8997" y="1733271"/>
            <a:ext cx="3545817" cy="2305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246921"/>
            <a:ext cx="1447800" cy="2230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045785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b="1" dirty="0"/>
              <a:t>Asynchronous Sequential Circuits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572000" cy="4718304"/>
          </a:xfrm>
        </p:spPr>
        <p:txBody>
          <a:bodyPr>
            <a:normAutofit/>
          </a:bodyPr>
          <a:lstStyle/>
          <a:p>
            <a:pPr algn="just"/>
            <a:r>
              <a:rPr lang="en-IN" dirty="0"/>
              <a:t>When the x inverter output changes to 1, P = 0 prevents the output of Gate 1 from changing to 1 so P remains 0; however, the output of Gate 3 changes to 1 and Q becomes 1.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121</a:t>
            </a:fld>
            <a:endParaRPr lang="en-US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8997" y="1733271"/>
            <a:ext cx="3545817" cy="2305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246921"/>
            <a:ext cx="1447800" cy="2230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8768645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b="1" dirty="0"/>
              <a:t>Asynchronous Sequential Circuits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572000" cy="4718304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IN" sz="2400" dirty="0"/>
              <a:t>The circuit stabilizes in state PQ = 01. This incorrect state transition is due to the static 1-hazard in P+, which causes a 0 glitch in P if the x inverter delay is large and, because of the feedback, P never changes back to 1. </a:t>
            </a:r>
          </a:p>
          <a:p>
            <a:pPr algn="just"/>
            <a:r>
              <a:rPr lang="en-IN" sz="2400" dirty="0"/>
              <a:t>This problem can be eliminated by designing the circuits to be free of hazards.</a:t>
            </a:r>
          </a:p>
          <a:p>
            <a:pPr algn="just"/>
            <a:r>
              <a:rPr lang="en-IN" sz="2400" dirty="0"/>
              <a:t>Even if the circuit is free of hazards, delays in the “wrong” places in the circuit can cause incorrect state transitions.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122</a:t>
            </a:fld>
            <a:endParaRPr lang="en-US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8997" y="1733271"/>
            <a:ext cx="3545817" cy="2305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246921"/>
            <a:ext cx="1447800" cy="2230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1866623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sz="3200" b="1" dirty="0"/>
              <a:t>VARIOUS REPRESENTATIONS OF </a:t>
            </a:r>
            <a:r>
              <a:rPr lang="en-IN" sz="3200" b="1" dirty="0" err="1"/>
              <a:t>FLIP-FlOPS</a:t>
            </a:r>
            <a:endParaRPr lang="en-IN" sz="3200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223445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n-IN" b="1" dirty="0"/>
              <a:t>Characteristic Equations of Flip-flops</a:t>
            </a:r>
          </a:p>
          <a:p>
            <a:pPr algn="just"/>
            <a:r>
              <a:rPr lang="en-IN" dirty="0"/>
              <a:t>The characteristic equations of flip-flops are useful in </a:t>
            </a:r>
            <a:r>
              <a:rPr lang="en-IN" dirty="0" err="1"/>
              <a:t>analyzing</a:t>
            </a:r>
            <a:r>
              <a:rPr lang="en-IN" dirty="0"/>
              <a:t> circuits made of them. Here, next output </a:t>
            </a:r>
            <a:r>
              <a:rPr lang="en-IN" i="1" dirty="0"/>
              <a:t>Qn+1 </a:t>
            </a:r>
            <a:r>
              <a:rPr lang="en-IN" dirty="0"/>
              <a:t>is expressed as a function of present output </a:t>
            </a:r>
            <a:r>
              <a:rPr lang="en-IN" i="1" dirty="0" err="1"/>
              <a:t>Qn</a:t>
            </a:r>
            <a:r>
              <a:rPr lang="en-IN" i="1" dirty="0"/>
              <a:t> </a:t>
            </a:r>
            <a:r>
              <a:rPr lang="en-IN" dirty="0"/>
              <a:t>and input to flip-flops.</a:t>
            </a:r>
          </a:p>
          <a:p>
            <a:pPr algn="just"/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123</a:t>
            </a:fld>
            <a:endParaRPr lang="en-US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43200"/>
            <a:ext cx="91440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5809559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Introduction to Counter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en-IN" dirty="0"/>
              <a:t>A counter driven by a clock can be used to count the number of clock cycles. </a:t>
            </a:r>
          </a:p>
          <a:p>
            <a:pPr algn="just"/>
            <a:r>
              <a:rPr lang="en-IN" dirty="0"/>
              <a:t>Since the clock pulses occur at known intervals, the counter can be used as an instrument for measuring time and therefore period or frequency. </a:t>
            </a:r>
          </a:p>
          <a:p>
            <a:pPr algn="just"/>
            <a:r>
              <a:rPr lang="en-IN" dirty="0"/>
              <a:t>There are basically two different types of counters-synchronous and asynchronous.</a:t>
            </a:r>
          </a:p>
          <a:p>
            <a:pPr algn="just"/>
            <a:r>
              <a:rPr lang="en-IN" b="1" dirty="0"/>
              <a:t>Serial, or asynchronous counter is defined as each flip-flop is triggered by the previous flip-flop, and thus the counter has a cumulative settling time.</a:t>
            </a:r>
          </a:p>
          <a:p>
            <a:pPr algn="just"/>
            <a:r>
              <a:rPr lang="en-IN" b="1" dirty="0"/>
              <a:t>An increase in speed of operation can be achieved by use of a parallel or synchronous counter. Here, every flip-flop is triggered by the clock (in synchronism), and thus settling time is simply equal to the delay time of a single flip-flop.</a:t>
            </a:r>
          </a:p>
          <a:p>
            <a:pPr algn="just"/>
            <a:r>
              <a:rPr lang="en-IN" dirty="0"/>
              <a:t>Serial and parallel counters are used in combination to compromise between speed of operation and hardware count.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684451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/>
              <a:t>ASYNCHRONOUS COUNTERS-1</a:t>
            </a:r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5400"/>
                <a:ext cx="8229600" cy="3024000"/>
              </a:xfrm>
            </p:spPr>
            <p:txBody>
              <a:bodyPr>
                <a:normAutofit lnSpcReduction="10000"/>
              </a:bodyPr>
              <a:lstStyle/>
              <a:p>
                <a:pPr algn="just"/>
                <a:r>
                  <a:rPr lang="en-IN" sz="1600" dirty="0"/>
                  <a:t>The term asynchronous refers to events that do not have a fixed time relationship with each other and, generally, do not occur at the same time. </a:t>
                </a:r>
              </a:p>
              <a:p>
                <a:pPr algn="just"/>
                <a:r>
                  <a:rPr lang="en-IN" sz="1600" dirty="0"/>
                  <a:t>An asynchronous counter is one in which the flip-flops (FF) within the counter do not change states at exactly the same time because they do not have a common clock pulse.</a:t>
                </a:r>
              </a:p>
              <a:p>
                <a:pPr algn="just"/>
                <a:r>
                  <a:rPr lang="en-IN" sz="1600" dirty="0"/>
                  <a:t>The clock input of an asynchronous counter is always connected only to the LSB flip-flop.</a:t>
                </a:r>
              </a:p>
              <a:p>
                <a:pPr algn="just"/>
                <a:r>
                  <a:rPr lang="en-IN" sz="1600" b="1" dirty="0"/>
                  <a:t>A 2-Bit Asynchronous Binary Counter </a:t>
                </a:r>
              </a:p>
              <a:p>
                <a:pPr algn="just"/>
                <a:r>
                  <a:rPr lang="en-IN" sz="1600" dirty="0"/>
                  <a:t>Figure shows a 2-bit counter connected for asynchronous operation. Notice that the clock (CLK) is applied to the clock input (C) of only the first flop-flop, FF0, which is always the least significant bit (LSB). The second flip-flop, FF1, is triggered by the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IN" sz="16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IN" sz="1600" b="0" i="1" smtClean="0">
                            <a:latin typeface="Cambria Math"/>
                          </a:rPr>
                          <m:t>𝑄</m:t>
                        </m:r>
                        <m:r>
                          <a:rPr lang="en-IN" sz="1600" b="0" i="1" baseline="-25000" smtClean="0">
                            <a:latin typeface="Cambria Math"/>
                          </a:rPr>
                          <m:t>0</m:t>
                        </m:r>
                      </m:e>
                    </m:acc>
                  </m:oMath>
                </a14:m>
                <a:r>
                  <a:rPr lang="en-IN" sz="1600" dirty="0"/>
                  <a:t> out-put of FF0. FF0 changes state at the positive-going edge of each clock pulse, but FF1 changes only when triggered by a negative-going transition of the Q0 output of FF0.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229600" cy="3024000"/>
              </a:xfrm>
              <a:blipFill rotWithShape="1">
                <a:blip r:embed="rId2"/>
                <a:stretch>
                  <a:fillRect t="-1411" r="-37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125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65" y="4343400"/>
            <a:ext cx="8988635" cy="2362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3" y="4176486"/>
            <a:ext cx="886777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5083651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/>
              <a:t>ASYNCHRONOUS COUNTERS-2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en-IN" b="1" dirty="0"/>
              <a:t>Ripple Counters (</a:t>
            </a:r>
            <a:r>
              <a:rPr lang="en-IN" dirty="0"/>
              <a:t>Up Counter)</a:t>
            </a:r>
          </a:p>
          <a:p>
            <a:pPr algn="just"/>
            <a:r>
              <a:rPr lang="en-IN" dirty="0"/>
              <a:t>Figure shows (Next slide) three negative edge- triggered, </a:t>
            </a:r>
            <a:r>
              <a:rPr lang="en-IN" i="1" dirty="0"/>
              <a:t>JK </a:t>
            </a:r>
            <a:r>
              <a:rPr lang="en-IN" dirty="0"/>
              <a:t>flip-flops connected in cascade. </a:t>
            </a:r>
          </a:p>
          <a:p>
            <a:pPr algn="just"/>
            <a:r>
              <a:rPr lang="en-IN" dirty="0"/>
              <a:t>The system clock, a square wave, drives flip-flop </a:t>
            </a:r>
            <a:r>
              <a:rPr lang="en-IN" i="1" dirty="0"/>
              <a:t>A. </a:t>
            </a:r>
            <a:r>
              <a:rPr lang="en-IN" dirty="0"/>
              <a:t>The output of </a:t>
            </a:r>
            <a:r>
              <a:rPr lang="en-IN" i="1" dirty="0"/>
              <a:t>A </a:t>
            </a:r>
            <a:r>
              <a:rPr lang="en-IN" dirty="0"/>
              <a:t>drives </a:t>
            </a:r>
            <a:r>
              <a:rPr lang="en-IN" i="1" dirty="0"/>
              <a:t>B, </a:t>
            </a:r>
            <a:r>
              <a:rPr lang="en-IN" dirty="0"/>
              <a:t>and the output of </a:t>
            </a:r>
            <a:r>
              <a:rPr lang="en-IN" i="1" dirty="0"/>
              <a:t>B </a:t>
            </a:r>
            <a:r>
              <a:rPr lang="en-IN" dirty="0"/>
              <a:t>drives flip-flop C. All the J and K inputs are tied to </a:t>
            </a:r>
            <a:r>
              <a:rPr lang="en-IN" i="1" dirty="0"/>
              <a:t>+V</a:t>
            </a:r>
            <a:r>
              <a:rPr lang="en-IN" i="1" baseline="-25000" dirty="0"/>
              <a:t>CC</a:t>
            </a:r>
            <a:r>
              <a:rPr lang="en-IN" i="1" dirty="0"/>
              <a:t>· </a:t>
            </a:r>
            <a:r>
              <a:rPr lang="en-IN" dirty="0"/>
              <a:t>This means that each flip-flop will change state (toggle) with a negative transition at its clock input.</a:t>
            </a:r>
          </a:p>
          <a:p>
            <a:pPr algn="just"/>
            <a:r>
              <a:rPr lang="en-IN" b="1" dirty="0"/>
              <a:t>When the output of a flip-flop is used as the clock input for the next flip-flop, we call the counter a </a:t>
            </a:r>
            <a:r>
              <a:rPr lang="en-IN" b="1" i="1" dirty="0"/>
              <a:t>ripple counter, </a:t>
            </a:r>
            <a:r>
              <a:rPr lang="en-IN" b="1" dirty="0"/>
              <a:t>or </a:t>
            </a:r>
            <a:r>
              <a:rPr lang="en-IN" b="1" i="1" dirty="0"/>
              <a:t>asynchronous counter. </a:t>
            </a:r>
          </a:p>
          <a:p>
            <a:pPr algn="just"/>
            <a:r>
              <a:rPr lang="en-IN" dirty="0"/>
              <a:t>The </a:t>
            </a:r>
            <a:r>
              <a:rPr lang="en-IN" i="1" dirty="0"/>
              <a:t>A </a:t>
            </a:r>
            <a:r>
              <a:rPr lang="en-IN" dirty="0"/>
              <a:t>flip-flop must change state before it can trigger the </a:t>
            </a:r>
            <a:r>
              <a:rPr lang="en-IN" i="1" dirty="0"/>
              <a:t>B </a:t>
            </a:r>
            <a:r>
              <a:rPr lang="en-IN" dirty="0"/>
              <a:t>flip-flop, and the </a:t>
            </a:r>
            <a:r>
              <a:rPr lang="en-IN" i="1" dirty="0"/>
              <a:t>B </a:t>
            </a:r>
            <a:r>
              <a:rPr lang="en-IN" dirty="0"/>
              <a:t>flip-flop has to change state before it can trigger the C flip-flop.</a:t>
            </a:r>
          </a:p>
          <a:p>
            <a:pPr algn="just"/>
            <a:r>
              <a:rPr lang="en-IN" dirty="0"/>
              <a:t>If each flip-flop in this three-flip-flop counter has a propagation delay time of 10 ns, the overall propagation delay time for the counter is 30 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838165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/>
              <a:t>ASYNCHRONOUS COUNTERS-3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127</a:t>
            </a:fld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8965"/>
            <a:ext cx="8229600" cy="4399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2716410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/>
              <a:t>ASYNCHRONOUS COUNTERS-4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128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IN" dirty="0"/>
              <a:t>The waveform at the output of flip-flop </a:t>
            </a:r>
            <a:r>
              <a:rPr lang="en-IN" i="1" dirty="0"/>
              <a:t>A </a:t>
            </a:r>
            <a:r>
              <a:rPr lang="en-IN" dirty="0"/>
              <a:t>is one-half the clock frequency.</a:t>
            </a:r>
          </a:p>
          <a:p>
            <a:pPr algn="just"/>
            <a:r>
              <a:rPr lang="en-IN" dirty="0"/>
              <a:t>The waveform at the output of flip-flop </a:t>
            </a:r>
            <a:r>
              <a:rPr lang="en-IN" i="1" dirty="0"/>
              <a:t>B is </a:t>
            </a:r>
            <a:r>
              <a:rPr lang="en-IN" dirty="0"/>
              <a:t>one-half the frequency of </a:t>
            </a:r>
            <a:r>
              <a:rPr lang="en-IN" i="1" dirty="0"/>
              <a:t>A </a:t>
            </a:r>
            <a:r>
              <a:rPr lang="en-IN" dirty="0"/>
              <a:t>and one-fourth the clock frequency.</a:t>
            </a:r>
          </a:p>
          <a:p>
            <a:pPr algn="just"/>
            <a:r>
              <a:rPr lang="en-IN" dirty="0"/>
              <a:t>The frequency of the waveform at </a:t>
            </a:r>
            <a:r>
              <a:rPr lang="en-IN" i="1" dirty="0"/>
              <a:t>C </a:t>
            </a:r>
            <a:r>
              <a:rPr lang="en-IN" dirty="0"/>
              <a:t>is one-half that at </a:t>
            </a:r>
            <a:r>
              <a:rPr lang="en-IN" i="1" dirty="0"/>
              <a:t>B, </a:t>
            </a:r>
            <a:r>
              <a:rPr lang="en-IN" dirty="0"/>
              <a:t>but it is only one-eighth the clock frequency.</a:t>
            </a:r>
          </a:p>
          <a:p>
            <a:pPr algn="just"/>
            <a:r>
              <a:rPr lang="en-IN" dirty="0"/>
              <a:t>What is the clock frequency, if the period of the waveform at C is 24 </a:t>
            </a:r>
            <a:r>
              <a:rPr lang="en-IN" dirty="0" err="1"/>
              <a:t>μs</a:t>
            </a:r>
            <a:r>
              <a:rPr lang="en-IN" dirty="0"/>
              <a:t>?</a:t>
            </a:r>
          </a:p>
          <a:p>
            <a:pPr algn="just"/>
            <a:r>
              <a:rPr lang="en-IN" dirty="0"/>
              <a:t>Since there are eight clock cycles in one cycle of C, the period of the clock must be 24/8 = 3 </a:t>
            </a:r>
            <a:r>
              <a:rPr lang="en-IN" dirty="0" err="1"/>
              <a:t>μs</a:t>
            </a:r>
            <a:r>
              <a:rPr lang="en-IN" dirty="0"/>
              <a:t>. The clock frequency must then be l/(3 x 10</a:t>
            </a:r>
            <a:r>
              <a:rPr lang="en-IN" baseline="30000" dirty="0"/>
              <a:t>-6</a:t>
            </a:r>
            <a:r>
              <a:rPr lang="en-IN" dirty="0"/>
              <a:t>) = 333 kHz.</a:t>
            </a:r>
          </a:p>
        </p:txBody>
      </p:sp>
    </p:spTree>
    <p:extLst>
      <p:ext uri="{BB962C8B-B14F-4D97-AF65-F5344CB8AC3E}">
        <p14:creationId xmlns:p14="http://schemas.microsoft.com/office/powerpoint/2010/main" val="3305619736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/>
              <a:t>ASYNCHRONOUS COUNTERS-5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129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en-IN" dirty="0"/>
              <a:t>A binary ripple counter counts in a straight binary sequence, a counter having </a:t>
            </a:r>
            <a:r>
              <a:rPr lang="en-IN" i="1" dirty="0"/>
              <a:t>n </a:t>
            </a:r>
            <a:r>
              <a:rPr lang="en-IN" dirty="0"/>
              <a:t>flip-flops will have </a:t>
            </a:r>
            <a:r>
              <a:rPr lang="en-IN" i="1" dirty="0"/>
              <a:t>2</a:t>
            </a:r>
            <a:r>
              <a:rPr lang="en-IN" i="1" baseline="30000" dirty="0"/>
              <a:t>n</a:t>
            </a:r>
            <a:r>
              <a:rPr lang="en-IN" i="1" dirty="0"/>
              <a:t> </a:t>
            </a:r>
            <a:r>
              <a:rPr lang="en-IN" dirty="0"/>
              <a:t>output conditions. </a:t>
            </a:r>
          </a:p>
          <a:p>
            <a:pPr algn="just"/>
            <a:r>
              <a:rPr lang="en-IN" dirty="0"/>
              <a:t>For instance, the three-flip-flop counter just discussed has 2</a:t>
            </a:r>
            <a:r>
              <a:rPr lang="en-IN" baseline="30000" dirty="0"/>
              <a:t>3</a:t>
            </a:r>
            <a:r>
              <a:rPr lang="en-IN" dirty="0"/>
              <a:t> = 8 output conditions (000 through 111). Five flip-flops would have 2</a:t>
            </a:r>
            <a:r>
              <a:rPr lang="en-IN" baseline="30000" dirty="0"/>
              <a:t>5</a:t>
            </a:r>
            <a:r>
              <a:rPr lang="en-IN" dirty="0"/>
              <a:t> = 32 output conditions (00000 through 11111 ), and so on. </a:t>
            </a:r>
          </a:p>
          <a:p>
            <a:pPr algn="just"/>
            <a:r>
              <a:rPr lang="en-IN" dirty="0"/>
              <a:t>The largest binary number that can be represented by </a:t>
            </a:r>
            <a:r>
              <a:rPr lang="en-IN" i="1" dirty="0"/>
              <a:t>n </a:t>
            </a:r>
            <a:r>
              <a:rPr lang="en-IN" dirty="0"/>
              <a:t>cascaded flip-flops has a decimal equivalent of 2</a:t>
            </a:r>
            <a:r>
              <a:rPr lang="en-IN" baseline="30000" dirty="0"/>
              <a:t>n-1</a:t>
            </a:r>
            <a:r>
              <a:rPr lang="en-IN" dirty="0"/>
              <a:t>. </a:t>
            </a:r>
          </a:p>
          <a:p>
            <a:pPr algn="just"/>
            <a:r>
              <a:rPr lang="en-IN" dirty="0"/>
              <a:t>For example, the three-flip-flop counter reaches a maximum decimal number of 2</a:t>
            </a:r>
            <a:r>
              <a:rPr lang="en-IN" baseline="30000" dirty="0"/>
              <a:t>3</a:t>
            </a:r>
            <a:r>
              <a:rPr lang="en-IN" dirty="0"/>
              <a:t>- 1.</a:t>
            </a:r>
          </a:p>
          <a:p>
            <a:pPr algn="just"/>
            <a:r>
              <a:rPr lang="en-IN" dirty="0"/>
              <a:t>The maximum decimal number for five flip-flops is 2</a:t>
            </a:r>
            <a:r>
              <a:rPr lang="en-IN" baseline="30000" dirty="0"/>
              <a:t>5 </a:t>
            </a:r>
            <a:r>
              <a:rPr lang="en-IN" dirty="0"/>
              <a:t>- l = 31, while six flip-flops have a maximum count of 63.</a:t>
            </a:r>
          </a:p>
          <a:p>
            <a:pPr algn="just"/>
            <a:r>
              <a:rPr lang="en-IN" dirty="0"/>
              <a:t>A three-flip-flop counter is often referred to as a modulus-8 (or mod-8) counter since it has eight states. Similarly, a four-flip-flop counter is a mod-16 counter, and a six-flip-flop counter is a mod-64 counter. </a:t>
            </a:r>
          </a:p>
          <a:p>
            <a:pPr algn="just"/>
            <a:r>
              <a:rPr lang="en-IN" dirty="0"/>
              <a:t>The </a:t>
            </a:r>
            <a:r>
              <a:rPr lang="en-IN" i="1" dirty="0"/>
              <a:t>modulus </a:t>
            </a:r>
            <a:r>
              <a:rPr lang="en-IN" dirty="0"/>
              <a:t>of a counter is the total number of states through which the counter can progress.</a:t>
            </a:r>
          </a:p>
        </p:txBody>
      </p:sp>
    </p:spTree>
    <p:extLst>
      <p:ext uri="{BB962C8B-B14F-4D97-AF65-F5344CB8AC3E}">
        <p14:creationId xmlns:p14="http://schemas.microsoft.com/office/powerpoint/2010/main" val="19456150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sz="3600" b="1" dirty="0"/>
              <a:t>VHDL Description of Combinational  Circuits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IN" dirty="0"/>
              <a:t>A </a:t>
            </a:r>
            <a:r>
              <a:rPr lang="en-IN" b="1" dirty="0"/>
              <a:t>Structural description </a:t>
            </a:r>
            <a:r>
              <a:rPr lang="en-IN" dirty="0"/>
              <a:t>of the circuit requires that a two-input AND-gate component and a two-input OR-gate component be declared and defined. </a:t>
            </a:r>
          </a:p>
          <a:p>
            <a:pPr lvl="1" algn="just"/>
            <a:r>
              <a:rPr lang="en-IN" dirty="0"/>
              <a:t>Components may be declared and defined either in a library or within the architecture part of the VHDL code.</a:t>
            </a:r>
          </a:p>
          <a:p>
            <a:pPr lvl="1" algn="just"/>
            <a:r>
              <a:rPr lang="en-IN" dirty="0"/>
              <a:t>Instantiation statements are used to specify how components are connected. </a:t>
            </a:r>
          </a:p>
          <a:p>
            <a:pPr lvl="1" algn="just"/>
            <a:r>
              <a:rPr lang="en-IN" dirty="0"/>
              <a:t>Each copy of a component requires a separate instantiation statement to specify how it is connected to other components and to the port inputs and outputs. </a:t>
            </a:r>
          </a:p>
          <a:p>
            <a:pPr lvl="1" algn="just"/>
            <a:r>
              <a:rPr lang="en-IN" dirty="0"/>
              <a:t>An instantiation statement is a concurrent statement that executes anytime one of the input signals in its port map changes.</a:t>
            </a:r>
          </a:p>
          <a:p>
            <a:pPr lvl="1" algn="just"/>
            <a:r>
              <a:rPr lang="en-IN" dirty="0"/>
              <a:t>port map define input and output signal</a:t>
            </a:r>
          </a:p>
          <a:p>
            <a:pPr lvl="1" algn="just"/>
            <a:r>
              <a:rPr lang="en-IN" dirty="0"/>
              <a:t>The order in which the instantiation statements appear is irrelevant.</a:t>
            </a:r>
          </a:p>
          <a:p>
            <a:pPr algn="just"/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35346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/>
              <a:t>ASYNCHRONOUS COUNTERS-6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130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n-IN" sz="2800" dirty="0"/>
              <a:t>How many flip-flops are required to construct a mod-128 counter? A mod-32? What is the largest decimal number that can be stored in a mod-64 counter?</a:t>
            </a:r>
          </a:p>
          <a:p>
            <a:pPr algn="just"/>
            <a:r>
              <a:rPr lang="en-IN" sz="2800" dirty="0"/>
              <a:t>A mod-128 counter must have seven flip-</a:t>
            </a:r>
            <a:r>
              <a:rPr lang="en-IN" sz="2800" dirty="0" err="1"/>
              <a:t>flols</a:t>
            </a:r>
            <a:r>
              <a:rPr lang="en-IN" sz="2800" dirty="0"/>
              <a:t>, since 2</a:t>
            </a:r>
            <a:r>
              <a:rPr lang="en-IN" sz="2800" baseline="30000" dirty="0"/>
              <a:t>7</a:t>
            </a:r>
            <a:r>
              <a:rPr lang="en-IN" sz="2800" dirty="0"/>
              <a:t> = 128. </a:t>
            </a:r>
          </a:p>
          <a:p>
            <a:pPr algn="just"/>
            <a:r>
              <a:rPr lang="en-IN" sz="2800" dirty="0"/>
              <a:t>Five flip-flops are needed to construct a mod-32 counter. </a:t>
            </a:r>
          </a:p>
          <a:p>
            <a:pPr algn="just"/>
            <a:r>
              <a:rPr lang="en-IN" sz="2800" dirty="0"/>
              <a:t>The largest decima1 number that can be stored in a six-flop flip counter (mod-64) is 111111 = 63.</a:t>
            </a:r>
          </a:p>
          <a:p>
            <a:pPr algn="just"/>
            <a:r>
              <a:rPr lang="en-IN" sz="2800" dirty="0"/>
              <a:t>Note carefully the difference between the modulus ( total number of states) and the maximum decimal number.</a:t>
            </a:r>
          </a:p>
        </p:txBody>
      </p:sp>
    </p:spTree>
    <p:extLst>
      <p:ext uri="{BB962C8B-B14F-4D97-AF65-F5344CB8AC3E}">
        <p14:creationId xmlns:p14="http://schemas.microsoft.com/office/powerpoint/2010/main" val="1135607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/>
              <a:t>ASYNCHRONOUS COUNTERS-8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131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IN" dirty="0"/>
              <a:t>Example</a:t>
            </a:r>
          </a:p>
          <a:p>
            <a:pPr algn="just"/>
            <a:endParaRPr lang="en-IN" dirty="0"/>
          </a:p>
          <a:p>
            <a:pPr algn="just"/>
            <a:endParaRPr lang="en-IN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295400"/>
            <a:ext cx="6629400" cy="2017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156" y="3366024"/>
            <a:ext cx="7405688" cy="3263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923361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/>
              <a:t>ASYNCHRONOUS COUNTERS-9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132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259821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IN" b="1" dirty="0"/>
              <a:t>Ripple Counters (</a:t>
            </a:r>
            <a:r>
              <a:rPr lang="en-IN" dirty="0"/>
              <a:t>Down Counter)</a:t>
            </a:r>
          </a:p>
          <a:p>
            <a:pPr algn="just"/>
            <a:r>
              <a:rPr lang="en-IN" dirty="0"/>
              <a:t>In 3-bit ripple up counter the system clock is still used at the clock input to flip-flop </a:t>
            </a:r>
            <a:r>
              <a:rPr lang="en-IN" i="1" dirty="0"/>
              <a:t>A, </a:t>
            </a:r>
            <a:r>
              <a:rPr lang="en-IN" dirty="0"/>
              <a:t>but the complement of </a:t>
            </a:r>
            <a:r>
              <a:rPr lang="en-IN" i="1" dirty="0"/>
              <a:t>A, A’, </a:t>
            </a:r>
            <a:r>
              <a:rPr lang="en-IN" dirty="0"/>
              <a:t>is used to drive flip-flop </a:t>
            </a:r>
            <a:r>
              <a:rPr lang="en-IN" i="1" dirty="0"/>
              <a:t>B, </a:t>
            </a:r>
            <a:r>
              <a:rPr lang="en-IN" dirty="0"/>
              <a:t>likewise; </a:t>
            </a:r>
            <a:r>
              <a:rPr lang="en-IN" i="1" dirty="0"/>
              <a:t>B’ </a:t>
            </a:r>
            <a:r>
              <a:rPr lang="en-IN" dirty="0"/>
              <a:t>is used to drive flip-flop C.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" y="2860021"/>
            <a:ext cx="7658100" cy="399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2358094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/>
              <a:t>ASYNCHRONOUS COUNTERS-10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133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259821"/>
          </a:xfrm>
        </p:spPr>
        <p:txBody>
          <a:bodyPr>
            <a:normAutofit/>
          </a:bodyPr>
          <a:lstStyle/>
          <a:p>
            <a:pPr algn="just"/>
            <a:r>
              <a:rPr lang="en-IN" b="1" dirty="0"/>
              <a:t>Ripple Counters </a:t>
            </a:r>
            <a:r>
              <a:rPr lang="en-IN" dirty="0"/>
              <a:t>(4-bit Down Counter)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263" y="2057400"/>
            <a:ext cx="6467475" cy="171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763" y="3962400"/>
            <a:ext cx="5378475" cy="2705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9048880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/>
              <a:t>DECADE COUNTERS-1</a:t>
            </a:r>
            <a:endParaRPr lang="en-IN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b="1" dirty="0"/>
              <a:t>A Mod-5 Counter</a:t>
            </a:r>
            <a:endParaRPr lang="en-IN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134</a:t>
            </a:fld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175" y="4572000"/>
            <a:ext cx="558165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2009775"/>
            <a:ext cx="7239000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4324348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/>
              <a:t>DECADE COUNTERS-2</a:t>
            </a:r>
            <a:endParaRPr lang="en-IN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IN" b="1" dirty="0"/>
              <a:t>A Mod-5 Counter</a:t>
            </a:r>
          </a:p>
          <a:p>
            <a:pPr algn="just"/>
            <a:r>
              <a:rPr lang="en-IN" dirty="0"/>
              <a:t>A modulo – 5 counter, the counter should reset when it reaches state 101. </a:t>
            </a:r>
          </a:p>
          <a:p>
            <a:pPr algn="just"/>
            <a:r>
              <a:rPr lang="en-IN" dirty="0"/>
              <a:t>The inputs to the NAND gate should be connected to the outputs Q1 and Q3. </a:t>
            </a:r>
          </a:p>
          <a:p>
            <a:pPr algn="just"/>
            <a:r>
              <a:rPr lang="en-IN" dirty="0"/>
              <a:t>When the output of both these stages attains 1, then the output of the NAND gate is 0 and this resets the counter.</a:t>
            </a:r>
          </a:p>
          <a:p>
            <a:pPr algn="just"/>
            <a:endParaRPr lang="en-IN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025827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/>
              <a:t>DECADE COUNTERS-3</a:t>
            </a:r>
            <a:endParaRPr lang="en-IN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876800"/>
          </a:xfrm>
        </p:spPr>
        <p:txBody>
          <a:bodyPr>
            <a:normAutofit/>
          </a:bodyPr>
          <a:lstStyle/>
          <a:p>
            <a:pPr algn="just"/>
            <a:r>
              <a:rPr lang="en-IN" b="1" dirty="0"/>
              <a:t>A Mod-12 Counter</a:t>
            </a:r>
          </a:p>
          <a:p>
            <a:pPr algn="just"/>
            <a:endParaRPr lang="en-IN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136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600201"/>
            <a:ext cx="89916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7243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en-IN" b="1" dirty="0"/>
              <a:t>DECADE COUNTERS-4</a:t>
            </a:r>
            <a:endParaRPr lang="en-IN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876800"/>
          </a:xfrm>
        </p:spPr>
        <p:txBody>
          <a:bodyPr>
            <a:normAutofit/>
          </a:bodyPr>
          <a:lstStyle/>
          <a:p>
            <a:pPr algn="just"/>
            <a:r>
              <a:rPr lang="en-IN" b="1" dirty="0"/>
              <a:t>Lab Experiment: The 7490</a:t>
            </a:r>
            <a:endParaRPr lang="en-IN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137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95401"/>
            <a:ext cx="86106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Callout 4"/>
          <p:cNvSpPr/>
          <p:nvPr/>
        </p:nvSpPr>
        <p:spPr>
          <a:xfrm>
            <a:off x="6781800" y="533400"/>
            <a:ext cx="2209800" cy="1371600"/>
          </a:xfrm>
          <a:prstGeom prst="wedgeEllipseCallout">
            <a:avLst>
              <a:gd name="adj1" fmla="val -64683"/>
              <a:gd name="adj2" fmla="val 3947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In Lab We Use this Table</a:t>
            </a:r>
          </a:p>
        </p:txBody>
      </p:sp>
    </p:spTree>
    <p:extLst>
      <p:ext uri="{BB962C8B-B14F-4D97-AF65-F5344CB8AC3E}">
        <p14:creationId xmlns:p14="http://schemas.microsoft.com/office/powerpoint/2010/main" val="1465027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/>
              <a:t>DECADE COUNTERS-5</a:t>
            </a:r>
            <a:endParaRPr lang="en-IN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IN" b="1" dirty="0"/>
              <a:t>Lab Experiment: The 7490</a:t>
            </a:r>
          </a:p>
          <a:p>
            <a:pPr lvl="0" algn="just"/>
            <a:r>
              <a:rPr lang="en-US" altLang="en-US" b="1" dirty="0"/>
              <a:t>MOD-10 Counter</a:t>
            </a:r>
          </a:p>
          <a:p>
            <a:pPr algn="just"/>
            <a:endParaRPr lang="en-IN" b="1" dirty="0"/>
          </a:p>
          <a:p>
            <a:pPr algn="just"/>
            <a:endParaRPr lang="en-IN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138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2876342"/>
              </p:ext>
            </p:extLst>
          </p:nvPr>
        </p:nvGraphicFramePr>
        <p:xfrm>
          <a:off x="890270" y="2606040"/>
          <a:ext cx="2919730" cy="219456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{69012ECD-51FC-41F1-AA8D-1B2483CD663E}</a:tableStyleId>
              </a:tblPr>
              <a:tblGrid>
                <a:gridCol w="5839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39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39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39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39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79467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Clock</a:t>
                      </a:r>
                      <a:endParaRPr lang="en-IN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Output</a:t>
                      </a:r>
                      <a:endParaRPr lang="en-IN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9467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QD</a:t>
                      </a:r>
                      <a:endParaRPr lang="en-IN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QC</a:t>
                      </a:r>
                      <a:endParaRPr lang="en-IN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QB</a:t>
                      </a:r>
                      <a:endParaRPr lang="en-IN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QA</a:t>
                      </a:r>
                      <a:endParaRPr lang="en-IN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946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IN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IN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IN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IN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IN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946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IN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IN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IN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</a:t>
                      </a:r>
                      <a:endParaRPr lang="en-IN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IN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946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</a:t>
                      </a:r>
                      <a:endParaRPr lang="en-IN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IN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IN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IN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IN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946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</a:t>
                      </a:r>
                      <a:endParaRPr lang="en-IN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IN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IN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IN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IN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946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</a:t>
                      </a:r>
                      <a:endParaRPr lang="en-IN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IN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IN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</a:t>
                      </a:r>
                      <a:endParaRPr lang="en-IN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IN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946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</a:t>
                      </a:r>
                      <a:endParaRPr lang="en-IN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IN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IN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IN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IN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946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</a:t>
                      </a:r>
                      <a:endParaRPr lang="en-IN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IN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IN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IN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</a:t>
                      </a:r>
                      <a:endParaRPr lang="en-IN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946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7</a:t>
                      </a:r>
                      <a:endParaRPr lang="en-IN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IN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IN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IN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IN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8</a:t>
                      </a:r>
                      <a:endParaRPr lang="en-IN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IN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IN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IN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</a:t>
                      </a:r>
                      <a:endParaRPr lang="en-IN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946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9</a:t>
                      </a:r>
                      <a:endParaRPr lang="en-IN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</a:t>
                      </a:r>
                      <a:endParaRPr lang="en-IN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IN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IN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</a:t>
                      </a:r>
                      <a:endParaRPr lang="en-IN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pSp>
        <p:nvGrpSpPr>
          <p:cNvPr id="8" name="Group 1"/>
          <p:cNvGrpSpPr>
            <a:grpSpLocks noChangeAspect="1"/>
          </p:cNvGrpSpPr>
          <p:nvPr/>
        </p:nvGrpSpPr>
        <p:grpSpPr bwMode="auto">
          <a:xfrm>
            <a:off x="4171535" y="2707944"/>
            <a:ext cx="4720465" cy="2321256"/>
            <a:chOff x="4780" y="2938"/>
            <a:chExt cx="5450" cy="2680"/>
          </a:xfrm>
        </p:grpSpPr>
        <p:sp>
          <p:nvSpPr>
            <p:cNvPr id="9" name="AutoShape 41"/>
            <p:cNvSpPr>
              <a:spLocks noChangeAspect="1" noChangeArrowheads="1" noTextEdit="1"/>
            </p:cNvSpPr>
            <p:nvPr/>
          </p:nvSpPr>
          <p:spPr bwMode="auto">
            <a:xfrm>
              <a:off x="4780" y="2938"/>
              <a:ext cx="5450" cy="26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0" name="Rectangle 40"/>
            <p:cNvSpPr>
              <a:spLocks noChangeArrowheads="1"/>
            </p:cNvSpPr>
            <p:nvPr/>
          </p:nvSpPr>
          <p:spPr bwMode="auto">
            <a:xfrm>
              <a:off x="5267" y="3514"/>
              <a:ext cx="4320" cy="1612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1" name="Text Box 39"/>
            <p:cNvSpPr txBox="1">
              <a:spLocks noChangeArrowheads="1"/>
            </p:cNvSpPr>
            <p:nvPr/>
          </p:nvSpPr>
          <p:spPr bwMode="auto">
            <a:xfrm>
              <a:off x="5388" y="3588"/>
              <a:ext cx="1201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Times New Roman" pitchFamily="18" charset="0"/>
                  <a:cs typeface="Courier New" pitchFamily="49" charset="0"/>
                </a:rPr>
                <a:t>14,INPUT A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Text Box 38"/>
            <p:cNvSpPr txBox="1">
              <a:spLocks noChangeArrowheads="1"/>
            </p:cNvSpPr>
            <p:nvPr/>
          </p:nvSpPr>
          <p:spPr bwMode="auto">
            <a:xfrm>
              <a:off x="6978" y="3604"/>
              <a:ext cx="721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Times New Roman" pitchFamily="18" charset="0"/>
                  <a:cs typeface="Courier New" pitchFamily="49" charset="0"/>
                </a:rPr>
                <a:t>05,VCC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Line 37"/>
            <p:cNvSpPr>
              <a:spLocks noChangeShapeType="1"/>
            </p:cNvSpPr>
            <p:nvPr/>
          </p:nvSpPr>
          <p:spPr bwMode="auto">
            <a:xfrm flipV="1">
              <a:off x="7289" y="3146"/>
              <a:ext cx="1" cy="3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4" name="Line 36"/>
            <p:cNvSpPr>
              <a:spLocks noChangeShapeType="1"/>
            </p:cNvSpPr>
            <p:nvPr/>
          </p:nvSpPr>
          <p:spPr bwMode="auto">
            <a:xfrm flipV="1">
              <a:off x="5779" y="3146"/>
              <a:ext cx="1" cy="3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5" name="Text Box 35"/>
            <p:cNvSpPr txBox="1">
              <a:spLocks noChangeArrowheads="1"/>
            </p:cNvSpPr>
            <p:nvPr/>
          </p:nvSpPr>
          <p:spPr bwMode="auto">
            <a:xfrm>
              <a:off x="5594" y="2938"/>
              <a:ext cx="361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Times New Roman" pitchFamily="18" charset="0"/>
                  <a:cs typeface="Courier New" pitchFamily="49" charset="0"/>
                </a:rPr>
                <a:t>CLK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Text Box 34"/>
            <p:cNvSpPr txBox="1">
              <a:spLocks noChangeArrowheads="1"/>
            </p:cNvSpPr>
            <p:nvPr/>
          </p:nvSpPr>
          <p:spPr bwMode="auto">
            <a:xfrm>
              <a:off x="7108" y="2966"/>
              <a:ext cx="361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Times New Roman" pitchFamily="18" charset="0"/>
                  <a:cs typeface="Courier New" pitchFamily="49" charset="0"/>
                </a:rPr>
                <a:t>+5V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Text Box 33"/>
            <p:cNvSpPr txBox="1">
              <a:spLocks noChangeArrowheads="1"/>
            </p:cNvSpPr>
            <p:nvPr/>
          </p:nvSpPr>
          <p:spPr bwMode="auto">
            <a:xfrm>
              <a:off x="7938" y="3603"/>
              <a:ext cx="1201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Times New Roman" pitchFamily="18" charset="0"/>
                  <a:cs typeface="Courier New" pitchFamily="49" charset="0"/>
                </a:rPr>
                <a:t>01,INPUT B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Text Box 32"/>
            <p:cNvSpPr txBox="1">
              <a:spLocks noChangeArrowheads="1"/>
            </p:cNvSpPr>
            <p:nvPr/>
          </p:nvSpPr>
          <p:spPr bwMode="auto">
            <a:xfrm>
              <a:off x="9248" y="3660"/>
              <a:ext cx="241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Times New Roman" pitchFamily="18" charset="0"/>
                  <a:cs typeface="Courier New" pitchFamily="49" charset="0"/>
                </a:rPr>
                <a:t>12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Text Box 31"/>
            <p:cNvSpPr txBox="1">
              <a:spLocks noChangeArrowheads="1"/>
            </p:cNvSpPr>
            <p:nvPr/>
          </p:nvSpPr>
          <p:spPr bwMode="auto">
            <a:xfrm>
              <a:off x="9241" y="3998"/>
              <a:ext cx="241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Times New Roman" pitchFamily="18" charset="0"/>
                  <a:cs typeface="Courier New" pitchFamily="49" charset="0"/>
                </a:rPr>
                <a:t>09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Text Box 30"/>
            <p:cNvSpPr txBox="1">
              <a:spLocks noChangeArrowheads="1"/>
            </p:cNvSpPr>
            <p:nvPr/>
          </p:nvSpPr>
          <p:spPr bwMode="auto">
            <a:xfrm>
              <a:off x="9234" y="4334"/>
              <a:ext cx="241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Times New Roman" pitchFamily="18" charset="0"/>
                  <a:cs typeface="Courier New" pitchFamily="49" charset="0"/>
                </a:rPr>
                <a:t>08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Text Box 29"/>
            <p:cNvSpPr txBox="1">
              <a:spLocks noChangeArrowheads="1"/>
            </p:cNvSpPr>
            <p:nvPr/>
          </p:nvSpPr>
          <p:spPr bwMode="auto">
            <a:xfrm>
              <a:off x="9241" y="4672"/>
              <a:ext cx="241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Times New Roman" pitchFamily="18" charset="0"/>
                  <a:cs typeface="Courier New" pitchFamily="49" charset="0"/>
                </a:rPr>
                <a:t>11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Line 28"/>
            <p:cNvSpPr>
              <a:spLocks noChangeShapeType="1"/>
            </p:cNvSpPr>
            <p:nvPr/>
          </p:nvSpPr>
          <p:spPr bwMode="auto">
            <a:xfrm rot="5400000" flipV="1">
              <a:off x="9752" y="3915"/>
              <a:ext cx="1" cy="3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3" name="Line 27"/>
            <p:cNvSpPr>
              <a:spLocks noChangeShapeType="1"/>
            </p:cNvSpPr>
            <p:nvPr/>
          </p:nvSpPr>
          <p:spPr bwMode="auto">
            <a:xfrm rot="5400000" flipV="1">
              <a:off x="9766" y="4254"/>
              <a:ext cx="1" cy="3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4" name="Line 26"/>
            <p:cNvSpPr>
              <a:spLocks noChangeShapeType="1"/>
            </p:cNvSpPr>
            <p:nvPr/>
          </p:nvSpPr>
          <p:spPr bwMode="auto">
            <a:xfrm rot="5400000" flipV="1">
              <a:off x="9766" y="4586"/>
              <a:ext cx="1" cy="3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grpSp>
          <p:nvGrpSpPr>
            <p:cNvPr id="25" name="Group 22"/>
            <p:cNvGrpSpPr>
              <a:grpSpLocks/>
            </p:cNvGrpSpPr>
            <p:nvPr/>
          </p:nvGrpSpPr>
          <p:grpSpPr bwMode="auto">
            <a:xfrm>
              <a:off x="8450" y="3158"/>
              <a:ext cx="1498" cy="599"/>
              <a:chOff x="8450" y="3158"/>
              <a:chExt cx="1498" cy="599"/>
            </a:xfrm>
          </p:grpSpPr>
          <p:sp>
            <p:nvSpPr>
              <p:cNvPr id="46" name="Line 25"/>
              <p:cNvSpPr>
                <a:spLocks noChangeShapeType="1"/>
              </p:cNvSpPr>
              <p:nvPr/>
            </p:nvSpPr>
            <p:spPr bwMode="auto">
              <a:xfrm rot="5400000" flipV="1">
                <a:off x="9766" y="3577"/>
                <a:ext cx="1" cy="36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7" name="Line 24"/>
              <p:cNvSpPr>
                <a:spLocks noChangeShapeType="1"/>
              </p:cNvSpPr>
              <p:nvPr/>
            </p:nvSpPr>
            <p:spPr bwMode="auto">
              <a:xfrm flipV="1">
                <a:off x="8450" y="3158"/>
                <a:ext cx="1" cy="36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8" name="AutoShape 23"/>
              <p:cNvSpPr>
                <a:spLocks noChangeShapeType="1"/>
              </p:cNvSpPr>
              <p:nvPr/>
            </p:nvSpPr>
            <p:spPr bwMode="auto">
              <a:xfrm rot="5400000" flipV="1">
                <a:off x="8900" y="2709"/>
                <a:ext cx="599" cy="1497"/>
              </a:xfrm>
              <a:prstGeom prst="bentConnector4">
                <a:avLst>
                  <a:gd name="adj1" fmla="val -838"/>
                  <a:gd name="adj2" fmla="val 99866"/>
                </a:avLst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</p:grpSp>
        <p:sp>
          <p:nvSpPr>
            <p:cNvPr id="26" name="Text Box 21"/>
            <p:cNvSpPr txBox="1">
              <a:spLocks noChangeArrowheads="1"/>
            </p:cNvSpPr>
            <p:nvPr/>
          </p:nvSpPr>
          <p:spPr bwMode="auto">
            <a:xfrm>
              <a:off x="9982" y="3616"/>
              <a:ext cx="241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Times New Roman" pitchFamily="18" charset="0"/>
                  <a:cs typeface="Courier New" pitchFamily="49" charset="0"/>
                </a:rPr>
                <a:t>QA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Text Box 20"/>
            <p:cNvSpPr txBox="1">
              <a:spLocks noChangeArrowheads="1"/>
            </p:cNvSpPr>
            <p:nvPr/>
          </p:nvSpPr>
          <p:spPr bwMode="auto">
            <a:xfrm>
              <a:off x="9975" y="3954"/>
              <a:ext cx="241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Times New Roman" pitchFamily="18" charset="0"/>
                  <a:cs typeface="Courier New" pitchFamily="49" charset="0"/>
                </a:rPr>
                <a:t>QB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Text Box 19"/>
            <p:cNvSpPr txBox="1">
              <a:spLocks noChangeArrowheads="1"/>
            </p:cNvSpPr>
            <p:nvPr/>
          </p:nvSpPr>
          <p:spPr bwMode="auto">
            <a:xfrm>
              <a:off x="9968" y="4318"/>
              <a:ext cx="241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Times New Roman" pitchFamily="18" charset="0"/>
                  <a:cs typeface="Courier New" pitchFamily="49" charset="0"/>
                </a:rPr>
                <a:t>QC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Text Box 18"/>
            <p:cNvSpPr txBox="1">
              <a:spLocks noChangeArrowheads="1"/>
            </p:cNvSpPr>
            <p:nvPr/>
          </p:nvSpPr>
          <p:spPr bwMode="auto">
            <a:xfrm>
              <a:off x="9989" y="4656"/>
              <a:ext cx="241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Times New Roman" pitchFamily="18" charset="0"/>
                  <a:cs typeface="Courier New" pitchFamily="49" charset="0"/>
                </a:rPr>
                <a:t>QD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Text Box 17"/>
            <p:cNvSpPr txBox="1">
              <a:spLocks noChangeArrowheads="1"/>
            </p:cNvSpPr>
            <p:nvPr/>
          </p:nvSpPr>
          <p:spPr bwMode="auto">
            <a:xfrm>
              <a:off x="5372" y="4046"/>
              <a:ext cx="841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Times New Roman" pitchFamily="18" charset="0"/>
                  <a:cs typeface="Courier New" pitchFamily="49" charset="0"/>
                </a:rPr>
                <a:t>06, Rq1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Text Box 16"/>
            <p:cNvSpPr txBox="1">
              <a:spLocks noChangeArrowheads="1"/>
            </p:cNvSpPr>
            <p:nvPr/>
          </p:nvSpPr>
          <p:spPr bwMode="auto">
            <a:xfrm>
              <a:off x="5365" y="4382"/>
              <a:ext cx="841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Times New Roman" pitchFamily="18" charset="0"/>
                  <a:cs typeface="Courier New" pitchFamily="49" charset="0"/>
                </a:rPr>
                <a:t>07, RO1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Line 15"/>
            <p:cNvSpPr>
              <a:spLocks noChangeShapeType="1"/>
            </p:cNvSpPr>
            <p:nvPr/>
          </p:nvSpPr>
          <p:spPr bwMode="auto">
            <a:xfrm rot="5400000" flipV="1">
              <a:off x="5086" y="3979"/>
              <a:ext cx="1" cy="3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3" name="Line 14"/>
            <p:cNvSpPr>
              <a:spLocks noChangeShapeType="1"/>
            </p:cNvSpPr>
            <p:nvPr/>
          </p:nvSpPr>
          <p:spPr bwMode="auto">
            <a:xfrm rot="5400000" flipV="1">
              <a:off x="5100" y="4318"/>
              <a:ext cx="1" cy="3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grpSp>
          <p:nvGrpSpPr>
            <p:cNvPr id="34" name="Group 10"/>
            <p:cNvGrpSpPr>
              <a:grpSpLocks/>
            </p:cNvGrpSpPr>
            <p:nvPr/>
          </p:nvGrpSpPr>
          <p:grpSpPr bwMode="auto">
            <a:xfrm>
              <a:off x="4788" y="5138"/>
              <a:ext cx="271" cy="124"/>
              <a:chOff x="75" y="168"/>
              <a:chExt cx="271" cy="124"/>
            </a:xfrm>
          </p:grpSpPr>
          <p:sp>
            <p:nvSpPr>
              <p:cNvPr id="43" name="Line 13"/>
              <p:cNvSpPr>
                <a:spLocks noChangeShapeType="1"/>
              </p:cNvSpPr>
              <p:nvPr/>
            </p:nvSpPr>
            <p:spPr bwMode="auto">
              <a:xfrm>
                <a:off x="75" y="168"/>
                <a:ext cx="27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4" name="Line 12"/>
              <p:cNvSpPr>
                <a:spLocks noChangeShapeType="1"/>
              </p:cNvSpPr>
              <p:nvPr/>
            </p:nvSpPr>
            <p:spPr bwMode="auto">
              <a:xfrm>
                <a:off x="135" y="229"/>
                <a:ext cx="15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5" name="Line 11"/>
              <p:cNvSpPr>
                <a:spLocks noChangeShapeType="1"/>
              </p:cNvSpPr>
              <p:nvPr/>
            </p:nvSpPr>
            <p:spPr bwMode="auto">
              <a:xfrm>
                <a:off x="180" y="291"/>
                <a:ext cx="6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</p:grpSp>
        <p:sp>
          <p:nvSpPr>
            <p:cNvPr id="35" name="AutoShape 9"/>
            <p:cNvSpPr>
              <a:spLocks noChangeShapeType="1"/>
            </p:cNvSpPr>
            <p:nvPr/>
          </p:nvSpPr>
          <p:spPr bwMode="auto">
            <a:xfrm flipH="1">
              <a:off x="4907" y="4158"/>
              <a:ext cx="1" cy="96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6" name="Text Box 8"/>
            <p:cNvSpPr txBox="1">
              <a:spLocks noChangeArrowheads="1"/>
            </p:cNvSpPr>
            <p:nvPr/>
          </p:nvSpPr>
          <p:spPr bwMode="auto">
            <a:xfrm>
              <a:off x="6957" y="4780"/>
              <a:ext cx="721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Times New Roman" pitchFamily="18" charset="0"/>
                  <a:cs typeface="Courier New" pitchFamily="49" charset="0"/>
                </a:rPr>
                <a:t>10,GND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37" name="Group 4"/>
            <p:cNvGrpSpPr>
              <a:grpSpLocks/>
            </p:cNvGrpSpPr>
            <p:nvPr/>
          </p:nvGrpSpPr>
          <p:grpSpPr bwMode="auto">
            <a:xfrm>
              <a:off x="7142" y="5486"/>
              <a:ext cx="271" cy="124"/>
              <a:chOff x="75" y="168"/>
              <a:chExt cx="271" cy="124"/>
            </a:xfrm>
          </p:grpSpPr>
          <p:sp>
            <p:nvSpPr>
              <p:cNvPr id="40" name="Line 7"/>
              <p:cNvSpPr>
                <a:spLocks noChangeShapeType="1"/>
              </p:cNvSpPr>
              <p:nvPr/>
            </p:nvSpPr>
            <p:spPr bwMode="auto">
              <a:xfrm>
                <a:off x="75" y="168"/>
                <a:ext cx="27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1" name="Line 6"/>
              <p:cNvSpPr>
                <a:spLocks noChangeShapeType="1"/>
              </p:cNvSpPr>
              <p:nvPr/>
            </p:nvSpPr>
            <p:spPr bwMode="auto">
              <a:xfrm>
                <a:off x="135" y="229"/>
                <a:ext cx="15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2" name="Line 5"/>
              <p:cNvSpPr>
                <a:spLocks noChangeShapeType="1"/>
              </p:cNvSpPr>
              <p:nvPr/>
            </p:nvSpPr>
            <p:spPr bwMode="auto">
              <a:xfrm>
                <a:off x="180" y="291"/>
                <a:ext cx="6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</p:grpSp>
        <p:sp>
          <p:nvSpPr>
            <p:cNvPr id="38" name="Line 3"/>
            <p:cNvSpPr>
              <a:spLocks noChangeShapeType="1"/>
            </p:cNvSpPr>
            <p:nvPr/>
          </p:nvSpPr>
          <p:spPr bwMode="auto">
            <a:xfrm flipV="1">
              <a:off x="7276" y="5126"/>
              <a:ext cx="1" cy="3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9" name="Text Box 2"/>
            <p:cNvSpPr txBox="1">
              <a:spLocks noChangeArrowheads="1"/>
            </p:cNvSpPr>
            <p:nvPr/>
          </p:nvSpPr>
          <p:spPr bwMode="auto">
            <a:xfrm>
              <a:off x="6361" y="4046"/>
              <a:ext cx="210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Times New Roman" pitchFamily="18" charset="0"/>
                  <a:cs typeface="Courier New" pitchFamily="49" charset="0"/>
                </a:rPr>
                <a:t>IC 7490</a:t>
              </a:r>
              <a:endPara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Times New Roman" pitchFamily="18" charset="0"/>
                  <a:cs typeface="Courier New" pitchFamily="49" charset="0"/>
                </a:rPr>
                <a:t>DECADE COUNTER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8800949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/>
              <a:t>DECADE COUNTERS-6</a:t>
            </a:r>
            <a:endParaRPr lang="en-IN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IN" b="1" dirty="0"/>
              <a:t>Lab Experiment: The 7490</a:t>
            </a:r>
          </a:p>
          <a:p>
            <a:pPr lvl="0" algn="just"/>
            <a:r>
              <a:rPr lang="en-US" altLang="en-US" b="1" dirty="0"/>
              <a:t>MOD-8 Counter</a:t>
            </a:r>
          </a:p>
          <a:p>
            <a:pPr algn="just"/>
            <a:endParaRPr lang="en-IN" b="1" dirty="0"/>
          </a:p>
          <a:p>
            <a:pPr algn="just"/>
            <a:endParaRPr lang="en-IN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139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6497779"/>
              </p:ext>
            </p:extLst>
          </p:nvPr>
        </p:nvGraphicFramePr>
        <p:xfrm>
          <a:off x="890270" y="2606040"/>
          <a:ext cx="2919730" cy="18288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{69012ECD-51FC-41F1-AA8D-1B2483CD663E}</a:tableStyleId>
              </a:tblPr>
              <a:tblGrid>
                <a:gridCol w="5839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39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39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39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39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79467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Clock</a:t>
                      </a:r>
                      <a:endParaRPr lang="en-IN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Output</a:t>
                      </a:r>
                      <a:endParaRPr lang="en-IN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9467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QD</a:t>
                      </a:r>
                      <a:endParaRPr lang="en-IN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QC</a:t>
                      </a:r>
                      <a:endParaRPr lang="en-IN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QB</a:t>
                      </a:r>
                      <a:endParaRPr lang="en-IN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QA</a:t>
                      </a:r>
                      <a:endParaRPr lang="en-IN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946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IN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IN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IN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IN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IN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946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IN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IN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IN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</a:t>
                      </a:r>
                      <a:endParaRPr lang="en-IN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IN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946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</a:t>
                      </a:r>
                      <a:endParaRPr lang="en-IN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IN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IN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IN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IN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946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</a:t>
                      </a:r>
                      <a:endParaRPr lang="en-IN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IN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IN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IN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IN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946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</a:t>
                      </a:r>
                      <a:endParaRPr lang="en-IN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IN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IN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</a:t>
                      </a:r>
                      <a:endParaRPr lang="en-IN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IN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946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</a:t>
                      </a:r>
                      <a:endParaRPr lang="en-IN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IN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IN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IN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IN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946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</a:t>
                      </a:r>
                      <a:endParaRPr lang="en-IN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IN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IN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IN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</a:t>
                      </a:r>
                      <a:endParaRPr lang="en-IN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946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7</a:t>
                      </a:r>
                      <a:endParaRPr lang="en-IN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IN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IN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IN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</a:t>
                      </a:r>
                      <a:endParaRPr lang="en-IN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Rectangle 49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grpSp>
        <p:nvGrpSpPr>
          <p:cNvPr id="7" name="Group 1"/>
          <p:cNvGrpSpPr>
            <a:grpSpLocks noChangeAspect="1"/>
          </p:cNvGrpSpPr>
          <p:nvPr/>
        </p:nvGrpSpPr>
        <p:grpSpPr bwMode="auto">
          <a:xfrm>
            <a:off x="4066916" y="2731789"/>
            <a:ext cx="4671974" cy="2297411"/>
            <a:chOff x="4670" y="2744"/>
            <a:chExt cx="5450" cy="2680"/>
          </a:xfrm>
        </p:grpSpPr>
        <p:sp>
          <p:nvSpPr>
            <p:cNvPr id="49" name="AutoShape 48"/>
            <p:cNvSpPr>
              <a:spLocks noChangeAspect="1" noChangeArrowheads="1" noTextEdit="1"/>
            </p:cNvSpPr>
            <p:nvPr/>
          </p:nvSpPr>
          <p:spPr bwMode="auto">
            <a:xfrm>
              <a:off x="4670" y="2744"/>
              <a:ext cx="5450" cy="26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0" name="Rectangle 47"/>
            <p:cNvSpPr>
              <a:spLocks noChangeArrowheads="1"/>
            </p:cNvSpPr>
            <p:nvPr/>
          </p:nvSpPr>
          <p:spPr bwMode="auto">
            <a:xfrm>
              <a:off x="5157" y="3320"/>
              <a:ext cx="4320" cy="1612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1" name="Text Box 46"/>
            <p:cNvSpPr txBox="1">
              <a:spLocks noChangeArrowheads="1"/>
            </p:cNvSpPr>
            <p:nvPr/>
          </p:nvSpPr>
          <p:spPr bwMode="auto">
            <a:xfrm>
              <a:off x="5252" y="3409"/>
              <a:ext cx="1201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Times New Roman" pitchFamily="18" charset="0"/>
                  <a:cs typeface="Courier New" pitchFamily="49" charset="0"/>
                </a:rPr>
                <a:t>14,INPUT A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" name="Text Box 45"/>
            <p:cNvSpPr txBox="1">
              <a:spLocks noChangeArrowheads="1"/>
            </p:cNvSpPr>
            <p:nvPr/>
          </p:nvSpPr>
          <p:spPr bwMode="auto">
            <a:xfrm>
              <a:off x="6903" y="3410"/>
              <a:ext cx="721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Times New Roman" pitchFamily="18" charset="0"/>
                  <a:cs typeface="Courier New" pitchFamily="49" charset="0"/>
                </a:rPr>
                <a:t>05,VCC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" name="Line 44"/>
            <p:cNvSpPr>
              <a:spLocks noChangeShapeType="1"/>
            </p:cNvSpPr>
            <p:nvPr/>
          </p:nvSpPr>
          <p:spPr bwMode="auto">
            <a:xfrm flipV="1">
              <a:off x="7214" y="2952"/>
              <a:ext cx="1" cy="3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4" name="Line 43"/>
            <p:cNvSpPr>
              <a:spLocks noChangeShapeType="1"/>
            </p:cNvSpPr>
            <p:nvPr/>
          </p:nvSpPr>
          <p:spPr bwMode="auto">
            <a:xfrm flipV="1">
              <a:off x="5669" y="2952"/>
              <a:ext cx="1" cy="3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5" name="Text Box 42"/>
            <p:cNvSpPr txBox="1">
              <a:spLocks noChangeArrowheads="1"/>
            </p:cNvSpPr>
            <p:nvPr/>
          </p:nvSpPr>
          <p:spPr bwMode="auto">
            <a:xfrm>
              <a:off x="5484" y="2744"/>
              <a:ext cx="361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Times New Roman" pitchFamily="18" charset="0"/>
                  <a:cs typeface="Courier New" pitchFamily="49" charset="0"/>
                </a:rPr>
                <a:t>CLK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6" name="Text Box 41"/>
            <p:cNvSpPr txBox="1">
              <a:spLocks noChangeArrowheads="1"/>
            </p:cNvSpPr>
            <p:nvPr/>
          </p:nvSpPr>
          <p:spPr bwMode="auto">
            <a:xfrm>
              <a:off x="7033" y="2772"/>
              <a:ext cx="361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Times New Roman" pitchFamily="18" charset="0"/>
                  <a:cs typeface="Courier New" pitchFamily="49" charset="0"/>
                </a:rPr>
                <a:t>+5V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7" name="Text Box 40"/>
            <p:cNvSpPr txBox="1">
              <a:spLocks noChangeArrowheads="1"/>
            </p:cNvSpPr>
            <p:nvPr/>
          </p:nvSpPr>
          <p:spPr bwMode="auto">
            <a:xfrm>
              <a:off x="7818" y="3424"/>
              <a:ext cx="1201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Times New Roman" pitchFamily="18" charset="0"/>
                  <a:cs typeface="Courier New" pitchFamily="49" charset="0"/>
                </a:rPr>
                <a:t>01,INPUT B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8" name="Text Box 39"/>
            <p:cNvSpPr txBox="1">
              <a:spLocks noChangeArrowheads="1"/>
            </p:cNvSpPr>
            <p:nvPr/>
          </p:nvSpPr>
          <p:spPr bwMode="auto">
            <a:xfrm>
              <a:off x="9138" y="3466"/>
              <a:ext cx="241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Times New Roman" pitchFamily="18" charset="0"/>
                  <a:cs typeface="Courier New" pitchFamily="49" charset="0"/>
                </a:rPr>
                <a:t>12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9" name="Text Box 38"/>
            <p:cNvSpPr txBox="1">
              <a:spLocks noChangeArrowheads="1"/>
            </p:cNvSpPr>
            <p:nvPr/>
          </p:nvSpPr>
          <p:spPr bwMode="auto">
            <a:xfrm>
              <a:off x="9131" y="3804"/>
              <a:ext cx="241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Times New Roman" pitchFamily="18" charset="0"/>
                  <a:cs typeface="Courier New" pitchFamily="49" charset="0"/>
                </a:rPr>
                <a:t>09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0" name="Text Box 37"/>
            <p:cNvSpPr txBox="1">
              <a:spLocks noChangeArrowheads="1"/>
            </p:cNvSpPr>
            <p:nvPr/>
          </p:nvSpPr>
          <p:spPr bwMode="auto">
            <a:xfrm>
              <a:off x="9124" y="4140"/>
              <a:ext cx="241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Times New Roman" pitchFamily="18" charset="0"/>
                  <a:cs typeface="Courier New" pitchFamily="49" charset="0"/>
                </a:rPr>
                <a:t>08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" name="Text Box 36"/>
            <p:cNvSpPr txBox="1">
              <a:spLocks noChangeArrowheads="1"/>
            </p:cNvSpPr>
            <p:nvPr/>
          </p:nvSpPr>
          <p:spPr bwMode="auto">
            <a:xfrm>
              <a:off x="9131" y="4478"/>
              <a:ext cx="241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Times New Roman" pitchFamily="18" charset="0"/>
                  <a:cs typeface="Courier New" pitchFamily="49" charset="0"/>
                </a:rPr>
                <a:t>11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" name="Line 35"/>
            <p:cNvSpPr>
              <a:spLocks noChangeShapeType="1"/>
            </p:cNvSpPr>
            <p:nvPr/>
          </p:nvSpPr>
          <p:spPr bwMode="auto">
            <a:xfrm rot="5400000" flipV="1">
              <a:off x="9642" y="3721"/>
              <a:ext cx="1" cy="3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3" name="Line 34"/>
            <p:cNvSpPr>
              <a:spLocks noChangeShapeType="1"/>
            </p:cNvSpPr>
            <p:nvPr/>
          </p:nvSpPr>
          <p:spPr bwMode="auto">
            <a:xfrm rot="5400000" flipV="1">
              <a:off x="9656" y="4060"/>
              <a:ext cx="1" cy="3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4" name="Line 33"/>
            <p:cNvSpPr>
              <a:spLocks noChangeShapeType="1"/>
            </p:cNvSpPr>
            <p:nvPr/>
          </p:nvSpPr>
          <p:spPr bwMode="auto">
            <a:xfrm rot="5400000" flipV="1">
              <a:off x="9656" y="4392"/>
              <a:ext cx="1" cy="3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grpSp>
          <p:nvGrpSpPr>
            <p:cNvPr id="65" name="Group 29"/>
            <p:cNvGrpSpPr>
              <a:grpSpLocks/>
            </p:cNvGrpSpPr>
            <p:nvPr/>
          </p:nvGrpSpPr>
          <p:grpSpPr bwMode="auto">
            <a:xfrm>
              <a:off x="8340" y="2964"/>
              <a:ext cx="1498" cy="599"/>
              <a:chOff x="8450" y="3158"/>
              <a:chExt cx="1498" cy="599"/>
            </a:xfrm>
          </p:grpSpPr>
          <p:sp>
            <p:nvSpPr>
              <p:cNvPr id="93" name="Line 32"/>
              <p:cNvSpPr>
                <a:spLocks noChangeShapeType="1"/>
              </p:cNvSpPr>
              <p:nvPr/>
            </p:nvSpPr>
            <p:spPr bwMode="auto">
              <a:xfrm rot="5400000" flipV="1">
                <a:off x="9766" y="3577"/>
                <a:ext cx="1" cy="36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94" name="Line 31"/>
              <p:cNvSpPr>
                <a:spLocks noChangeShapeType="1"/>
              </p:cNvSpPr>
              <p:nvPr/>
            </p:nvSpPr>
            <p:spPr bwMode="auto">
              <a:xfrm flipV="1">
                <a:off x="8450" y="3158"/>
                <a:ext cx="1" cy="36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95" name="AutoShape 30"/>
              <p:cNvSpPr>
                <a:spLocks noChangeShapeType="1"/>
              </p:cNvSpPr>
              <p:nvPr/>
            </p:nvSpPr>
            <p:spPr bwMode="auto">
              <a:xfrm rot="5400000" flipV="1">
                <a:off x="8900" y="2709"/>
                <a:ext cx="599" cy="1497"/>
              </a:xfrm>
              <a:prstGeom prst="bentConnector4">
                <a:avLst>
                  <a:gd name="adj1" fmla="val -838"/>
                  <a:gd name="adj2" fmla="val 99866"/>
                </a:avLst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</p:grpSp>
        <p:sp>
          <p:nvSpPr>
            <p:cNvPr id="66" name="Text Box 28"/>
            <p:cNvSpPr txBox="1">
              <a:spLocks noChangeArrowheads="1"/>
            </p:cNvSpPr>
            <p:nvPr/>
          </p:nvSpPr>
          <p:spPr bwMode="auto">
            <a:xfrm>
              <a:off x="9872" y="3422"/>
              <a:ext cx="241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Times New Roman" pitchFamily="18" charset="0"/>
                  <a:cs typeface="Courier New" pitchFamily="49" charset="0"/>
                </a:rPr>
                <a:t>QA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" name="Text Box 27"/>
            <p:cNvSpPr txBox="1">
              <a:spLocks noChangeArrowheads="1"/>
            </p:cNvSpPr>
            <p:nvPr/>
          </p:nvSpPr>
          <p:spPr bwMode="auto">
            <a:xfrm>
              <a:off x="9865" y="3760"/>
              <a:ext cx="241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Times New Roman" pitchFamily="18" charset="0"/>
                  <a:cs typeface="Courier New" pitchFamily="49" charset="0"/>
                </a:rPr>
                <a:t>QB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8" name="Text Box 26"/>
            <p:cNvSpPr txBox="1">
              <a:spLocks noChangeArrowheads="1"/>
            </p:cNvSpPr>
            <p:nvPr/>
          </p:nvSpPr>
          <p:spPr bwMode="auto">
            <a:xfrm>
              <a:off x="9858" y="4124"/>
              <a:ext cx="241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Times New Roman" pitchFamily="18" charset="0"/>
                  <a:cs typeface="Courier New" pitchFamily="49" charset="0"/>
                </a:rPr>
                <a:t>QC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9" name="Text Box 25"/>
            <p:cNvSpPr txBox="1">
              <a:spLocks noChangeArrowheads="1"/>
            </p:cNvSpPr>
            <p:nvPr/>
          </p:nvSpPr>
          <p:spPr bwMode="auto">
            <a:xfrm>
              <a:off x="9879" y="4462"/>
              <a:ext cx="241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Times New Roman" pitchFamily="18" charset="0"/>
                  <a:cs typeface="Courier New" pitchFamily="49" charset="0"/>
                </a:rPr>
                <a:t>QD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0" name="Text Box 24"/>
            <p:cNvSpPr txBox="1">
              <a:spLocks noChangeArrowheads="1"/>
            </p:cNvSpPr>
            <p:nvPr/>
          </p:nvSpPr>
          <p:spPr bwMode="auto">
            <a:xfrm>
              <a:off x="5262" y="3852"/>
              <a:ext cx="721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Times New Roman" pitchFamily="18" charset="0"/>
                  <a:cs typeface="Courier New" pitchFamily="49" charset="0"/>
                </a:rPr>
                <a:t>06,Rq1</a:t>
              </a:r>
              <a:endParaRPr kumimoji="0" lang="en-US" altLang="en-US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1" name="Text Box 23"/>
            <p:cNvSpPr txBox="1">
              <a:spLocks noChangeArrowheads="1"/>
            </p:cNvSpPr>
            <p:nvPr/>
          </p:nvSpPr>
          <p:spPr bwMode="auto">
            <a:xfrm>
              <a:off x="5255" y="4188"/>
              <a:ext cx="721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Times New Roman" pitchFamily="18" charset="0"/>
                  <a:cs typeface="Courier New" pitchFamily="49" charset="0"/>
                </a:rPr>
                <a:t>07,Rq2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2" name="Line 22"/>
            <p:cNvSpPr>
              <a:spLocks noChangeShapeType="1"/>
            </p:cNvSpPr>
            <p:nvPr/>
          </p:nvSpPr>
          <p:spPr bwMode="auto">
            <a:xfrm rot="5400000" flipV="1">
              <a:off x="4976" y="3785"/>
              <a:ext cx="1" cy="3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3" name="Line 21"/>
            <p:cNvSpPr>
              <a:spLocks noChangeShapeType="1"/>
            </p:cNvSpPr>
            <p:nvPr/>
          </p:nvSpPr>
          <p:spPr bwMode="auto">
            <a:xfrm rot="5400000" flipV="1">
              <a:off x="4990" y="4124"/>
              <a:ext cx="1" cy="3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grpSp>
          <p:nvGrpSpPr>
            <p:cNvPr id="74" name="Group 17"/>
            <p:cNvGrpSpPr>
              <a:grpSpLocks/>
            </p:cNvGrpSpPr>
            <p:nvPr/>
          </p:nvGrpSpPr>
          <p:grpSpPr bwMode="auto">
            <a:xfrm>
              <a:off x="4678" y="4944"/>
              <a:ext cx="271" cy="124"/>
              <a:chOff x="75" y="168"/>
              <a:chExt cx="271" cy="124"/>
            </a:xfrm>
          </p:grpSpPr>
          <p:sp>
            <p:nvSpPr>
              <p:cNvPr id="90" name="Line 20"/>
              <p:cNvSpPr>
                <a:spLocks noChangeShapeType="1"/>
              </p:cNvSpPr>
              <p:nvPr/>
            </p:nvSpPr>
            <p:spPr bwMode="auto">
              <a:xfrm>
                <a:off x="75" y="168"/>
                <a:ext cx="27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91" name="Line 19"/>
              <p:cNvSpPr>
                <a:spLocks noChangeShapeType="1"/>
              </p:cNvSpPr>
              <p:nvPr/>
            </p:nvSpPr>
            <p:spPr bwMode="auto">
              <a:xfrm>
                <a:off x="135" y="229"/>
                <a:ext cx="15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92" name="Line 18"/>
              <p:cNvSpPr>
                <a:spLocks noChangeShapeType="1"/>
              </p:cNvSpPr>
              <p:nvPr/>
            </p:nvSpPr>
            <p:spPr bwMode="auto">
              <a:xfrm>
                <a:off x="180" y="291"/>
                <a:ext cx="6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</p:grpSp>
        <p:sp>
          <p:nvSpPr>
            <p:cNvPr id="75" name="AutoShape 16"/>
            <p:cNvSpPr>
              <a:spLocks noChangeShapeType="1"/>
            </p:cNvSpPr>
            <p:nvPr/>
          </p:nvSpPr>
          <p:spPr bwMode="auto">
            <a:xfrm flipH="1">
              <a:off x="4797" y="3964"/>
              <a:ext cx="1" cy="96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6" name="Text Box 15"/>
            <p:cNvSpPr txBox="1">
              <a:spLocks noChangeArrowheads="1"/>
            </p:cNvSpPr>
            <p:nvPr/>
          </p:nvSpPr>
          <p:spPr bwMode="auto">
            <a:xfrm>
              <a:off x="6228" y="4586"/>
              <a:ext cx="721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Times New Roman" pitchFamily="18" charset="0"/>
                  <a:cs typeface="Courier New" pitchFamily="49" charset="0"/>
                </a:rPr>
                <a:t>10,GND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77" name="Group 11"/>
            <p:cNvGrpSpPr>
              <a:grpSpLocks/>
            </p:cNvGrpSpPr>
            <p:nvPr/>
          </p:nvGrpSpPr>
          <p:grpSpPr bwMode="auto">
            <a:xfrm>
              <a:off x="6436" y="5292"/>
              <a:ext cx="271" cy="124"/>
              <a:chOff x="75" y="168"/>
              <a:chExt cx="271" cy="124"/>
            </a:xfrm>
          </p:grpSpPr>
          <p:sp>
            <p:nvSpPr>
              <p:cNvPr id="87" name="Line 14"/>
              <p:cNvSpPr>
                <a:spLocks noChangeShapeType="1"/>
              </p:cNvSpPr>
              <p:nvPr/>
            </p:nvSpPr>
            <p:spPr bwMode="auto">
              <a:xfrm>
                <a:off x="75" y="168"/>
                <a:ext cx="27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88" name="Line 13"/>
              <p:cNvSpPr>
                <a:spLocks noChangeShapeType="1"/>
              </p:cNvSpPr>
              <p:nvPr/>
            </p:nvSpPr>
            <p:spPr bwMode="auto">
              <a:xfrm>
                <a:off x="135" y="229"/>
                <a:ext cx="15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89" name="Line 12"/>
              <p:cNvSpPr>
                <a:spLocks noChangeShapeType="1"/>
              </p:cNvSpPr>
              <p:nvPr/>
            </p:nvSpPr>
            <p:spPr bwMode="auto">
              <a:xfrm>
                <a:off x="180" y="291"/>
                <a:ext cx="6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</p:grpSp>
        <p:sp>
          <p:nvSpPr>
            <p:cNvPr id="78" name="Line 10"/>
            <p:cNvSpPr>
              <a:spLocks noChangeShapeType="1"/>
            </p:cNvSpPr>
            <p:nvPr/>
          </p:nvSpPr>
          <p:spPr bwMode="auto">
            <a:xfrm flipV="1">
              <a:off x="6570" y="4932"/>
              <a:ext cx="1" cy="3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9" name="Text Box 9"/>
            <p:cNvSpPr txBox="1">
              <a:spLocks noChangeArrowheads="1"/>
            </p:cNvSpPr>
            <p:nvPr/>
          </p:nvSpPr>
          <p:spPr bwMode="auto">
            <a:xfrm>
              <a:off x="6251" y="3852"/>
              <a:ext cx="210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Times New Roman" pitchFamily="18" charset="0"/>
                  <a:cs typeface="Courier New" pitchFamily="49" charset="0"/>
                </a:rPr>
                <a:t>IC 7490</a:t>
              </a:r>
              <a:endPara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Times New Roman" pitchFamily="18" charset="0"/>
                  <a:cs typeface="Courier New" pitchFamily="49" charset="0"/>
                </a:rPr>
                <a:t>DECADE COUNTER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0" name="Text Box 8"/>
            <p:cNvSpPr txBox="1">
              <a:spLocks noChangeArrowheads="1"/>
            </p:cNvSpPr>
            <p:nvPr/>
          </p:nvSpPr>
          <p:spPr bwMode="auto">
            <a:xfrm>
              <a:off x="7399" y="4614"/>
              <a:ext cx="601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Times New Roman" pitchFamily="18" charset="0"/>
                  <a:cs typeface="Courier New" pitchFamily="49" charset="0"/>
                </a:rPr>
                <a:t>02,R1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1" name="Text Box 7"/>
            <p:cNvSpPr txBox="1">
              <a:spLocks noChangeArrowheads="1"/>
            </p:cNvSpPr>
            <p:nvPr/>
          </p:nvSpPr>
          <p:spPr bwMode="auto">
            <a:xfrm>
              <a:off x="8304" y="4628"/>
              <a:ext cx="601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Times New Roman" pitchFamily="18" charset="0"/>
                  <a:cs typeface="Courier New" pitchFamily="49" charset="0"/>
                </a:rPr>
                <a:t>03,R2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" name="Line 6"/>
            <p:cNvSpPr>
              <a:spLocks noChangeShapeType="1"/>
            </p:cNvSpPr>
            <p:nvPr/>
          </p:nvSpPr>
          <p:spPr bwMode="auto">
            <a:xfrm flipV="1">
              <a:off x="7707" y="4932"/>
              <a:ext cx="1" cy="3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83" name="Line 5"/>
            <p:cNvSpPr>
              <a:spLocks noChangeShapeType="1"/>
            </p:cNvSpPr>
            <p:nvPr/>
          </p:nvSpPr>
          <p:spPr bwMode="auto">
            <a:xfrm flipV="1">
              <a:off x="8635" y="4932"/>
              <a:ext cx="1" cy="3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84" name="Line 4"/>
            <p:cNvSpPr>
              <a:spLocks noChangeShapeType="1"/>
            </p:cNvSpPr>
            <p:nvPr/>
          </p:nvSpPr>
          <p:spPr bwMode="auto">
            <a:xfrm>
              <a:off x="7696" y="5306"/>
              <a:ext cx="216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85" name="Line 3"/>
            <p:cNvSpPr>
              <a:spLocks noChangeShapeType="1"/>
            </p:cNvSpPr>
            <p:nvPr/>
          </p:nvSpPr>
          <p:spPr bwMode="auto">
            <a:xfrm flipV="1">
              <a:off x="9829" y="4572"/>
              <a:ext cx="3" cy="72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86" name="Oval 2"/>
            <p:cNvSpPr>
              <a:spLocks noChangeArrowheads="1"/>
            </p:cNvSpPr>
            <p:nvPr/>
          </p:nvSpPr>
          <p:spPr bwMode="auto">
            <a:xfrm>
              <a:off x="8592" y="5262"/>
              <a:ext cx="72" cy="72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</p:spTree>
    <p:extLst>
      <p:ext uri="{BB962C8B-B14F-4D97-AF65-F5344CB8AC3E}">
        <p14:creationId xmlns:p14="http://schemas.microsoft.com/office/powerpoint/2010/main" val="12276918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sz="3600" b="1" dirty="0"/>
              <a:t>VHDL Description of Combinational  Circuits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IN" dirty="0"/>
              <a:t>Signal names and other VHDL identifiers may contain letters, numbers, and the underscore character (_). </a:t>
            </a:r>
          </a:p>
          <a:p>
            <a:pPr algn="just"/>
            <a:r>
              <a:rPr lang="en-IN" dirty="0"/>
              <a:t>An identifier must start with a letter, and it cannot end with an underscore.</a:t>
            </a:r>
          </a:p>
          <a:p>
            <a:pPr algn="just"/>
            <a:r>
              <a:rPr lang="en-IN" dirty="0"/>
              <a:t>E.g. </a:t>
            </a:r>
          </a:p>
          <a:p>
            <a:pPr lvl="1" algn="just"/>
            <a:r>
              <a:rPr lang="en-IN" dirty="0"/>
              <a:t>C123 , ab_23 are legal </a:t>
            </a:r>
          </a:p>
          <a:p>
            <a:pPr lvl="1" algn="just"/>
            <a:r>
              <a:rPr lang="en-IN" dirty="0"/>
              <a:t>1ABC and ABC_ are not legal</a:t>
            </a:r>
          </a:p>
          <a:p>
            <a:pPr algn="just"/>
            <a:r>
              <a:rPr lang="en-IN" dirty="0"/>
              <a:t>Anything following a double dash (--) is treated as a comment.</a:t>
            </a:r>
          </a:p>
          <a:p>
            <a:pPr algn="just"/>
            <a:r>
              <a:rPr lang="en-IN" b="1" dirty="0"/>
              <a:t>and</a:t>
            </a:r>
            <a:r>
              <a:rPr lang="en-IN" dirty="0"/>
              <a:t>, </a:t>
            </a:r>
            <a:r>
              <a:rPr lang="en-IN" b="1" dirty="0"/>
              <a:t>or</a:t>
            </a:r>
            <a:r>
              <a:rPr lang="en-IN" dirty="0"/>
              <a:t>, and </a:t>
            </a:r>
            <a:r>
              <a:rPr lang="en-IN" b="1" dirty="0"/>
              <a:t>after</a:t>
            </a:r>
            <a:r>
              <a:rPr lang="en-IN" dirty="0"/>
              <a:t> are reserved words (or keywords)</a:t>
            </a:r>
          </a:p>
          <a:p>
            <a:pPr algn="just"/>
            <a:r>
              <a:rPr lang="en-IN" dirty="0"/>
              <a:t>VHDL does not specify an order of precedence for the logic operators but applicable for arithmetic operators.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7216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sz="3600" b="1" dirty="0"/>
              <a:t>VHDL Description of Combinational  Circuits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IN" dirty="0"/>
              <a:t>A VHDL program has no explicit loops, concurrent statements may execute repeatedly as if they were in a loop. </a:t>
            </a:r>
          </a:p>
          <a:p>
            <a:pPr algn="just"/>
            <a:r>
              <a:rPr lang="en-IN" dirty="0"/>
              <a:t>E.g.</a:t>
            </a:r>
          </a:p>
          <a:p>
            <a:pPr algn="just"/>
            <a:endParaRPr lang="en-IN" dirty="0"/>
          </a:p>
          <a:p>
            <a:pPr marL="0" indent="0" algn="just">
              <a:buNone/>
            </a:pPr>
            <a:r>
              <a:rPr lang="en-IN" dirty="0"/>
              <a:t>	CLK &lt;= not CLK after 10 ns;</a:t>
            </a:r>
          </a:p>
          <a:p>
            <a:pPr algn="just"/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743200"/>
            <a:ext cx="1628775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8413" y="4191000"/>
            <a:ext cx="406717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34428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sz="3600" b="1" dirty="0"/>
              <a:t>VHDL Description of Combinational  Circuits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IN" dirty="0"/>
              <a:t>	CLK &lt;= </a:t>
            </a:r>
            <a:r>
              <a:rPr lang="en-IN" b="1" dirty="0"/>
              <a:t>not</a:t>
            </a:r>
            <a:r>
              <a:rPr lang="en-IN" dirty="0"/>
              <a:t> CLK</a:t>
            </a:r>
          </a:p>
          <a:p>
            <a:pPr algn="just"/>
            <a:r>
              <a:rPr lang="en-IN" dirty="0"/>
              <a:t>will cause a run-time error during simulation. </a:t>
            </a:r>
          </a:p>
          <a:p>
            <a:pPr algn="just"/>
            <a:r>
              <a:rPr lang="en-IN" dirty="0"/>
              <a:t>Because there is 0 delay, the value of CLK will change at times 0 +Δ, 0 + 2Δ, 0 + 3Δ, etc. </a:t>
            </a:r>
          </a:p>
          <a:p>
            <a:pPr algn="just"/>
            <a:r>
              <a:rPr lang="en-IN" dirty="0"/>
              <a:t>Because Δ is an infinitesimal time, time will never advance to 1 ns.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9731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200" b="1" dirty="0"/>
              <a:t>VHDL Description of Combinational  Circuits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IN" dirty="0"/>
              <a:t>The </a:t>
            </a:r>
            <a:r>
              <a:rPr lang="en-IN" b="1" dirty="0"/>
              <a:t>“after delay”</a:t>
            </a:r>
            <a:r>
              <a:rPr lang="en-IN" dirty="0"/>
              <a:t> creates an </a:t>
            </a:r>
            <a:r>
              <a:rPr lang="en-IN" b="1" dirty="0"/>
              <a:t>inertial delay </a:t>
            </a:r>
            <a:r>
              <a:rPr lang="en-IN" dirty="0"/>
              <a:t>model. </a:t>
            </a:r>
          </a:p>
          <a:p>
            <a:pPr algn="just"/>
            <a:r>
              <a:rPr lang="en-IN" dirty="0"/>
              <a:t>Consider a device with an </a:t>
            </a:r>
            <a:r>
              <a:rPr lang="en-IN" b="1" dirty="0"/>
              <a:t>inertial delay of D time units</a:t>
            </a:r>
            <a:r>
              <a:rPr lang="en-IN" dirty="0"/>
              <a:t>. </a:t>
            </a:r>
          </a:p>
          <a:p>
            <a:pPr lvl="1" algn="just"/>
            <a:r>
              <a:rPr lang="en-IN" b="1" dirty="0"/>
              <a:t>If an input change </a:t>
            </a:r>
            <a:r>
              <a:rPr lang="en-IN" dirty="0"/>
              <a:t>to the device will cause its output to change, then the output changes D time units later. </a:t>
            </a:r>
          </a:p>
          <a:p>
            <a:pPr lvl="1" algn="just"/>
            <a:r>
              <a:rPr lang="en-IN" dirty="0"/>
              <a:t>However, this is not what happens if the device receives </a:t>
            </a:r>
            <a:r>
              <a:rPr lang="en-IN" b="1" dirty="0"/>
              <a:t>two input changes</a:t>
            </a:r>
            <a:r>
              <a:rPr lang="en-IN" dirty="0"/>
              <a:t> within a period of D time units and both input changes should cause the output to change. </a:t>
            </a:r>
          </a:p>
          <a:p>
            <a:pPr lvl="1" algn="just"/>
            <a:r>
              <a:rPr lang="en-IN" dirty="0"/>
              <a:t>In this case the device output does not change in response to either input change.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7925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200" b="1" dirty="0"/>
              <a:t>VHDL Description of Combinational  Circuits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IN" b="1" dirty="0"/>
              <a:t>Inertial delay</a:t>
            </a:r>
            <a:endParaRPr lang="en-IN" dirty="0"/>
          </a:p>
          <a:p>
            <a:pPr algn="just"/>
            <a:r>
              <a:rPr lang="en-IN" dirty="0"/>
              <a:t>C &lt;= A and B after 10 ns; </a:t>
            </a:r>
          </a:p>
          <a:p>
            <a:pPr lvl="1" algn="just"/>
            <a:r>
              <a:rPr lang="en-IN" dirty="0"/>
              <a:t>Assume A and B are initially 1, and </a:t>
            </a:r>
          </a:p>
          <a:p>
            <a:pPr lvl="1" algn="just"/>
            <a:r>
              <a:rPr lang="en-IN" dirty="0"/>
              <a:t>A changes to 0 at 15 ns, </a:t>
            </a:r>
          </a:p>
          <a:p>
            <a:pPr lvl="1" algn="just"/>
            <a:r>
              <a:rPr lang="en-IN" dirty="0"/>
              <a:t>to 1 at 30 ns, and </a:t>
            </a:r>
          </a:p>
          <a:p>
            <a:pPr lvl="1" algn="just"/>
            <a:r>
              <a:rPr lang="en-IN" dirty="0"/>
              <a:t>to 0 at 35 ns. </a:t>
            </a:r>
          </a:p>
          <a:p>
            <a:pPr lvl="1" algn="just"/>
            <a:endParaRPr lang="en-IN" dirty="0"/>
          </a:p>
          <a:p>
            <a:pPr lvl="1" algn="just"/>
            <a:r>
              <a:rPr lang="en-IN" dirty="0"/>
              <a:t>Then C changes to 1 at 10 ns and </a:t>
            </a:r>
          </a:p>
          <a:p>
            <a:pPr lvl="1" algn="just"/>
            <a:r>
              <a:rPr lang="en-IN" dirty="0"/>
              <a:t>to 0 at 25 ns, </a:t>
            </a:r>
          </a:p>
          <a:p>
            <a:pPr lvl="1" algn="just"/>
            <a:r>
              <a:rPr lang="en-IN" dirty="0"/>
              <a:t>but C does not change in response to the A changes at 30 ns and 35 ns because these two changes occurred less than 10 ns apart. </a:t>
            </a:r>
          </a:p>
          <a:p>
            <a:pPr algn="just"/>
            <a:r>
              <a:rPr lang="en-IN" dirty="0"/>
              <a:t>A device with an inertial delay of D time units filters out output changes that would occur in less than or equal to D time units.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0966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200" b="1" dirty="0"/>
              <a:t>VHDL Description of Combinational  Circuits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n-IN" b="1" dirty="0"/>
              <a:t>Ideal (transport) delay</a:t>
            </a:r>
            <a:r>
              <a:rPr lang="en-IN" dirty="0"/>
              <a:t>. </a:t>
            </a:r>
          </a:p>
          <a:p>
            <a:pPr algn="just"/>
            <a:r>
              <a:rPr lang="en-IN" dirty="0"/>
              <a:t>Output changes caused by input changes to a device exhibiting an ideal (transport) delay of D time units are delayed by D time units, and the output changes occur even if they occur within D time units.</a:t>
            </a:r>
          </a:p>
          <a:p>
            <a:pPr algn="just"/>
            <a:r>
              <a:rPr lang="en-IN" dirty="0"/>
              <a:t>	</a:t>
            </a:r>
            <a:r>
              <a:rPr lang="en-IN" dirty="0" err="1"/>
              <a:t>signal_name</a:t>
            </a:r>
            <a:r>
              <a:rPr lang="en-IN" dirty="0"/>
              <a:t> &lt;= transport expression after delay </a:t>
            </a:r>
          </a:p>
          <a:p>
            <a:pPr algn="just"/>
            <a:r>
              <a:rPr lang="en-IN" dirty="0"/>
              <a:t>As an example, </a:t>
            </a:r>
          </a:p>
          <a:p>
            <a:pPr algn="just"/>
            <a:r>
              <a:rPr lang="en-IN" dirty="0"/>
              <a:t>	C &lt;= transport A and B after 10 ns; </a:t>
            </a:r>
          </a:p>
          <a:p>
            <a:pPr algn="just"/>
            <a:r>
              <a:rPr lang="en-IN" dirty="0"/>
              <a:t>Assume A and B are initially 1 and A changes to 0 at 15 ns, to 1 at 30 ns, and to 0 at 35 ns. </a:t>
            </a:r>
          </a:p>
          <a:p>
            <a:pPr algn="just"/>
            <a:r>
              <a:rPr lang="en-IN" dirty="0"/>
              <a:t>Then C changes to 1 at 10 ns, to 0 at 25 ns, to 1 at 40 ns, and to 0 at 45 ns. </a:t>
            </a:r>
          </a:p>
          <a:p>
            <a:pPr algn="just"/>
            <a:r>
              <a:rPr lang="en-IN" dirty="0"/>
              <a:t>Note that the last two changes are separated by just 5 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5177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b="1" dirty="0"/>
              <a:t>Module-4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just"/>
            <a:r>
              <a:rPr lang="en-IN" b="1" dirty="0"/>
              <a:t>Introduction to VHDL, Latches and Flip-Flops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871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200" b="1" dirty="0"/>
              <a:t>VHDL Description of Combinational  Circuits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IN" b="1" dirty="0"/>
              <a:t>Three Gates with a Common Input and Different Delays</a:t>
            </a:r>
          </a:p>
          <a:p>
            <a:pPr algn="just"/>
            <a:r>
              <a:rPr lang="en-IN" dirty="0"/>
              <a:t>-- when A changes, these concurrent </a:t>
            </a:r>
          </a:p>
          <a:p>
            <a:pPr algn="just"/>
            <a:r>
              <a:rPr lang="en-IN" dirty="0"/>
              <a:t>-- statements all execute at the same time </a:t>
            </a:r>
          </a:p>
          <a:p>
            <a:pPr algn="just"/>
            <a:r>
              <a:rPr lang="en-IN" dirty="0"/>
              <a:t>D &lt;= A and B after 2 ns; </a:t>
            </a:r>
          </a:p>
          <a:p>
            <a:pPr algn="just"/>
            <a:r>
              <a:rPr lang="en-IN" dirty="0"/>
              <a:t>E &lt;= not A after 1 ns; </a:t>
            </a:r>
          </a:p>
          <a:p>
            <a:pPr algn="just"/>
            <a:r>
              <a:rPr lang="en-IN" dirty="0"/>
              <a:t>F &lt;= A or C after 3 ns;</a:t>
            </a:r>
          </a:p>
          <a:p>
            <a:pPr lvl="1" algn="just"/>
            <a:r>
              <a:rPr lang="en-IN" dirty="0"/>
              <a:t>The three concurrent statements execute simultaneously whenever A changes (signal A as a common input ), just as the three gates start processing the signal change at the same time. </a:t>
            </a:r>
          </a:p>
          <a:p>
            <a:pPr lvl="1" algn="just"/>
            <a:r>
              <a:rPr lang="en-IN" dirty="0"/>
              <a:t>However, if the gates have different delays, the gate outputs can change at different times.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143125"/>
            <a:ext cx="183832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20017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200" b="1" dirty="0"/>
              <a:t>VHDL Description of Combinational  Circuits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IN" b="1" dirty="0"/>
              <a:t>Signal is of type bit and </a:t>
            </a:r>
            <a:r>
              <a:rPr lang="en-IN" b="1" dirty="0" err="1"/>
              <a:t>bit_vector</a:t>
            </a:r>
            <a:endParaRPr lang="en-IN" b="1" dirty="0"/>
          </a:p>
          <a:p>
            <a:pPr algn="just"/>
            <a:r>
              <a:rPr lang="en-IN" dirty="0"/>
              <a:t>Bit values in VHDL are enclosed in single quotes to distinguish them from integer values.</a:t>
            </a:r>
          </a:p>
          <a:p>
            <a:pPr algn="just"/>
            <a:r>
              <a:rPr lang="en-IN" dirty="0"/>
              <a:t>In digital design, need to perform the same operation on a group of signals. </a:t>
            </a:r>
          </a:p>
          <a:p>
            <a:pPr algn="just"/>
            <a:r>
              <a:rPr lang="en-IN" dirty="0"/>
              <a:t>A one-dimensional array of bit signals is referred to as a bit-vector. </a:t>
            </a:r>
          </a:p>
          <a:p>
            <a:pPr lvl="1" algn="just"/>
            <a:r>
              <a:rPr lang="en-IN" dirty="0"/>
              <a:t>If a 4-bit vector named B has an index range 0 through 3, then the four elements of the </a:t>
            </a:r>
            <a:r>
              <a:rPr lang="en-IN" dirty="0" err="1"/>
              <a:t>bit_vector</a:t>
            </a:r>
            <a:r>
              <a:rPr lang="en-IN" dirty="0"/>
              <a:t> are designated B(0), B(1), B(2), and B(3). </a:t>
            </a:r>
          </a:p>
          <a:p>
            <a:pPr lvl="1" algn="just"/>
            <a:r>
              <a:rPr lang="en-IN" dirty="0"/>
              <a:t>The statement B &lt;= “0110” assigns ‘0’ to B(0), ‘1’ to B(1), ‘1’ to B(2), and ‘0’ to B(3).</a:t>
            </a:r>
          </a:p>
          <a:p>
            <a:pPr algn="just"/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5340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200" b="1" dirty="0"/>
              <a:t>VHDL Description of Combinational  Circuits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IN" b="1" dirty="0"/>
              <a:t>Array of AND  Gates</a:t>
            </a:r>
          </a:p>
          <a:p>
            <a:pPr algn="just"/>
            <a:r>
              <a:rPr lang="en-IN" dirty="0"/>
              <a:t>-- the hard way </a:t>
            </a:r>
          </a:p>
          <a:p>
            <a:pPr algn="just"/>
            <a:r>
              <a:rPr lang="en-IN" dirty="0"/>
              <a:t>-- type bits signal A and B</a:t>
            </a:r>
          </a:p>
          <a:p>
            <a:pPr algn="just"/>
            <a:r>
              <a:rPr lang="en-IN" dirty="0"/>
              <a:t>C(3) &lt;= A(3) and B(3); </a:t>
            </a:r>
          </a:p>
          <a:p>
            <a:pPr algn="just"/>
            <a:r>
              <a:rPr lang="en-IN" dirty="0"/>
              <a:t>C(2) &lt;= A(2) and B(2); </a:t>
            </a:r>
          </a:p>
          <a:p>
            <a:pPr algn="just"/>
            <a:r>
              <a:rPr lang="en-IN" dirty="0"/>
              <a:t>C(1) &lt;= A(1) and B(1); </a:t>
            </a:r>
          </a:p>
          <a:p>
            <a:pPr algn="just"/>
            <a:r>
              <a:rPr lang="en-IN" dirty="0"/>
              <a:t>C(0) &lt;= A(0) and B(0);</a:t>
            </a:r>
          </a:p>
          <a:p>
            <a:pPr algn="just"/>
            <a:endParaRPr lang="en-IN" dirty="0"/>
          </a:p>
          <a:p>
            <a:pPr algn="just"/>
            <a:r>
              <a:rPr lang="en-IN" dirty="0"/>
              <a:t>-- the easy way</a:t>
            </a:r>
          </a:p>
          <a:p>
            <a:pPr algn="just"/>
            <a:r>
              <a:rPr lang="en-IN" dirty="0"/>
              <a:t>-- type bit-vectors signal A and B</a:t>
            </a:r>
          </a:p>
          <a:p>
            <a:pPr algn="just"/>
            <a:r>
              <a:rPr lang="en-IN" dirty="0"/>
              <a:t>C &lt;= A and B;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132013"/>
            <a:ext cx="1952625" cy="260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15567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/>
              <a:t>VHDL Models for Multiplexers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F = A′I0 + AI1</a:t>
            </a:r>
          </a:p>
          <a:p>
            <a:r>
              <a:rPr lang="en-IN" dirty="0"/>
              <a:t>--The corresponding VHDL statement is </a:t>
            </a:r>
          </a:p>
          <a:p>
            <a:r>
              <a:rPr lang="en-IN" dirty="0"/>
              <a:t>F &lt;= (not A and I0) or (A and I1); </a:t>
            </a:r>
          </a:p>
          <a:p>
            <a:endParaRPr lang="en-IN" dirty="0"/>
          </a:p>
          <a:p>
            <a:r>
              <a:rPr lang="en-IN" dirty="0"/>
              <a:t>Alternatively</a:t>
            </a:r>
          </a:p>
          <a:p>
            <a:r>
              <a:rPr lang="en-IN" b="1" dirty="0"/>
              <a:t>-- conditional signal assignment statement </a:t>
            </a:r>
          </a:p>
          <a:p>
            <a:r>
              <a:rPr lang="en-IN" dirty="0"/>
              <a:t>F &lt;= I0 when A = '0' else I1;</a:t>
            </a:r>
          </a:p>
          <a:p>
            <a:r>
              <a:rPr lang="en-IN" dirty="0"/>
              <a:t>The MUX output is I0 when A = ‘0’, and else it is I1. </a:t>
            </a:r>
          </a:p>
          <a:p>
            <a:r>
              <a:rPr lang="en-IN" dirty="0"/>
              <a:t>In the conditional statement, I0,  I1, and F can either be bits or bit-vectors.</a:t>
            </a:r>
          </a:p>
          <a:p>
            <a:pPr marL="0" indent="0">
              <a:buNone/>
            </a:pP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10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76999" y="1676400"/>
            <a:ext cx="2007555" cy="1828800"/>
          </a:xfrm>
        </p:spPr>
      </p:pic>
    </p:spTree>
    <p:extLst>
      <p:ext uri="{BB962C8B-B14F-4D97-AF65-F5344CB8AC3E}">
        <p14:creationId xmlns:p14="http://schemas.microsoft.com/office/powerpoint/2010/main" val="13458419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/>
              <a:t>VHDL Models for Multiplexers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IN" dirty="0"/>
              <a:t>The general form of a conditional signal assignment statement is </a:t>
            </a:r>
          </a:p>
          <a:p>
            <a:pPr algn="just"/>
            <a:r>
              <a:rPr lang="en-IN" dirty="0" err="1"/>
              <a:t>signal_name</a:t>
            </a:r>
            <a:r>
              <a:rPr lang="en-IN" dirty="0"/>
              <a:t> &lt;= expression1 </a:t>
            </a:r>
            <a:r>
              <a:rPr lang="en-IN" b="1" dirty="0"/>
              <a:t>when</a:t>
            </a:r>
            <a:r>
              <a:rPr lang="en-IN" dirty="0"/>
              <a:t> condition1 </a:t>
            </a:r>
          </a:p>
          <a:p>
            <a:pPr algn="just"/>
            <a:r>
              <a:rPr lang="en-IN" dirty="0"/>
              <a:t>		else expression2 </a:t>
            </a:r>
            <a:r>
              <a:rPr lang="en-IN" b="1" dirty="0"/>
              <a:t>when</a:t>
            </a:r>
            <a:r>
              <a:rPr lang="en-IN" dirty="0"/>
              <a:t> condition2 </a:t>
            </a:r>
          </a:p>
          <a:p>
            <a:pPr algn="just"/>
            <a:r>
              <a:rPr lang="en-IN" dirty="0"/>
              <a:t>		[ else </a:t>
            </a:r>
            <a:r>
              <a:rPr lang="en-IN" dirty="0" err="1"/>
              <a:t>expressionN</a:t>
            </a:r>
            <a:r>
              <a:rPr lang="en-IN" dirty="0"/>
              <a:t>];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4877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/>
              <a:t>VHDL Models for Multiplexers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IN" b="1" dirty="0"/>
              <a:t>Cascaded 2-to-1 </a:t>
            </a:r>
            <a:r>
              <a:rPr lang="en-IN" b="1" dirty="0" err="1"/>
              <a:t>MUXes</a:t>
            </a:r>
            <a:r>
              <a:rPr lang="en-IN" b="1" dirty="0"/>
              <a:t> </a:t>
            </a:r>
          </a:p>
          <a:p>
            <a:pPr algn="just"/>
            <a:r>
              <a:rPr lang="en-IN" dirty="0"/>
              <a:t>	F 	&lt;= A when E = '1' </a:t>
            </a:r>
          </a:p>
          <a:p>
            <a:pPr algn="just"/>
            <a:r>
              <a:rPr lang="en-IN" dirty="0"/>
              <a:t>		else B when D = '1' </a:t>
            </a:r>
          </a:p>
          <a:p>
            <a:pPr algn="just"/>
            <a:r>
              <a:rPr lang="en-IN" dirty="0"/>
              <a:t>		else C;</a:t>
            </a:r>
          </a:p>
          <a:p>
            <a:pPr algn="just"/>
            <a:endParaRPr lang="en-IN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965324"/>
            <a:ext cx="3358717" cy="199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36407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/>
              <a:t>VHDL Models for Multiplexers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IN" b="1" dirty="0"/>
              <a:t>4-to-1 Multiplexer </a:t>
            </a:r>
          </a:p>
          <a:p>
            <a:pPr algn="just"/>
            <a:r>
              <a:rPr lang="en-IN" dirty="0"/>
              <a:t>The logic equation for the 4-to-1 MUX is </a:t>
            </a:r>
          </a:p>
          <a:p>
            <a:pPr algn="just"/>
            <a:r>
              <a:rPr lang="en-IN" b="1" dirty="0"/>
              <a:t>F = A′B′Ι0 + A′BI1 + AB′I2 + ABI3</a:t>
            </a:r>
          </a:p>
          <a:p>
            <a:pPr algn="just"/>
            <a:r>
              <a:rPr lang="en-IN" dirty="0"/>
              <a:t>--VHDL statement </a:t>
            </a:r>
            <a:r>
              <a:rPr lang="en-IN" dirty="0" err="1"/>
              <a:t>behavioral</a:t>
            </a:r>
            <a:r>
              <a:rPr lang="en-IN" dirty="0"/>
              <a:t> model</a:t>
            </a:r>
          </a:p>
          <a:p>
            <a:pPr algn="just"/>
            <a:r>
              <a:rPr lang="en-IN" b="1" dirty="0"/>
              <a:t>F &lt;= (not A and not B and I0) or (not A and B and I1) or (A and not B and I2) or (A and B and I3);</a:t>
            </a:r>
          </a:p>
          <a:p>
            <a:pPr algn="just"/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0214" y="4038600"/>
            <a:ext cx="2272786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05239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200" b="1" dirty="0"/>
              <a:t>VHDL Models for Multiplexers</a:t>
            </a:r>
            <a:endParaRPr lang="en-IN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14" name="Text Placeholder 8"/>
          <p:cNvSpPr txBox="1">
            <a:spLocks/>
          </p:cNvSpPr>
          <p:nvPr/>
        </p:nvSpPr>
        <p:spPr>
          <a:xfrm>
            <a:off x="381000" y="1676400"/>
            <a:ext cx="2808000" cy="639762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IN" b="1" dirty="0"/>
              <a:t>Conditional Assignment Statement</a:t>
            </a:r>
            <a:endParaRPr lang="en-IN" dirty="0"/>
          </a:p>
        </p:txBody>
      </p:sp>
      <p:sp>
        <p:nvSpPr>
          <p:cNvPr id="15" name="Content Placeholder 9"/>
          <p:cNvSpPr txBox="1">
            <a:spLocks/>
          </p:cNvSpPr>
          <p:nvPr/>
        </p:nvSpPr>
        <p:spPr>
          <a:xfrm>
            <a:off x="381000" y="2438399"/>
            <a:ext cx="2808000" cy="3951289"/>
          </a:xfrm>
          <a:prstGeom prst="rect">
            <a:avLst/>
          </a:prstGeom>
        </p:spPr>
        <p:txBody>
          <a:bodyPr/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IN" sz="1800" b="1" dirty="0"/>
              <a:t>F &lt;= I0 when A&amp;B = “00” else I1 when A&amp;B = “01” else I2 when A&amp;B = “10” else I3;</a:t>
            </a:r>
          </a:p>
        </p:txBody>
      </p:sp>
      <p:sp>
        <p:nvSpPr>
          <p:cNvPr id="22" name="Text Placeholder 8"/>
          <p:cNvSpPr txBox="1">
            <a:spLocks/>
          </p:cNvSpPr>
          <p:nvPr/>
        </p:nvSpPr>
        <p:spPr>
          <a:xfrm>
            <a:off x="3200400" y="1676400"/>
            <a:ext cx="2808000" cy="639762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IN" b="1" dirty="0"/>
              <a:t>Conditional Assignment Statement</a:t>
            </a:r>
          </a:p>
        </p:txBody>
      </p:sp>
      <p:sp>
        <p:nvSpPr>
          <p:cNvPr id="23" name="Content Placeholder 9"/>
          <p:cNvSpPr txBox="1">
            <a:spLocks/>
          </p:cNvSpPr>
          <p:nvPr/>
        </p:nvSpPr>
        <p:spPr>
          <a:xfrm>
            <a:off x="3200400" y="2438400"/>
            <a:ext cx="2808000" cy="3951288"/>
          </a:xfrm>
          <a:prstGeom prst="rect">
            <a:avLst/>
          </a:prstGeom>
        </p:spPr>
        <p:txBody>
          <a:bodyPr/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IN" sz="1400" b="1" dirty="0"/>
              <a:t>F &lt;= I0 when A = ‘0’ and B = ‘0’ else I1 when A = ‘0’ and B = ‘1’ else I2 when A = ‘1’ and B = ‘0’ else I3;</a:t>
            </a:r>
          </a:p>
        </p:txBody>
      </p:sp>
      <p:sp>
        <p:nvSpPr>
          <p:cNvPr id="24" name="Text Placeholder 8"/>
          <p:cNvSpPr txBox="1">
            <a:spLocks/>
          </p:cNvSpPr>
          <p:nvPr/>
        </p:nvSpPr>
        <p:spPr>
          <a:xfrm>
            <a:off x="6183600" y="1676400"/>
            <a:ext cx="2808000" cy="639762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b="1" dirty="0"/>
              <a:t>Selected Signal Assignment Statement </a:t>
            </a:r>
            <a:endParaRPr lang="en-IN" dirty="0"/>
          </a:p>
        </p:txBody>
      </p:sp>
      <p:sp>
        <p:nvSpPr>
          <p:cNvPr id="25" name="Content Placeholder 9"/>
          <p:cNvSpPr txBox="1">
            <a:spLocks/>
          </p:cNvSpPr>
          <p:nvPr/>
        </p:nvSpPr>
        <p:spPr>
          <a:xfrm>
            <a:off x="6183600" y="2438400"/>
            <a:ext cx="2808000" cy="3951288"/>
          </a:xfrm>
          <a:prstGeom prst="rect">
            <a:avLst/>
          </a:prstGeom>
        </p:spPr>
        <p:txBody>
          <a:bodyPr/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IN" sz="1400" b="1" dirty="0" err="1"/>
              <a:t>sel</a:t>
            </a:r>
            <a:r>
              <a:rPr lang="en-IN" sz="1400" b="1" dirty="0"/>
              <a:t> &lt;= A&amp;B; </a:t>
            </a:r>
          </a:p>
          <a:p>
            <a:pPr marL="0" indent="0">
              <a:buNone/>
            </a:pPr>
            <a:r>
              <a:rPr lang="en-IN" sz="1400" b="1" dirty="0"/>
              <a:t>-- selected signal assignment statement with </a:t>
            </a:r>
            <a:r>
              <a:rPr lang="en-IN" sz="1400" b="1" dirty="0" err="1"/>
              <a:t>sel</a:t>
            </a:r>
            <a:r>
              <a:rPr lang="en-IN" sz="1400" b="1" dirty="0"/>
              <a:t> select   </a:t>
            </a:r>
          </a:p>
          <a:p>
            <a:pPr marL="0" indent="0">
              <a:buNone/>
            </a:pPr>
            <a:r>
              <a:rPr lang="en-IN" sz="1400" b="1" dirty="0"/>
              <a:t>F &lt;= I0 when "00",</a:t>
            </a:r>
          </a:p>
          <a:p>
            <a:pPr marL="0" indent="0">
              <a:buNone/>
            </a:pPr>
            <a:r>
              <a:rPr lang="en-IN" sz="1400" b="1" dirty="0"/>
              <a:t>        I1 when "01",</a:t>
            </a:r>
          </a:p>
          <a:p>
            <a:pPr marL="0" indent="0">
              <a:buNone/>
            </a:pPr>
            <a:r>
              <a:rPr lang="en-IN" sz="1400" b="1" dirty="0"/>
              <a:t>        I2 when "10",</a:t>
            </a:r>
          </a:p>
          <a:p>
            <a:pPr marL="0" indent="0">
              <a:buNone/>
            </a:pPr>
            <a:r>
              <a:rPr lang="en-IN" sz="1400" b="1" dirty="0"/>
              <a:t>        I3 when "11";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6008400" y="1752600"/>
            <a:ext cx="0" cy="457449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3174486" y="1784987"/>
            <a:ext cx="0" cy="454210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36192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/>
              <a:t>VHDL Models for Multiplexers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IN" dirty="0"/>
              <a:t>The general form of a selected signal assignment statement is</a:t>
            </a:r>
          </a:p>
          <a:p>
            <a:pPr algn="just"/>
            <a:r>
              <a:rPr lang="en-IN" b="1" dirty="0"/>
              <a:t>with </a:t>
            </a:r>
            <a:r>
              <a:rPr lang="en-IN" dirty="0" err="1"/>
              <a:t>expression_s</a:t>
            </a:r>
            <a:r>
              <a:rPr lang="en-IN" b="1" dirty="0"/>
              <a:t> select  </a:t>
            </a:r>
          </a:p>
          <a:p>
            <a:pPr algn="just"/>
            <a:r>
              <a:rPr lang="en-IN" dirty="0" err="1"/>
              <a:t>signal_s</a:t>
            </a:r>
            <a:r>
              <a:rPr lang="en-IN" b="1" dirty="0"/>
              <a:t> &lt;= </a:t>
            </a:r>
            <a:r>
              <a:rPr lang="en-IN" dirty="0"/>
              <a:t>expression1</a:t>
            </a:r>
            <a:r>
              <a:rPr lang="en-IN" b="1" dirty="0"/>
              <a:t> </a:t>
            </a:r>
            <a:r>
              <a:rPr lang="en-IN" dirty="0"/>
              <a:t>[</a:t>
            </a:r>
            <a:r>
              <a:rPr lang="en-IN" b="1" dirty="0"/>
              <a:t>after</a:t>
            </a:r>
            <a:r>
              <a:rPr lang="en-IN" dirty="0"/>
              <a:t> delay-time] </a:t>
            </a:r>
            <a:r>
              <a:rPr lang="en-IN" b="1" dirty="0"/>
              <a:t>when</a:t>
            </a:r>
            <a:r>
              <a:rPr lang="en-IN" dirty="0"/>
              <a:t> choice1,</a:t>
            </a:r>
            <a:r>
              <a:rPr lang="en-IN" b="1" dirty="0"/>
              <a:t>	</a:t>
            </a:r>
            <a:r>
              <a:rPr lang="en-IN" dirty="0"/>
              <a:t>expression2</a:t>
            </a:r>
            <a:r>
              <a:rPr lang="en-IN" b="1" dirty="0"/>
              <a:t> </a:t>
            </a:r>
            <a:r>
              <a:rPr lang="en-IN" dirty="0"/>
              <a:t>[</a:t>
            </a:r>
            <a:r>
              <a:rPr lang="en-IN" b="1" dirty="0"/>
              <a:t>after</a:t>
            </a:r>
            <a:r>
              <a:rPr lang="en-IN" dirty="0"/>
              <a:t> delay-time] </a:t>
            </a:r>
            <a:r>
              <a:rPr lang="en-IN" b="1" dirty="0"/>
              <a:t>when</a:t>
            </a:r>
            <a:r>
              <a:rPr lang="en-IN" dirty="0"/>
              <a:t> choice2,</a:t>
            </a:r>
          </a:p>
          <a:p>
            <a:pPr algn="just"/>
            <a:r>
              <a:rPr lang="en-IN" b="1" dirty="0"/>
              <a:t>	. . .</a:t>
            </a:r>
          </a:p>
          <a:p>
            <a:pPr algn="just"/>
            <a:r>
              <a:rPr lang="en-IN" b="1" dirty="0"/>
              <a:t>	</a:t>
            </a:r>
            <a:r>
              <a:rPr lang="en-IN" dirty="0"/>
              <a:t>[</a:t>
            </a:r>
            <a:r>
              <a:rPr lang="en-IN" dirty="0" err="1"/>
              <a:t>expression_n</a:t>
            </a:r>
            <a:r>
              <a:rPr lang="en-IN" dirty="0"/>
              <a:t> [</a:t>
            </a:r>
            <a:r>
              <a:rPr lang="en-IN" b="1" dirty="0"/>
              <a:t>after</a:t>
            </a:r>
            <a:r>
              <a:rPr lang="en-IN" dirty="0"/>
              <a:t> delay-time] </a:t>
            </a:r>
            <a:r>
              <a:rPr lang="en-IN" b="1" dirty="0"/>
              <a:t>when</a:t>
            </a:r>
            <a:r>
              <a:rPr lang="en-IN" dirty="0"/>
              <a:t> others];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9851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b="1" dirty="0"/>
              <a:t>VHDL Modules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IN" sz="2000" b="1" dirty="0"/>
              <a:t>VHDL Program Structure</a:t>
            </a:r>
          </a:p>
          <a:p>
            <a:pPr algn="just"/>
            <a:r>
              <a:rPr lang="en-IN" sz="2000" dirty="0"/>
              <a:t>Entity declarations of the form: </a:t>
            </a:r>
          </a:p>
          <a:p>
            <a:pPr algn="just"/>
            <a:r>
              <a:rPr lang="en-IN" sz="2000" b="1" dirty="0"/>
              <a:t>entity</a:t>
            </a:r>
            <a:r>
              <a:rPr lang="en-IN" sz="2000" dirty="0"/>
              <a:t> entity-name </a:t>
            </a:r>
            <a:r>
              <a:rPr lang="en-IN" sz="2000" b="1" dirty="0"/>
              <a:t>is</a:t>
            </a:r>
            <a:r>
              <a:rPr lang="en-IN" sz="2000" dirty="0"/>
              <a:t>   </a:t>
            </a:r>
          </a:p>
          <a:p>
            <a:pPr algn="just"/>
            <a:r>
              <a:rPr lang="en-IN" sz="2000" dirty="0"/>
              <a:t>	[</a:t>
            </a:r>
            <a:r>
              <a:rPr lang="en-IN" sz="2000" b="1" dirty="0"/>
              <a:t>port</a:t>
            </a:r>
            <a:r>
              <a:rPr lang="en-IN" sz="2000" dirty="0"/>
              <a:t>(interface-signal-declaration);] </a:t>
            </a:r>
          </a:p>
          <a:p>
            <a:pPr algn="just"/>
            <a:r>
              <a:rPr lang="en-IN" sz="2000" b="1" dirty="0"/>
              <a:t>end</a:t>
            </a:r>
            <a:r>
              <a:rPr lang="en-IN" sz="2000" dirty="0"/>
              <a:t> [</a:t>
            </a:r>
            <a:r>
              <a:rPr lang="en-IN" sz="2000" b="1" dirty="0"/>
              <a:t>entity</a:t>
            </a:r>
            <a:r>
              <a:rPr lang="en-IN" sz="2000" dirty="0"/>
              <a:t>] [entity-name];</a:t>
            </a:r>
          </a:p>
          <a:p>
            <a:pPr algn="just"/>
            <a:endParaRPr lang="en-IN" sz="2000" b="1" dirty="0"/>
          </a:p>
          <a:p>
            <a:pPr algn="just"/>
            <a:r>
              <a:rPr lang="en-IN" sz="2000" dirty="0"/>
              <a:t>Architecture declarations of the form </a:t>
            </a:r>
          </a:p>
          <a:p>
            <a:pPr algn="just"/>
            <a:r>
              <a:rPr lang="en-IN" sz="2000" dirty="0"/>
              <a:t>-- Each entity is associated with one or more architecture </a:t>
            </a:r>
          </a:p>
          <a:p>
            <a:pPr algn="just"/>
            <a:r>
              <a:rPr lang="en-IN" sz="2000" b="1" dirty="0"/>
              <a:t>architecture</a:t>
            </a:r>
            <a:r>
              <a:rPr lang="en-IN" sz="2000" dirty="0"/>
              <a:t> architecture-name </a:t>
            </a:r>
            <a:r>
              <a:rPr lang="en-IN" sz="2000" b="1" dirty="0"/>
              <a:t>of</a:t>
            </a:r>
            <a:r>
              <a:rPr lang="en-IN" sz="2000" dirty="0"/>
              <a:t> entity-name </a:t>
            </a:r>
            <a:r>
              <a:rPr lang="en-IN" sz="2000" b="1" dirty="0"/>
              <a:t>is</a:t>
            </a:r>
            <a:r>
              <a:rPr lang="en-IN" sz="2000" dirty="0"/>
              <a:t> </a:t>
            </a:r>
          </a:p>
          <a:p>
            <a:pPr algn="just"/>
            <a:r>
              <a:rPr lang="en-IN" sz="2000" dirty="0"/>
              <a:t> 	[declarations] </a:t>
            </a:r>
          </a:p>
          <a:p>
            <a:pPr algn="just"/>
            <a:r>
              <a:rPr lang="en-IN" sz="2000" b="1" dirty="0"/>
              <a:t>begin </a:t>
            </a:r>
          </a:p>
          <a:p>
            <a:pPr algn="just"/>
            <a:r>
              <a:rPr lang="en-IN" sz="2000" dirty="0"/>
              <a:t>architecture body </a:t>
            </a:r>
          </a:p>
          <a:p>
            <a:pPr algn="just"/>
            <a:r>
              <a:rPr lang="en-IN" sz="2000" b="1" dirty="0"/>
              <a:t>end</a:t>
            </a:r>
            <a:r>
              <a:rPr lang="en-IN" sz="2000" dirty="0"/>
              <a:t> [</a:t>
            </a:r>
            <a:r>
              <a:rPr lang="en-IN" sz="2000" b="1" dirty="0"/>
              <a:t>architecture</a:t>
            </a:r>
            <a:r>
              <a:rPr lang="en-IN" sz="2000" dirty="0"/>
              <a:t>] [architecture-name];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4019" y="533400"/>
            <a:ext cx="4387581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91037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/>
              <a:t>Books Referred/Source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en-IN" dirty="0"/>
              <a:t>Charles H Roth and Larry L Kinney, Analog and Digital Electronics, Cengage Learning,2019 </a:t>
            </a:r>
          </a:p>
          <a:p>
            <a:pPr algn="just"/>
            <a:r>
              <a:rPr lang="en-IN" dirty="0"/>
              <a:t>Charles H Roth and Larry L Kinney, Fundamental of Logic Design, Cengage Learning, 2017. </a:t>
            </a:r>
          </a:p>
          <a:p>
            <a:pPr algn="just"/>
            <a:r>
              <a:rPr lang="en-IN" dirty="0"/>
              <a:t>Donald P Leach, Albert Paul </a:t>
            </a:r>
            <a:r>
              <a:rPr lang="en-IN" dirty="0" err="1"/>
              <a:t>Malvino</a:t>
            </a:r>
            <a:r>
              <a:rPr lang="en-IN" dirty="0"/>
              <a:t> &amp; </a:t>
            </a:r>
            <a:r>
              <a:rPr lang="en-IN" dirty="0" err="1"/>
              <a:t>Goutam</a:t>
            </a:r>
            <a:r>
              <a:rPr lang="en-IN" dirty="0"/>
              <a:t> </a:t>
            </a:r>
            <a:r>
              <a:rPr lang="en-IN" dirty="0" err="1"/>
              <a:t>Saha</a:t>
            </a:r>
            <a:r>
              <a:rPr lang="en-IN" dirty="0"/>
              <a:t>: Digital Principles and Applications, 7</a:t>
            </a:r>
            <a:r>
              <a:rPr lang="en-IN" baseline="30000" dirty="0"/>
              <a:t>th</a:t>
            </a:r>
            <a:r>
              <a:rPr lang="en-IN" dirty="0"/>
              <a:t> Edition, Tata McGraw Hill, 2015</a:t>
            </a:r>
          </a:p>
          <a:p>
            <a:pPr algn="just"/>
            <a:r>
              <a:rPr lang="en-IN" dirty="0"/>
              <a:t>Anil K. Maini: Digital Electronics Principles, Devices and Applications, 2007, John Wiley &amp; Sons, Ltd.</a:t>
            </a:r>
          </a:p>
          <a:p>
            <a:pPr algn="just"/>
            <a:r>
              <a:rPr lang="en-IN" dirty="0"/>
              <a:t>Thomas L. Floyd: Digital Fundamentals, 9th Edition., Pearson International Edition.</a:t>
            </a:r>
          </a:p>
          <a:p>
            <a:pPr algn="just"/>
            <a:r>
              <a:rPr lang="en-IN" dirty="0"/>
              <a:t>M. Morris Mano, Michael D. </a:t>
            </a:r>
            <a:r>
              <a:rPr lang="en-IN" dirty="0" err="1"/>
              <a:t>Ciletti</a:t>
            </a:r>
            <a:r>
              <a:rPr lang="en-IN" dirty="0"/>
              <a:t> : Digital Design With an Introduction to the Verilog HDL, 5</a:t>
            </a:r>
            <a:r>
              <a:rPr lang="en-IN" baseline="30000" dirty="0"/>
              <a:t>th</a:t>
            </a:r>
            <a:r>
              <a:rPr lang="en-IN" dirty="0"/>
              <a:t> Edition, Pearson Education, Inc.</a:t>
            </a:r>
          </a:p>
          <a:p>
            <a:pPr algn="just"/>
            <a:r>
              <a:rPr lang="en-IN" dirty="0"/>
              <a:t>Ronald J. </a:t>
            </a:r>
            <a:r>
              <a:rPr lang="en-IN" dirty="0" err="1"/>
              <a:t>Tocci</a:t>
            </a:r>
            <a:r>
              <a:rPr lang="en-IN" dirty="0"/>
              <a:t>, Neal S. </a:t>
            </a:r>
            <a:r>
              <a:rPr lang="en-IN" dirty="0" err="1"/>
              <a:t>Widmer</a:t>
            </a:r>
            <a:r>
              <a:rPr lang="en-IN" dirty="0"/>
              <a:t>, Gregory L. Moss: Digital systems : principles and applications—10</a:t>
            </a:r>
            <a:r>
              <a:rPr lang="en-IN" baseline="30000" dirty="0"/>
              <a:t>th</a:t>
            </a:r>
            <a:r>
              <a:rPr lang="en-IN" dirty="0"/>
              <a:t> Edition, Pearson Education International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4722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b="1" dirty="0"/>
              <a:t>VHDL Modules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IN" sz="2000" dirty="0"/>
              <a:t>In VHDL, must specify an entity and an architecture at the top level, and also specify an entity and architecture for each of the component modules that are part of the system.</a:t>
            </a:r>
          </a:p>
          <a:p>
            <a:pPr algn="just"/>
            <a:r>
              <a:rPr lang="en-IN" sz="2000" dirty="0"/>
              <a:t>Each entity declaration includes a list of interface signals that can be used to connect to other modules or to the outside world.</a:t>
            </a:r>
          </a:p>
          <a:p>
            <a:pPr algn="just"/>
            <a:r>
              <a:rPr lang="en-IN" sz="2000" dirty="0"/>
              <a:t>Declare all of the input and output signals using an entity declaration</a:t>
            </a:r>
          </a:p>
          <a:p>
            <a:pPr algn="just"/>
            <a:r>
              <a:rPr lang="en-IN" sz="2000" dirty="0"/>
              <a:t>The interface-signal-declaration normally has the following form: list-of-interface-signals: </a:t>
            </a:r>
          </a:p>
          <a:p>
            <a:pPr algn="just"/>
            <a:r>
              <a:rPr lang="en-IN" sz="2000" dirty="0"/>
              <a:t>mode type [: = initial-value] </a:t>
            </a:r>
          </a:p>
          <a:p>
            <a:pPr algn="just"/>
            <a:r>
              <a:rPr lang="en-IN" sz="2000" dirty="0"/>
              <a:t>{; list-of-interface-signals: mode type [: = initial-value]};</a:t>
            </a:r>
          </a:p>
          <a:p>
            <a:pPr algn="just"/>
            <a:r>
              <a:rPr lang="en-IN" sz="2000" dirty="0"/>
              <a:t>Input signals are of mode </a:t>
            </a:r>
            <a:r>
              <a:rPr lang="en-IN" sz="2000" b="1" dirty="0"/>
              <a:t>in, out, and </a:t>
            </a:r>
            <a:r>
              <a:rPr lang="en-IN" sz="2000" b="1" dirty="0" err="1"/>
              <a:t>inout</a:t>
            </a:r>
            <a:r>
              <a:rPr lang="en-IN" sz="2000" b="1" dirty="0"/>
              <a:t>.</a:t>
            </a:r>
          </a:p>
          <a:p>
            <a:pPr algn="just"/>
            <a:r>
              <a:rPr lang="en-IN" sz="2000" dirty="0"/>
              <a:t>E.g.</a:t>
            </a:r>
          </a:p>
          <a:p>
            <a:pPr algn="just"/>
            <a:r>
              <a:rPr lang="en-IN" sz="2000" dirty="0"/>
              <a:t>port(A, B: in integer : = 2; C, D: out bit); </a:t>
            </a:r>
          </a:p>
          <a:p>
            <a:pPr lvl="1" algn="just"/>
            <a:r>
              <a:rPr lang="en-IN" sz="1600" dirty="0"/>
              <a:t>indicates that A and B are input signals of type integer that are initially set to 2, and C and D are output signals of type bit that are initialized by default to ‘0’.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8216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b="1" dirty="0"/>
              <a:t>VHDL Modules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IN" sz="2000" dirty="0"/>
              <a:t>In Architecture the declarations section, we can declare signals and components that are used within the architecture. </a:t>
            </a:r>
          </a:p>
          <a:p>
            <a:pPr algn="just"/>
            <a:r>
              <a:rPr lang="en-IN" sz="2000" dirty="0"/>
              <a:t>The architecture body contains statements that describe the operation of the module.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8743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b="1" dirty="0"/>
              <a:t>VHDL Modules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IN" sz="2000" dirty="0"/>
              <a:t>How to defined components?</a:t>
            </a:r>
          </a:p>
          <a:p>
            <a:pPr algn="just"/>
            <a:r>
              <a:rPr lang="en-IN" sz="2000" dirty="0"/>
              <a:t>The component specification is very similar to the entity declaration.</a:t>
            </a:r>
          </a:p>
          <a:p>
            <a:pPr algn="just"/>
            <a:r>
              <a:rPr lang="en-IN" sz="2000" dirty="0"/>
              <a:t>Components used within the architecture are declared at the beginning of the architecture, using a component declaration of the form </a:t>
            </a:r>
          </a:p>
          <a:p>
            <a:pPr algn="just"/>
            <a:r>
              <a:rPr lang="en-IN" sz="2000" b="1" dirty="0"/>
              <a:t>component</a:t>
            </a:r>
            <a:r>
              <a:rPr lang="en-IN" sz="2000" dirty="0"/>
              <a:t> component-name</a:t>
            </a:r>
          </a:p>
          <a:p>
            <a:pPr algn="just"/>
            <a:r>
              <a:rPr lang="en-IN" sz="2000" dirty="0"/>
              <a:t>  </a:t>
            </a:r>
            <a:r>
              <a:rPr lang="en-IN" sz="2000" b="1" dirty="0"/>
              <a:t>port</a:t>
            </a:r>
            <a:r>
              <a:rPr lang="en-IN" sz="2000" dirty="0"/>
              <a:t> (list-of-interface-signals-and-their-types); </a:t>
            </a:r>
          </a:p>
          <a:p>
            <a:pPr algn="just"/>
            <a:r>
              <a:rPr lang="en-IN" sz="2000" b="1" dirty="0"/>
              <a:t>end</a:t>
            </a:r>
            <a:r>
              <a:rPr lang="en-IN" sz="2000" dirty="0"/>
              <a:t> </a:t>
            </a:r>
            <a:r>
              <a:rPr lang="en-IN" sz="2000" b="1" dirty="0"/>
              <a:t>component</a:t>
            </a:r>
            <a:r>
              <a:rPr lang="en-IN" sz="2000" dirty="0"/>
              <a:t>;</a:t>
            </a:r>
          </a:p>
          <a:p>
            <a:pPr algn="just"/>
            <a:r>
              <a:rPr lang="en-IN" sz="2000" dirty="0"/>
              <a:t>The connections to each component used in a circuit are specified by using a component instantiation statement of the form </a:t>
            </a:r>
          </a:p>
          <a:p>
            <a:pPr algn="just"/>
            <a:r>
              <a:rPr lang="en-IN" sz="2000" dirty="0"/>
              <a:t> 	label: component-name </a:t>
            </a:r>
            <a:r>
              <a:rPr lang="en-IN" sz="2000" b="1" dirty="0"/>
              <a:t>port map </a:t>
            </a:r>
            <a:r>
              <a:rPr lang="en-IN" sz="2000" dirty="0"/>
              <a:t>(list-of-actual-signals); </a:t>
            </a:r>
          </a:p>
          <a:p>
            <a:pPr algn="just"/>
            <a:r>
              <a:rPr lang="en-IN" sz="2000" dirty="0"/>
              <a:t>The list of actual signals must correspond one-to-one to the list of interface signals specified in the component declaration.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652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b="1" dirty="0"/>
              <a:t>VHDL Modules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n-IN" sz="2000" b="1" dirty="0"/>
              <a:t>VHDL Module with Two Gates </a:t>
            </a:r>
          </a:p>
          <a:p>
            <a:pPr algn="just"/>
            <a:r>
              <a:rPr lang="en-IN" sz="2000" b="1" dirty="0"/>
              <a:t>entity</a:t>
            </a:r>
            <a:r>
              <a:rPr lang="en-IN" sz="2000" dirty="0"/>
              <a:t> </a:t>
            </a:r>
            <a:r>
              <a:rPr lang="en-IN" sz="2000" dirty="0" err="1"/>
              <a:t>two_gates</a:t>
            </a:r>
            <a:r>
              <a:rPr lang="en-IN" sz="2000" dirty="0"/>
              <a:t> </a:t>
            </a:r>
            <a:r>
              <a:rPr lang="en-IN" sz="2000" b="1" dirty="0"/>
              <a:t>is</a:t>
            </a:r>
          </a:p>
          <a:p>
            <a:pPr algn="just"/>
            <a:r>
              <a:rPr lang="en-IN" sz="2000" dirty="0"/>
              <a:t>    </a:t>
            </a:r>
            <a:r>
              <a:rPr lang="en-IN" sz="2000" b="1" dirty="0"/>
              <a:t>port</a:t>
            </a:r>
            <a:r>
              <a:rPr lang="en-IN" sz="2000" dirty="0"/>
              <a:t> (A,B,D: </a:t>
            </a:r>
            <a:r>
              <a:rPr lang="en-IN" sz="2000" b="1" dirty="0"/>
              <a:t>in</a:t>
            </a:r>
            <a:r>
              <a:rPr lang="en-IN" sz="2000" dirty="0"/>
              <a:t> </a:t>
            </a:r>
            <a:r>
              <a:rPr lang="en-IN" sz="2000" b="1" dirty="0"/>
              <a:t>bit</a:t>
            </a:r>
            <a:r>
              <a:rPr lang="en-IN" sz="2000" dirty="0"/>
              <a:t>; E: </a:t>
            </a:r>
            <a:r>
              <a:rPr lang="en-IN" sz="2000" b="1" dirty="0"/>
              <a:t>out</a:t>
            </a:r>
            <a:r>
              <a:rPr lang="en-IN" sz="2000" dirty="0"/>
              <a:t> </a:t>
            </a:r>
            <a:r>
              <a:rPr lang="en-IN" sz="2000" b="1" dirty="0"/>
              <a:t>bit</a:t>
            </a:r>
            <a:r>
              <a:rPr lang="en-IN" sz="2000" dirty="0"/>
              <a:t>); </a:t>
            </a:r>
          </a:p>
          <a:p>
            <a:pPr algn="just"/>
            <a:r>
              <a:rPr lang="en-IN" sz="2000" b="1" dirty="0"/>
              <a:t>end</a:t>
            </a:r>
            <a:r>
              <a:rPr lang="en-IN" sz="2000" dirty="0"/>
              <a:t> </a:t>
            </a:r>
            <a:r>
              <a:rPr lang="en-IN" sz="2000" dirty="0" err="1"/>
              <a:t>two_gates</a:t>
            </a:r>
            <a:r>
              <a:rPr lang="en-IN" sz="2000" dirty="0"/>
              <a:t>; </a:t>
            </a:r>
          </a:p>
          <a:p>
            <a:pPr algn="just"/>
            <a:r>
              <a:rPr lang="en-IN" sz="2000" b="1" dirty="0"/>
              <a:t>architecture</a:t>
            </a:r>
            <a:r>
              <a:rPr lang="en-IN" sz="2000" dirty="0"/>
              <a:t> gates </a:t>
            </a:r>
            <a:r>
              <a:rPr lang="en-IN" sz="2000" b="1" dirty="0"/>
              <a:t>of</a:t>
            </a:r>
            <a:r>
              <a:rPr lang="en-IN" sz="2000" dirty="0"/>
              <a:t> </a:t>
            </a:r>
            <a:r>
              <a:rPr lang="en-IN" sz="2000" dirty="0" err="1"/>
              <a:t>two_gates</a:t>
            </a:r>
            <a:r>
              <a:rPr lang="en-IN" sz="2000" dirty="0"/>
              <a:t> </a:t>
            </a:r>
            <a:r>
              <a:rPr lang="en-IN" sz="2000" b="1" dirty="0"/>
              <a:t>is</a:t>
            </a:r>
          </a:p>
          <a:p>
            <a:pPr algn="just"/>
            <a:r>
              <a:rPr lang="en-IN" sz="2000" dirty="0"/>
              <a:t>     </a:t>
            </a:r>
            <a:r>
              <a:rPr lang="en-IN" sz="2000" b="1" dirty="0"/>
              <a:t>signal</a:t>
            </a:r>
            <a:r>
              <a:rPr lang="en-IN" sz="2000" dirty="0"/>
              <a:t> C: </a:t>
            </a:r>
            <a:r>
              <a:rPr lang="en-IN" sz="2000" b="1" dirty="0"/>
              <a:t>bit</a:t>
            </a:r>
            <a:r>
              <a:rPr lang="en-IN" sz="2000" dirty="0"/>
              <a:t>; </a:t>
            </a:r>
          </a:p>
          <a:p>
            <a:pPr algn="just"/>
            <a:r>
              <a:rPr lang="en-IN" sz="2000" b="1" dirty="0"/>
              <a:t>begin</a:t>
            </a:r>
          </a:p>
          <a:p>
            <a:pPr algn="just"/>
            <a:r>
              <a:rPr lang="en-IN" sz="2000" dirty="0"/>
              <a:t>     C </a:t>
            </a:r>
            <a:r>
              <a:rPr lang="en-IN" sz="2000" b="1" dirty="0"/>
              <a:t>&lt;=</a:t>
            </a:r>
            <a:r>
              <a:rPr lang="en-IN" sz="2000" dirty="0"/>
              <a:t> A </a:t>
            </a:r>
            <a:r>
              <a:rPr lang="en-IN" sz="2000" b="1" dirty="0"/>
              <a:t>and</a:t>
            </a:r>
            <a:r>
              <a:rPr lang="en-IN" sz="2000" dirty="0"/>
              <a:t> B;  -- concurrent</a:t>
            </a:r>
          </a:p>
          <a:p>
            <a:pPr algn="just"/>
            <a:r>
              <a:rPr lang="en-IN" sz="2000" dirty="0"/>
              <a:t>     E </a:t>
            </a:r>
            <a:r>
              <a:rPr lang="en-IN" sz="2000" b="1" dirty="0"/>
              <a:t>&lt;=</a:t>
            </a:r>
            <a:r>
              <a:rPr lang="en-IN" sz="2000" dirty="0"/>
              <a:t> C </a:t>
            </a:r>
            <a:r>
              <a:rPr lang="en-IN" sz="2000" b="1" dirty="0"/>
              <a:t>or</a:t>
            </a:r>
            <a:r>
              <a:rPr lang="en-IN" sz="2000" dirty="0"/>
              <a:t> D;  -- statements </a:t>
            </a:r>
          </a:p>
          <a:p>
            <a:pPr algn="just"/>
            <a:r>
              <a:rPr lang="en-IN" sz="2000" b="1" dirty="0"/>
              <a:t>end</a:t>
            </a:r>
            <a:r>
              <a:rPr lang="en-IN" sz="2000" dirty="0"/>
              <a:t> gates;</a:t>
            </a:r>
          </a:p>
          <a:p>
            <a:pPr algn="just"/>
            <a:endParaRPr lang="en-IN" sz="2000" dirty="0"/>
          </a:p>
          <a:p>
            <a:pPr algn="just"/>
            <a:r>
              <a:rPr lang="en-IN" sz="2000" dirty="0"/>
              <a:t>The signal C is declared within the architecture because it is an internal signal. </a:t>
            </a:r>
          </a:p>
          <a:p>
            <a:pPr algn="just"/>
            <a:r>
              <a:rPr lang="en-IN" sz="2000" dirty="0"/>
              <a:t>The two concurrent statements that describe the gates are placed between the keywords </a:t>
            </a:r>
            <a:r>
              <a:rPr lang="en-IN" sz="2000" b="1" dirty="0"/>
              <a:t>begin</a:t>
            </a:r>
            <a:r>
              <a:rPr lang="en-IN" sz="2000" dirty="0"/>
              <a:t> and </a:t>
            </a:r>
            <a:r>
              <a:rPr lang="en-IN" sz="2000" b="1" dirty="0"/>
              <a:t>end</a:t>
            </a:r>
            <a:r>
              <a:rPr lang="en-IN" sz="2000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209800"/>
            <a:ext cx="2813538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44802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b="1" dirty="0"/>
              <a:t>VHDL Modules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n-IN" sz="2000" dirty="0"/>
              <a:t>Sum = X ⊕ Y ⊕ </a:t>
            </a:r>
            <a:r>
              <a:rPr lang="en-IN" sz="2000" dirty="0" err="1"/>
              <a:t>Cin</a:t>
            </a:r>
            <a:r>
              <a:rPr lang="en-IN" sz="2000" dirty="0"/>
              <a:t> </a:t>
            </a:r>
          </a:p>
          <a:p>
            <a:pPr algn="just"/>
            <a:r>
              <a:rPr lang="en-IN" sz="2000" dirty="0" err="1"/>
              <a:t>Cout</a:t>
            </a:r>
            <a:r>
              <a:rPr lang="en-IN" sz="2000" dirty="0"/>
              <a:t> = </a:t>
            </a:r>
            <a:r>
              <a:rPr lang="en-IN" sz="2000" dirty="0" err="1"/>
              <a:t>YCin</a:t>
            </a:r>
            <a:r>
              <a:rPr lang="en-IN" sz="2000" dirty="0"/>
              <a:t> + </a:t>
            </a:r>
            <a:r>
              <a:rPr lang="en-IN" sz="2000" dirty="0" err="1"/>
              <a:t>XCin</a:t>
            </a:r>
            <a:r>
              <a:rPr lang="en-IN" sz="2000" dirty="0"/>
              <a:t> + XY</a:t>
            </a:r>
          </a:p>
          <a:p>
            <a:pPr algn="just"/>
            <a:r>
              <a:rPr lang="en-IN" sz="2000" dirty="0"/>
              <a:t>--Entity Declaration for a Full Adder Module </a:t>
            </a:r>
          </a:p>
          <a:p>
            <a:pPr algn="just"/>
            <a:r>
              <a:rPr lang="en-IN" sz="2000" b="1" dirty="0"/>
              <a:t>entity</a:t>
            </a:r>
            <a:r>
              <a:rPr lang="en-IN" sz="2000" dirty="0"/>
              <a:t> </a:t>
            </a:r>
            <a:r>
              <a:rPr lang="en-IN" sz="2000" dirty="0" err="1"/>
              <a:t>FullAdder</a:t>
            </a:r>
            <a:r>
              <a:rPr lang="en-IN" sz="2000" dirty="0"/>
              <a:t> </a:t>
            </a:r>
            <a:r>
              <a:rPr lang="en-IN" sz="2000" b="1" dirty="0"/>
              <a:t>is</a:t>
            </a:r>
          </a:p>
          <a:p>
            <a:pPr algn="just"/>
            <a:r>
              <a:rPr lang="en-IN" sz="2000" dirty="0"/>
              <a:t>     </a:t>
            </a:r>
            <a:r>
              <a:rPr lang="en-IN" sz="2000" b="1" dirty="0"/>
              <a:t>port</a:t>
            </a:r>
            <a:r>
              <a:rPr lang="en-IN" sz="2000" dirty="0"/>
              <a:t> (</a:t>
            </a:r>
            <a:r>
              <a:rPr lang="en-IN" sz="2000" dirty="0" err="1"/>
              <a:t>X,Y,Cin</a:t>
            </a:r>
            <a:r>
              <a:rPr lang="en-IN" sz="2000" dirty="0"/>
              <a:t>: </a:t>
            </a:r>
            <a:r>
              <a:rPr lang="en-IN" sz="2000" b="1" dirty="0"/>
              <a:t>in bit</a:t>
            </a:r>
            <a:r>
              <a:rPr lang="en-IN" sz="2000" dirty="0"/>
              <a:t>;  -- Inputs</a:t>
            </a:r>
          </a:p>
          <a:p>
            <a:pPr algn="just"/>
            <a:r>
              <a:rPr lang="en-IN" sz="2000" dirty="0"/>
              <a:t>     	</a:t>
            </a:r>
            <a:r>
              <a:rPr lang="en-IN" sz="2000" dirty="0" err="1"/>
              <a:t>Cout</a:t>
            </a:r>
            <a:r>
              <a:rPr lang="en-IN" sz="2000" dirty="0"/>
              <a:t>, Sum: </a:t>
            </a:r>
            <a:r>
              <a:rPr lang="en-IN" sz="2000" b="1" dirty="0"/>
              <a:t>out bit</a:t>
            </a:r>
            <a:r>
              <a:rPr lang="en-IN" sz="2000" dirty="0"/>
              <a:t>);  -- Outputs </a:t>
            </a:r>
          </a:p>
          <a:p>
            <a:pPr algn="just"/>
            <a:r>
              <a:rPr lang="en-IN" sz="2000" b="1" dirty="0"/>
              <a:t>end</a:t>
            </a:r>
            <a:r>
              <a:rPr lang="en-IN" sz="2000" dirty="0"/>
              <a:t> </a:t>
            </a:r>
            <a:r>
              <a:rPr lang="en-IN" sz="2000" dirty="0" err="1"/>
              <a:t>FullAdder</a:t>
            </a:r>
            <a:r>
              <a:rPr lang="en-IN" sz="2000" dirty="0"/>
              <a:t>;</a:t>
            </a:r>
          </a:p>
          <a:p>
            <a:pPr algn="just"/>
            <a:r>
              <a:rPr lang="en-IN" sz="2000" dirty="0"/>
              <a:t>--The operation of the full adder is specified by an architecture </a:t>
            </a:r>
          </a:p>
          <a:p>
            <a:pPr algn="just"/>
            <a:r>
              <a:rPr lang="en-IN" sz="2000" dirty="0"/>
              <a:t>--declaration:</a:t>
            </a:r>
          </a:p>
          <a:p>
            <a:pPr algn="just"/>
            <a:r>
              <a:rPr lang="en-IN" sz="2000" b="1" dirty="0"/>
              <a:t>architecture </a:t>
            </a:r>
            <a:r>
              <a:rPr lang="en-IN" sz="2000" dirty="0"/>
              <a:t>Equations </a:t>
            </a:r>
            <a:r>
              <a:rPr lang="en-IN" sz="2000" b="1" dirty="0"/>
              <a:t>of</a:t>
            </a:r>
            <a:r>
              <a:rPr lang="en-IN" sz="2000" dirty="0"/>
              <a:t> </a:t>
            </a:r>
            <a:r>
              <a:rPr lang="en-IN" sz="2000" dirty="0" err="1"/>
              <a:t>FullAdder</a:t>
            </a:r>
            <a:r>
              <a:rPr lang="en-IN" sz="2000" dirty="0"/>
              <a:t> </a:t>
            </a:r>
            <a:r>
              <a:rPr lang="en-IN" sz="2000" b="1" dirty="0"/>
              <a:t>is</a:t>
            </a:r>
          </a:p>
          <a:p>
            <a:pPr algn="just"/>
            <a:r>
              <a:rPr lang="en-IN" sz="2000" b="1" dirty="0"/>
              <a:t>begin</a:t>
            </a:r>
          </a:p>
          <a:p>
            <a:pPr algn="just"/>
            <a:r>
              <a:rPr lang="en-IN" sz="2000" dirty="0"/>
              <a:t>    -- concurrent assignment statements</a:t>
            </a:r>
          </a:p>
          <a:p>
            <a:pPr algn="just"/>
            <a:r>
              <a:rPr lang="en-IN" sz="2000" dirty="0"/>
              <a:t> 	Sum &lt;= X </a:t>
            </a:r>
            <a:r>
              <a:rPr lang="en-IN" sz="2000" b="1" dirty="0" err="1"/>
              <a:t>xor</a:t>
            </a:r>
            <a:r>
              <a:rPr lang="en-IN" sz="2000" dirty="0"/>
              <a:t> Y </a:t>
            </a:r>
            <a:r>
              <a:rPr lang="en-IN" sz="2000" b="1" dirty="0" err="1"/>
              <a:t>xor</a:t>
            </a:r>
            <a:r>
              <a:rPr lang="en-IN" sz="2000" dirty="0"/>
              <a:t> </a:t>
            </a:r>
            <a:r>
              <a:rPr lang="en-IN" sz="2000" dirty="0" err="1"/>
              <a:t>Cin</a:t>
            </a:r>
            <a:r>
              <a:rPr lang="en-IN" sz="2000" dirty="0"/>
              <a:t> </a:t>
            </a:r>
            <a:r>
              <a:rPr lang="en-IN" sz="2000" b="1" dirty="0"/>
              <a:t>after</a:t>
            </a:r>
            <a:r>
              <a:rPr lang="en-IN" sz="2000" dirty="0"/>
              <a:t> 10 </a:t>
            </a:r>
            <a:r>
              <a:rPr lang="en-IN" sz="2000" b="1" dirty="0"/>
              <a:t>ns</a:t>
            </a:r>
            <a:r>
              <a:rPr lang="en-IN" sz="2000" dirty="0"/>
              <a:t>;</a:t>
            </a:r>
          </a:p>
          <a:p>
            <a:pPr algn="just"/>
            <a:r>
              <a:rPr lang="en-IN" sz="2000" dirty="0"/>
              <a:t> 	</a:t>
            </a:r>
            <a:r>
              <a:rPr lang="en-IN" sz="2000" dirty="0" err="1"/>
              <a:t>Cout</a:t>
            </a:r>
            <a:r>
              <a:rPr lang="en-IN" sz="2000" dirty="0"/>
              <a:t> &lt;= (X </a:t>
            </a:r>
            <a:r>
              <a:rPr lang="en-IN" sz="2000" b="1" dirty="0"/>
              <a:t>and</a:t>
            </a:r>
            <a:r>
              <a:rPr lang="en-IN" sz="2000" dirty="0"/>
              <a:t> Y) </a:t>
            </a:r>
            <a:r>
              <a:rPr lang="en-IN" sz="2000" b="1" dirty="0"/>
              <a:t>or</a:t>
            </a:r>
            <a:r>
              <a:rPr lang="en-IN" sz="2000" dirty="0"/>
              <a:t> (X </a:t>
            </a:r>
            <a:r>
              <a:rPr lang="en-IN" sz="2000" b="1" dirty="0"/>
              <a:t>and</a:t>
            </a:r>
            <a:r>
              <a:rPr lang="en-IN" sz="2000" dirty="0"/>
              <a:t> </a:t>
            </a:r>
            <a:r>
              <a:rPr lang="en-IN" sz="2000" dirty="0" err="1"/>
              <a:t>Cin</a:t>
            </a:r>
            <a:r>
              <a:rPr lang="en-IN" sz="2000" dirty="0"/>
              <a:t>) </a:t>
            </a:r>
            <a:r>
              <a:rPr lang="en-IN" sz="2000" b="1" dirty="0"/>
              <a:t>or</a:t>
            </a:r>
            <a:r>
              <a:rPr lang="en-IN" sz="2000" dirty="0"/>
              <a:t> (Y </a:t>
            </a:r>
            <a:r>
              <a:rPr lang="en-IN" sz="2000" b="1" dirty="0"/>
              <a:t>and</a:t>
            </a:r>
            <a:r>
              <a:rPr lang="en-IN" sz="2000" dirty="0"/>
              <a:t> </a:t>
            </a:r>
            <a:r>
              <a:rPr lang="en-IN" sz="2000" dirty="0" err="1"/>
              <a:t>Cin</a:t>
            </a:r>
            <a:r>
              <a:rPr lang="en-IN" sz="2000" dirty="0"/>
              <a:t>) </a:t>
            </a:r>
            <a:r>
              <a:rPr lang="en-IN" sz="2000" b="1" dirty="0"/>
              <a:t>after</a:t>
            </a:r>
            <a:r>
              <a:rPr lang="en-IN" sz="2000" dirty="0"/>
              <a:t> 10 </a:t>
            </a:r>
            <a:r>
              <a:rPr lang="en-IN" sz="2000" b="1" dirty="0"/>
              <a:t>ns</a:t>
            </a:r>
            <a:r>
              <a:rPr lang="en-IN" sz="2000" dirty="0"/>
              <a:t>;</a:t>
            </a:r>
          </a:p>
          <a:p>
            <a:pPr algn="just"/>
            <a:r>
              <a:rPr lang="en-IN" sz="2000" b="1" dirty="0"/>
              <a:t>end</a:t>
            </a:r>
            <a:r>
              <a:rPr lang="en-IN" sz="2000" dirty="0"/>
              <a:t> Equations;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535" y="2057400"/>
            <a:ext cx="3337065" cy="1290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7849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/>
              <a:t>VHDL Modules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b="1" dirty="0"/>
              <a:t>Lab Experiment</a:t>
            </a:r>
          </a:p>
          <a:p>
            <a:pPr algn="just"/>
            <a:r>
              <a:rPr lang="en-IN" dirty="0"/>
              <a:t>Write VHDL code for Half adder, Full Adder, Half </a:t>
            </a:r>
            <a:r>
              <a:rPr lang="en-IN" dirty="0" err="1"/>
              <a:t>Subtractor</a:t>
            </a:r>
            <a:r>
              <a:rPr lang="en-IN" dirty="0"/>
              <a:t> and Full </a:t>
            </a:r>
            <a:r>
              <a:rPr lang="en-IN" dirty="0" err="1"/>
              <a:t>Subtractor</a:t>
            </a:r>
            <a:r>
              <a:rPr lang="en-IN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37738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/>
              <a:t>VHDL Modules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3048000"/>
            <a:ext cx="8229600" cy="3733800"/>
          </a:xfrm>
        </p:spPr>
        <p:txBody>
          <a:bodyPr>
            <a:normAutofit fontScale="92500" lnSpcReduction="20000"/>
          </a:bodyPr>
          <a:lstStyle/>
          <a:p>
            <a:r>
              <a:rPr lang="en-IN" sz="1600" b="1" dirty="0"/>
              <a:t>4-Bit Binary Adder</a:t>
            </a:r>
          </a:p>
          <a:p>
            <a:r>
              <a:rPr lang="en-IN" sz="1600" dirty="0"/>
              <a:t>entityAdder4 is</a:t>
            </a:r>
          </a:p>
          <a:p>
            <a:r>
              <a:rPr lang="en-IN" sz="1600" dirty="0"/>
              <a:t> 	port (</a:t>
            </a:r>
            <a:r>
              <a:rPr lang="en-IN" sz="1600" dirty="0" err="1"/>
              <a:t>A,B:in</a:t>
            </a:r>
            <a:r>
              <a:rPr lang="en-IN" sz="1600" dirty="0"/>
              <a:t> </a:t>
            </a:r>
            <a:r>
              <a:rPr lang="en-IN" sz="1600" dirty="0" err="1"/>
              <a:t>bit_vector</a:t>
            </a:r>
            <a:r>
              <a:rPr lang="en-IN" sz="1600" dirty="0"/>
              <a:t>(3 </a:t>
            </a:r>
            <a:r>
              <a:rPr lang="en-IN" sz="1600" dirty="0" err="1"/>
              <a:t>downto</a:t>
            </a:r>
            <a:r>
              <a:rPr lang="en-IN" sz="1600" dirty="0"/>
              <a:t> 0);</a:t>
            </a:r>
            <a:r>
              <a:rPr lang="en-IN" sz="1600" dirty="0" err="1"/>
              <a:t>Ci:in</a:t>
            </a:r>
            <a:r>
              <a:rPr lang="en-IN" sz="1600" dirty="0"/>
              <a:t> bit; -- Inputs</a:t>
            </a:r>
          </a:p>
          <a:p>
            <a:r>
              <a:rPr lang="en-IN" sz="1600" dirty="0"/>
              <a:t> 	S:out </a:t>
            </a:r>
            <a:r>
              <a:rPr lang="en-IN" sz="1600" dirty="0" err="1"/>
              <a:t>bit_vector</a:t>
            </a:r>
            <a:r>
              <a:rPr lang="en-IN" sz="1600" dirty="0"/>
              <a:t>(3 </a:t>
            </a:r>
            <a:r>
              <a:rPr lang="en-IN" sz="1600" dirty="0" err="1"/>
              <a:t>downto</a:t>
            </a:r>
            <a:r>
              <a:rPr lang="en-IN" sz="1600" dirty="0"/>
              <a:t> 0);</a:t>
            </a:r>
            <a:r>
              <a:rPr lang="en-IN" sz="1600" dirty="0" err="1"/>
              <a:t>Co:out</a:t>
            </a:r>
            <a:r>
              <a:rPr lang="en-IN" sz="1600" dirty="0"/>
              <a:t> bit); -- Outputs endAdder4;</a:t>
            </a:r>
          </a:p>
          <a:p>
            <a:r>
              <a:rPr lang="en-IN" sz="1600" dirty="0"/>
              <a:t>architecture Structure ofAdder4 is</a:t>
            </a:r>
          </a:p>
          <a:p>
            <a:r>
              <a:rPr lang="en-IN" sz="1600" dirty="0"/>
              <a:t>component </a:t>
            </a:r>
            <a:r>
              <a:rPr lang="en-IN" sz="1600" dirty="0" err="1"/>
              <a:t>FullAdder</a:t>
            </a:r>
            <a:endParaRPr lang="en-IN" sz="1600" dirty="0"/>
          </a:p>
          <a:p>
            <a:r>
              <a:rPr lang="en-IN" sz="1600" dirty="0"/>
              <a:t>  	port (</a:t>
            </a:r>
            <a:r>
              <a:rPr lang="en-IN" sz="1600" dirty="0" err="1"/>
              <a:t>X,Y,Cin:in</a:t>
            </a:r>
            <a:r>
              <a:rPr lang="en-IN" sz="1600" dirty="0"/>
              <a:t> bit; -- Inputs </a:t>
            </a:r>
            <a:r>
              <a:rPr lang="en-IN" sz="1600" dirty="0" err="1"/>
              <a:t>Cout,Sum:out</a:t>
            </a:r>
            <a:r>
              <a:rPr lang="en-IN" sz="1600" dirty="0"/>
              <a:t> bit); -- Outputs</a:t>
            </a:r>
          </a:p>
          <a:p>
            <a:r>
              <a:rPr lang="en-IN" sz="1600" dirty="0"/>
              <a:t>end component;</a:t>
            </a:r>
          </a:p>
          <a:p>
            <a:r>
              <a:rPr lang="en-IN" sz="1600" dirty="0"/>
              <a:t>signal C:bit_vector(3 </a:t>
            </a:r>
            <a:r>
              <a:rPr lang="en-IN" sz="1600" dirty="0" err="1"/>
              <a:t>downto</a:t>
            </a:r>
            <a:r>
              <a:rPr lang="en-IN" sz="1600" dirty="0"/>
              <a:t> 1); </a:t>
            </a:r>
          </a:p>
          <a:p>
            <a:r>
              <a:rPr lang="en-IN" sz="1600" dirty="0"/>
              <a:t>begin -- instantiate four copies of the </a:t>
            </a:r>
            <a:r>
              <a:rPr lang="en-IN" sz="1600" dirty="0" err="1"/>
              <a:t>FullAdder</a:t>
            </a:r>
            <a:endParaRPr lang="en-IN" sz="1600" dirty="0"/>
          </a:p>
          <a:p>
            <a:r>
              <a:rPr lang="en-IN" sz="1600" dirty="0"/>
              <a:t> 	FA0:FullAdder port map (A(0),B(0),</a:t>
            </a:r>
            <a:r>
              <a:rPr lang="en-IN" sz="1600" dirty="0" err="1"/>
              <a:t>Ci,C</a:t>
            </a:r>
            <a:r>
              <a:rPr lang="en-IN" sz="1600" dirty="0"/>
              <a:t>(1),S(0));</a:t>
            </a:r>
          </a:p>
          <a:p>
            <a:r>
              <a:rPr lang="en-IN" sz="1600" dirty="0"/>
              <a:t> 	FA1:FullAdder port map (A(1),B(1),C(1),C(2),S(1)); </a:t>
            </a:r>
          </a:p>
          <a:p>
            <a:r>
              <a:rPr lang="en-IN" sz="1600" dirty="0"/>
              <a:t> 	FA2:FullAdder port map (A(2),B(2),C(2),C(3),S(2)); </a:t>
            </a:r>
          </a:p>
          <a:p>
            <a:r>
              <a:rPr lang="en-IN" sz="1600" dirty="0"/>
              <a:t> 	FA3:FullAdder port map (A(3),B(3),C(3),</a:t>
            </a:r>
            <a:r>
              <a:rPr lang="en-IN" sz="1600" dirty="0" err="1"/>
              <a:t>Co,S</a:t>
            </a:r>
            <a:r>
              <a:rPr lang="en-IN" sz="1600" dirty="0"/>
              <a:t>(3)); </a:t>
            </a:r>
          </a:p>
          <a:p>
            <a:r>
              <a:rPr lang="en-IN" sz="1600" dirty="0"/>
              <a:t>end Structure;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7374" y="1241640"/>
            <a:ext cx="5269252" cy="1806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793369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/>
              <a:t>VHDL Modules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IN" sz="1800" b="1" dirty="0"/>
              <a:t>4-Bit Binary Adder</a:t>
            </a:r>
          </a:p>
          <a:p>
            <a:r>
              <a:rPr lang="en-IN" sz="1800" dirty="0"/>
              <a:t>entityAdder4 is</a:t>
            </a:r>
          </a:p>
          <a:p>
            <a:r>
              <a:rPr lang="en-IN" sz="1800" dirty="0"/>
              <a:t> 	port (</a:t>
            </a:r>
            <a:r>
              <a:rPr lang="en-IN" sz="1800" dirty="0" err="1"/>
              <a:t>A,B:in</a:t>
            </a:r>
            <a:r>
              <a:rPr lang="en-IN" sz="1800" dirty="0"/>
              <a:t> </a:t>
            </a:r>
            <a:r>
              <a:rPr lang="en-IN" sz="1800" dirty="0" err="1"/>
              <a:t>bit_vector</a:t>
            </a:r>
            <a:r>
              <a:rPr lang="en-IN" sz="1800" dirty="0"/>
              <a:t>(3 </a:t>
            </a:r>
            <a:r>
              <a:rPr lang="en-IN" sz="1800" dirty="0" err="1"/>
              <a:t>downto</a:t>
            </a:r>
            <a:r>
              <a:rPr lang="en-IN" sz="1800" dirty="0"/>
              <a:t> 0);</a:t>
            </a:r>
            <a:r>
              <a:rPr lang="en-IN" sz="1800" dirty="0" err="1"/>
              <a:t>Ci:in</a:t>
            </a:r>
            <a:r>
              <a:rPr lang="en-IN" sz="1800" dirty="0"/>
              <a:t> bit; -- Inputs</a:t>
            </a:r>
          </a:p>
          <a:p>
            <a:r>
              <a:rPr lang="en-IN" sz="1800" dirty="0"/>
              <a:t> 	S:out </a:t>
            </a:r>
            <a:r>
              <a:rPr lang="en-IN" sz="1800" dirty="0" err="1"/>
              <a:t>bit_vector</a:t>
            </a:r>
            <a:r>
              <a:rPr lang="en-IN" sz="1800" dirty="0"/>
              <a:t>(3 </a:t>
            </a:r>
            <a:r>
              <a:rPr lang="en-IN" sz="1800" dirty="0" err="1"/>
              <a:t>downto</a:t>
            </a:r>
            <a:r>
              <a:rPr lang="en-IN" sz="1800" dirty="0"/>
              <a:t> 0);</a:t>
            </a:r>
            <a:r>
              <a:rPr lang="en-IN" sz="1800" dirty="0" err="1"/>
              <a:t>Co:out</a:t>
            </a:r>
            <a:r>
              <a:rPr lang="en-IN" sz="1800" dirty="0"/>
              <a:t> bit); -- Outputs endAdder4;</a:t>
            </a:r>
          </a:p>
          <a:p>
            <a:r>
              <a:rPr lang="en-IN" sz="1800" dirty="0"/>
              <a:t>architecture Structure ofAdder4 is</a:t>
            </a:r>
          </a:p>
          <a:p>
            <a:r>
              <a:rPr lang="en-IN" sz="1800" dirty="0"/>
              <a:t>component </a:t>
            </a:r>
            <a:r>
              <a:rPr lang="en-IN" sz="1800" dirty="0" err="1"/>
              <a:t>FullAdder</a:t>
            </a:r>
            <a:endParaRPr lang="en-IN" sz="1800" dirty="0"/>
          </a:p>
          <a:p>
            <a:r>
              <a:rPr lang="en-IN" sz="1800" dirty="0"/>
              <a:t>  	port (</a:t>
            </a:r>
            <a:r>
              <a:rPr lang="en-IN" sz="1800" dirty="0" err="1"/>
              <a:t>X,Y,Cin:in</a:t>
            </a:r>
            <a:r>
              <a:rPr lang="en-IN" sz="1800" dirty="0"/>
              <a:t> bit; -- Inputs </a:t>
            </a:r>
            <a:r>
              <a:rPr lang="en-IN" sz="1800" dirty="0" err="1"/>
              <a:t>Cout,Sum:out</a:t>
            </a:r>
            <a:r>
              <a:rPr lang="en-IN" sz="1800" dirty="0"/>
              <a:t> bit); -- Outputs</a:t>
            </a:r>
          </a:p>
          <a:p>
            <a:r>
              <a:rPr lang="en-IN" sz="1800" dirty="0"/>
              <a:t>end </a:t>
            </a:r>
            <a:r>
              <a:rPr lang="en-IN" sz="1800" dirty="0" err="1"/>
              <a:t>compoent</a:t>
            </a:r>
            <a:r>
              <a:rPr lang="en-IN" sz="1800" dirty="0"/>
              <a:t>;</a:t>
            </a:r>
          </a:p>
          <a:p>
            <a:r>
              <a:rPr lang="en-IN" sz="1800" dirty="0"/>
              <a:t>signal C:bit_vector(3 </a:t>
            </a:r>
            <a:r>
              <a:rPr lang="en-IN" sz="1800" dirty="0" err="1"/>
              <a:t>downto</a:t>
            </a:r>
            <a:r>
              <a:rPr lang="en-IN" sz="1800" dirty="0"/>
              <a:t> 1); </a:t>
            </a:r>
          </a:p>
          <a:p>
            <a:r>
              <a:rPr lang="en-IN" sz="1800" dirty="0"/>
              <a:t>begin -- instantiate four copies of the </a:t>
            </a:r>
            <a:r>
              <a:rPr lang="en-IN" sz="1800" dirty="0" err="1"/>
              <a:t>FullAdder</a:t>
            </a:r>
            <a:endParaRPr lang="en-IN" sz="1800" dirty="0"/>
          </a:p>
          <a:p>
            <a:r>
              <a:rPr lang="en-IN" sz="1800" dirty="0"/>
              <a:t> 	FA0:FullAdder port map (A(0),B(0),</a:t>
            </a:r>
            <a:r>
              <a:rPr lang="en-IN" sz="1800" dirty="0" err="1"/>
              <a:t>Ci,C</a:t>
            </a:r>
            <a:r>
              <a:rPr lang="en-IN" sz="1800" dirty="0"/>
              <a:t>(1),S(0));</a:t>
            </a:r>
          </a:p>
          <a:p>
            <a:r>
              <a:rPr lang="en-IN" sz="1800" dirty="0"/>
              <a:t> 	FA1:FullAdder port map (A(1),B(1),C(1),C(2),S(1)); </a:t>
            </a:r>
          </a:p>
          <a:p>
            <a:r>
              <a:rPr lang="en-IN" sz="1800" dirty="0"/>
              <a:t> 	FA2:FullAdder port map (A(2),B(2),C(2),C(3),S(2)); </a:t>
            </a:r>
          </a:p>
          <a:p>
            <a:r>
              <a:rPr lang="en-IN" sz="1800" dirty="0"/>
              <a:t> 	FA3:FullAdder port map (A(3),B(3),C(3),</a:t>
            </a:r>
            <a:r>
              <a:rPr lang="en-IN" sz="1800" dirty="0" err="1"/>
              <a:t>Co,S</a:t>
            </a:r>
            <a:r>
              <a:rPr lang="en-IN" sz="1800" dirty="0"/>
              <a:t>(3)); </a:t>
            </a:r>
          </a:p>
          <a:p>
            <a:r>
              <a:rPr lang="en-IN" sz="1800" dirty="0"/>
              <a:t>end Structure;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84027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/>
              <a:t>VHDL Modules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IN" dirty="0"/>
              <a:t>In preparation for simulation, we can place the entity and architecture for the </a:t>
            </a:r>
            <a:r>
              <a:rPr lang="en-IN" dirty="0" err="1"/>
              <a:t>FullAdder</a:t>
            </a:r>
            <a:r>
              <a:rPr lang="en-IN" dirty="0"/>
              <a:t> and for Adder4 together in one file and compile. </a:t>
            </a:r>
          </a:p>
          <a:p>
            <a:pPr algn="just"/>
            <a:r>
              <a:rPr lang="en-IN" dirty="0"/>
              <a:t>Alternatively, we could compile the </a:t>
            </a:r>
            <a:r>
              <a:rPr lang="en-IN" dirty="0" err="1"/>
              <a:t>FullAdder</a:t>
            </a:r>
            <a:r>
              <a:rPr lang="en-IN" dirty="0"/>
              <a:t> separately and place the resulting code in a library which is linked in when we compile Adder4.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23797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/>
              <a:t>VHDL Modules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628" y="1314219"/>
            <a:ext cx="5334745" cy="1657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475" y="3238500"/>
            <a:ext cx="5353050" cy="163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238" y="5105400"/>
            <a:ext cx="5343525" cy="164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0345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sz="4400" b="1" dirty="0"/>
              <a:t>Introduction to VHDL</a:t>
            </a:r>
            <a:endParaRPr lang="en-IN" sz="4400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80734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/>
              <a:t>VHDL Modules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b="1" dirty="0"/>
              <a:t>Lab Experiment</a:t>
            </a:r>
          </a:p>
          <a:p>
            <a:pPr algn="just"/>
            <a:r>
              <a:rPr lang="en-IN" dirty="0"/>
              <a:t>Write VHDL code for 8 to 1 MUX.</a:t>
            </a:r>
          </a:p>
        </p:txBody>
      </p:sp>
    </p:spTree>
    <p:extLst>
      <p:ext uri="{BB962C8B-B14F-4D97-AF65-F5344CB8AC3E}">
        <p14:creationId xmlns:p14="http://schemas.microsoft.com/office/powerpoint/2010/main" val="290188738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/>
              <a:t>VHDL Modules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IN" dirty="0"/>
              <a:t> Design a 4-to-1 MUX using only three 2-to-1 </a:t>
            </a:r>
            <a:r>
              <a:rPr lang="en-IN" dirty="0" err="1"/>
              <a:t>MUXes</a:t>
            </a:r>
            <a:r>
              <a:rPr lang="en-IN" dirty="0"/>
              <a:t>. Write an entity- architecture pair to implement a 2-to-1 MUX. Then write an entity-architecture pair to implement a 4-to-1 MUX using three instances of your 2-to-1 MUX. (Hint: The equation for a 4-to-1 MUX can be rewritten as  	F = A′(I0B′ + I1B) + A(I2B′ +  I3B).) </a:t>
            </a:r>
          </a:p>
          <a:p>
            <a:pPr algn="just"/>
            <a:r>
              <a:rPr lang="en-IN" dirty="0"/>
              <a:t>Use the following port definitions: </a:t>
            </a:r>
          </a:p>
          <a:p>
            <a:pPr algn="just"/>
            <a:r>
              <a:rPr lang="en-IN" dirty="0"/>
              <a:t>For the 2-to-1 MUX: </a:t>
            </a:r>
          </a:p>
          <a:p>
            <a:pPr algn="just"/>
            <a:r>
              <a:rPr lang="en-IN" dirty="0"/>
              <a:t> 	port (i0, i1: in bit; </a:t>
            </a:r>
            <a:r>
              <a:rPr lang="en-IN" dirty="0" err="1"/>
              <a:t>sel</a:t>
            </a:r>
            <a:r>
              <a:rPr lang="en-IN" dirty="0"/>
              <a:t>: in bit; z: out bit); </a:t>
            </a:r>
          </a:p>
          <a:p>
            <a:pPr algn="just"/>
            <a:r>
              <a:rPr lang="en-IN" dirty="0"/>
              <a:t>For the 4-to-1 MUX: </a:t>
            </a:r>
          </a:p>
          <a:p>
            <a:pPr algn="just"/>
            <a:r>
              <a:rPr lang="en-IN" dirty="0"/>
              <a:t> 	port (i0, i1, i2, i3: in bit; a, b: in bit; f: out bit);</a:t>
            </a:r>
          </a:p>
        </p:txBody>
      </p:sp>
    </p:spTree>
    <p:extLst>
      <p:ext uri="{BB962C8B-B14F-4D97-AF65-F5344CB8AC3E}">
        <p14:creationId xmlns:p14="http://schemas.microsoft.com/office/powerpoint/2010/main" val="289264210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/>
              <a:t>VHDL Modules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IN" dirty="0"/>
              <a:t>Write VHDL statements that represent the following circuit: </a:t>
            </a:r>
          </a:p>
          <a:p>
            <a:pPr marL="731520" lvl="1" indent="-457200">
              <a:buFont typeface="+mj-lt"/>
              <a:buAutoNum type="alphaLcPeriod"/>
            </a:pPr>
            <a:r>
              <a:rPr lang="en-IN" dirty="0"/>
              <a:t>(a) Write a statement for each gate. </a:t>
            </a:r>
          </a:p>
          <a:p>
            <a:pPr marL="731520" lvl="1" indent="-457200">
              <a:buFont typeface="+mj-lt"/>
              <a:buAutoNum type="alphaLcPeriod"/>
            </a:pPr>
            <a:r>
              <a:rPr lang="en-IN" dirty="0"/>
              <a:t>(b) Write one statement for the whole circuit.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7956" y="3390900"/>
            <a:ext cx="3988089" cy="156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628735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/>
              <a:t>VHDL Modules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algn="just">
              <a:buFont typeface="+mj-lt"/>
              <a:buAutoNum type="arabicPeriod"/>
            </a:pPr>
            <a:r>
              <a:rPr lang="en-IN" dirty="0"/>
              <a:t>Draw the circuit represented by the following VHDL statements: </a:t>
            </a:r>
          </a:p>
          <a:p>
            <a:pPr lvl="1" algn="just"/>
            <a:r>
              <a:rPr lang="en-IN" dirty="0"/>
              <a:t>F &lt;= E and I; </a:t>
            </a:r>
          </a:p>
          <a:p>
            <a:pPr lvl="1" algn="just"/>
            <a:r>
              <a:rPr lang="en-IN" dirty="0"/>
              <a:t>I &lt;= G or H; </a:t>
            </a:r>
          </a:p>
          <a:p>
            <a:pPr lvl="1" algn="just"/>
            <a:r>
              <a:rPr lang="en-IN" dirty="0"/>
              <a:t>G &lt;= A and B; </a:t>
            </a:r>
          </a:p>
          <a:p>
            <a:pPr lvl="1" algn="just"/>
            <a:r>
              <a:rPr lang="en-IN" dirty="0"/>
              <a:t>H &lt;= not C and D;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IN" dirty="0"/>
              <a:t>Implement the following VHDL conditional statement using two 2-to-1 </a:t>
            </a:r>
            <a:r>
              <a:rPr lang="en-IN" dirty="0" err="1"/>
              <a:t>MUXes</a:t>
            </a:r>
            <a:r>
              <a:rPr lang="en-IN" dirty="0"/>
              <a:t>: </a:t>
            </a:r>
          </a:p>
          <a:p>
            <a:pPr lvl="1" algn="just"/>
            <a:r>
              <a:rPr lang="en-IN" dirty="0"/>
              <a:t>F &lt;= A when D = ‘1’ else B when E = ‘1’ else C;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IN" dirty="0"/>
              <a:t>Write a VHDL module that implements a full adder using an array of </a:t>
            </a:r>
            <a:r>
              <a:rPr lang="en-IN" dirty="0" err="1"/>
              <a:t>bit_vectors</a:t>
            </a:r>
            <a:r>
              <a:rPr lang="en-IN" dirty="0"/>
              <a:t> to represent the truth table.</a:t>
            </a:r>
          </a:p>
        </p:txBody>
      </p:sp>
    </p:spTree>
    <p:extLst>
      <p:ext uri="{BB962C8B-B14F-4D97-AF65-F5344CB8AC3E}">
        <p14:creationId xmlns:p14="http://schemas.microsoft.com/office/powerpoint/2010/main" val="54792437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/>
              <a:t>VHDL Modules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algn="just">
              <a:buFont typeface="+mj-lt"/>
              <a:buAutoNum type="arabicPeriod"/>
            </a:pPr>
            <a:r>
              <a:rPr lang="en-IN" dirty="0"/>
              <a:t>(a) Draw the circuit represented by the following VHDL statements: </a:t>
            </a:r>
          </a:p>
          <a:p>
            <a:pPr lvl="1"/>
            <a:r>
              <a:rPr lang="en-IN" dirty="0"/>
              <a:t>T1 &lt;= not A and not B and I0; </a:t>
            </a:r>
          </a:p>
          <a:p>
            <a:pPr lvl="1"/>
            <a:r>
              <a:rPr lang="en-IN" dirty="0"/>
              <a:t>T2 &lt;= not A and B and I1; </a:t>
            </a:r>
          </a:p>
          <a:p>
            <a:pPr lvl="1"/>
            <a:r>
              <a:rPr lang="en-IN" dirty="0"/>
              <a:t>T3 &lt;= A and not B and I2; </a:t>
            </a:r>
          </a:p>
          <a:p>
            <a:pPr lvl="1"/>
            <a:r>
              <a:rPr lang="en-IN" dirty="0"/>
              <a:t>T4 &lt;= A and B and I3; </a:t>
            </a:r>
          </a:p>
          <a:p>
            <a:pPr lvl="1"/>
            <a:r>
              <a:rPr lang="en-IN" dirty="0"/>
              <a:t>F &lt;= T1 or T2 or T3 or T4;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IN" dirty="0"/>
              <a:t>(b) Draw a MUX that implements F. Then write a selected signal assignment statement that describes the MUX.</a:t>
            </a:r>
          </a:p>
          <a:p>
            <a:pPr marL="457200" indent="-457200">
              <a:buFont typeface="+mj-lt"/>
              <a:buAutoNum type="arabicPeriod"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55495993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/>
              <a:t>VHDL Modules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algn="just">
              <a:buFont typeface="+mj-lt"/>
              <a:buAutoNum type="arabicPeriod"/>
            </a:pPr>
            <a:r>
              <a:rPr lang="en-IN" dirty="0"/>
              <a:t>Assume that the following are concurrent VHDL statements: </a:t>
            </a:r>
          </a:p>
          <a:p>
            <a:pPr lvl="1" algn="just"/>
            <a:r>
              <a:rPr lang="en-IN" dirty="0"/>
              <a:t>(a) L &lt;= P </a:t>
            </a:r>
            <a:r>
              <a:rPr lang="en-IN" dirty="0" err="1"/>
              <a:t>nand</a:t>
            </a:r>
            <a:r>
              <a:rPr lang="en-IN" dirty="0"/>
              <a:t> Q after 10 ns; </a:t>
            </a:r>
          </a:p>
          <a:p>
            <a:pPr lvl="1" algn="just"/>
            <a:r>
              <a:rPr lang="en-IN" dirty="0"/>
              <a:t>(b) M &lt;= L nor N after 5 ns; </a:t>
            </a:r>
          </a:p>
          <a:p>
            <a:pPr lvl="1" algn="just"/>
            <a:r>
              <a:rPr lang="en-IN" dirty="0"/>
              <a:t>(c) R &lt;= not M; </a:t>
            </a:r>
          </a:p>
          <a:p>
            <a:pPr lvl="1" algn="just"/>
            <a:r>
              <a:rPr lang="en-IN" dirty="0"/>
              <a:t>Initially at time t = 0 ns, P = 1, Q = 1, and N = 0. If Q becomes 0 at time t = 4 ns, </a:t>
            </a:r>
          </a:p>
          <a:p>
            <a:pPr lvl="1" algn="just"/>
            <a:r>
              <a:rPr lang="en-IN" dirty="0"/>
              <a:t>(1) At what time will statement (a) execute? </a:t>
            </a:r>
          </a:p>
          <a:p>
            <a:pPr lvl="1" algn="just"/>
            <a:r>
              <a:rPr lang="en-IN" dirty="0"/>
              <a:t>(2) At what time will L be updated? </a:t>
            </a:r>
          </a:p>
          <a:p>
            <a:pPr lvl="1" algn="just"/>
            <a:r>
              <a:rPr lang="en-IN" dirty="0"/>
              <a:t>(3) At what time will statement (c) execute? </a:t>
            </a:r>
          </a:p>
          <a:p>
            <a:pPr lvl="1" algn="just"/>
            <a:r>
              <a:rPr lang="en-IN" dirty="0"/>
              <a:t>(4) At what time will R be updated?</a:t>
            </a:r>
          </a:p>
          <a:p>
            <a:pPr marL="457200" indent="-457200">
              <a:buFont typeface="+mj-lt"/>
              <a:buAutoNum type="arabicPeriod"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7390400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sz="4400" b="1" dirty="0"/>
              <a:t>Latches and Flip-Flops</a:t>
            </a:r>
            <a:endParaRPr lang="en-IN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7848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/>
              <a:t>Objective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algn="just">
              <a:buFont typeface="+mj-lt"/>
              <a:buAutoNum type="arabicPeriod"/>
            </a:pPr>
            <a:r>
              <a:rPr lang="en-IN" dirty="0"/>
              <a:t>Explain in words the operation of S-R and gated D latches.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IN" dirty="0"/>
              <a:t>Explain in words the operation of D, D-CE, S-R, J-K, and T flip-flops.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IN" dirty="0"/>
              <a:t>Make a table and derive the characteristic (next-state) equation for such latches and flip-flops. State any necessary restrictions on the input signals.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IN" dirty="0"/>
              <a:t>Draw a timing diagram relating the input and output of such latches and  flip-flops.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IN" dirty="0"/>
              <a:t>Show how latches and flip-flops can be constructed using gates. </a:t>
            </a:r>
            <a:r>
              <a:rPr lang="en-IN" dirty="0" err="1"/>
              <a:t>Analyze</a:t>
            </a:r>
            <a:r>
              <a:rPr lang="en-IN" dirty="0"/>
              <a:t> the operation of a flip-flop that is constructed of gates and latches.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21857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>
                <a:solidFill>
                  <a:srgbClr val="FF0000"/>
                </a:solidFill>
              </a:rPr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IN" dirty="0"/>
              <a:t>Sequential switching circuits have the </a:t>
            </a:r>
            <a:r>
              <a:rPr lang="en-IN" b="1" u="sng" dirty="0">
                <a:solidFill>
                  <a:srgbClr val="FF0000"/>
                </a:solidFill>
              </a:rPr>
              <a:t>property</a:t>
            </a:r>
            <a:r>
              <a:rPr lang="en-IN" dirty="0"/>
              <a:t> that the output depends not only on the </a:t>
            </a:r>
            <a:r>
              <a:rPr lang="en-IN" u="sng" dirty="0"/>
              <a:t>present input </a:t>
            </a:r>
            <a:r>
              <a:rPr lang="en-IN" dirty="0"/>
              <a:t>but also on the </a:t>
            </a:r>
            <a:r>
              <a:rPr lang="en-IN" u="sng" dirty="0"/>
              <a:t>past sequence of inputs</a:t>
            </a:r>
            <a:r>
              <a:rPr lang="en-IN" dirty="0"/>
              <a:t>. </a:t>
            </a:r>
          </a:p>
          <a:p>
            <a:pPr algn="just"/>
            <a:r>
              <a:rPr lang="en-IN" dirty="0"/>
              <a:t>In effect, these circuits must be able to “</a:t>
            </a:r>
            <a:r>
              <a:rPr lang="en-IN" u="sng" dirty="0"/>
              <a:t>remember</a:t>
            </a:r>
            <a:r>
              <a:rPr lang="en-IN" dirty="0"/>
              <a:t>” something about the past history of the inputs in order to produce the present output. </a:t>
            </a:r>
          </a:p>
          <a:p>
            <a:pPr algn="just"/>
            <a:r>
              <a:rPr lang="en-IN" dirty="0"/>
              <a:t>Latches and flip-flops are commonly used </a:t>
            </a:r>
            <a:r>
              <a:rPr lang="en-IN" i="1" u="sng" dirty="0"/>
              <a:t>memory devices</a:t>
            </a:r>
            <a:r>
              <a:rPr lang="en-IN" dirty="0"/>
              <a:t> in sequential circuits.</a:t>
            </a:r>
          </a:p>
          <a:p>
            <a:pPr algn="just"/>
            <a:r>
              <a:rPr lang="en-IN" dirty="0"/>
              <a:t> A memory element that has </a:t>
            </a:r>
            <a:r>
              <a:rPr lang="en-IN" i="1" u="sng" dirty="0"/>
              <a:t>no clock input</a:t>
            </a:r>
            <a:r>
              <a:rPr lang="en-IN" dirty="0"/>
              <a:t> is often called a latch.</a:t>
            </a:r>
          </a:p>
          <a:p>
            <a:pPr algn="just"/>
            <a:r>
              <a:rPr lang="en-IN" dirty="0"/>
              <a:t>  A memory element that </a:t>
            </a:r>
            <a:r>
              <a:rPr lang="en-IN" i="1" u="sng" dirty="0"/>
              <a:t>has clock input</a:t>
            </a:r>
            <a:r>
              <a:rPr lang="en-IN" dirty="0"/>
              <a:t> is often called a Flip-Flop.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47486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>
                <a:solidFill>
                  <a:srgbClr val="FF0000"/>
                </a:solidFill>
              </a:rPr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IN" dirty="0"/>
              <a:t>The switching circuits that we have studied so far have </a:t>
            </a:r>
            <a:r>
              <a:rPr lang="en-IN" u="sng" dirty="0"/>
              <a:t>not had feedback </a:t>
            </a:r>
            <a:r>
              <a:rPr lang="en-IN" dirty="0"/>
              <a:t>connections. </a:t>
            </a:r>
          </a:p>
          <a:p>
            <a:pPr algn="just"/>
            <a:r>
              <a:rPr lang="en-IN" dirty="0"/>
              <a:t>By feedback we mean that the output of one of the gates is connected back into the input of another gate in the circuit so as to form a closed loop. </a:t>
            </a:r>
          </a:p>
          <a:p>
            <a:pPr algn="just"/>
            <a:r>
              <a:rPr lang="en-IN" dirty="0"/>
              <a:t>Sequential circuits must contain feedback, but not all circuits with feedback are sequential. </a:t>
            </a:r>
          </a:p>
          <a:p>
            <a:pPr algn="just"/>
            <a:r>
              <a:rPr lang="en-IN" dirty="0"/>
              <a:t>There are a few circuits containing feedback that are combinational.</a:t>
            </a:r>
          </a:p>
          <a:p>
            <a:pPr algn="just"/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9472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4400" b="1" dirty="0"/>
              <a:t>Objective</a:t>
            </a:r>
            <a:endParaRPr lang="en-IN" sz="44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IN" dirty="0"/>
              <a:t>Represent gates and combinational logic by concurrent VHDL statements. </a:t>
            </a:r>
          </a:p>
          <a:p>
            <a:pPr marL="457200" indent="-457200">
              <a:buFont typeface="+mj-lt"/>
              <a:buAutoNum type="arabicPeriod"/>
            </a:pPr>
            <a:r>
              <a:rPr lang="en-IN" dirty="0"/>
              <a:t>Given a set of concurrent VHDL statements, draw the corresponding c </a:t>
            </a:r>
            <a:r>
              <a:rPr lang="en-IN" dirty="0" err="1"/>
              <a:t>ombinational</a:t>
            </a:r>
            <a:r>
              <a:rPr lang="en-IN" dirty="0"/>
              <a:t> logic circuit. </a:t>
            </a:r>
          </a:p>
          <a:p>
            <a:pPr marL="457200" indent="-457200">
              <a:buFont typeface="+mj-lt"/>
              <a:buAutoNum type="arabicPeriod"/>
            </a:pPr>
            <a:r>
              <a:rPr lang="en-IN" dirty="0"/>
              <a:t>Write a VHDL module for a combinational circuit </a:t>
            </a:r>
          </a:p>
          <a:p>
            <a:pPr marL="731520" lvl="1" indent="-457200">
              <a:buFont typeface="+mj-lt"/>
              <a:buAutoNum type="alphaLcPeriod"/>
            </a:pPr>
            <a:r>
              <a:rPr lang="en-IN" dirty="0"/>
              <a:t>by using concurrent VHDL statements to represent logic equations </a:t>
            </a:r>
          </a:p>
          <a:p>
            <a:pPr marL="731520" lvl="1" indent="-457200">
              <a:buFont typeface="+mj-lt"/>
              <a:buAutoNum type="alphaLcPeriod"/>
            </a:pPr>
            <a:r>
              <a:rPr lang="en-IN" dirty="0"/>
              <a:t>by interconnecting VHDL components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97737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/>
              <a:t>Introduction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581400"/>
          </a:xfrm>
        </p:spPr>
        <p:txBody>
          <a:bodyPr/>
          <a:lstStyle/>
          <a:p>
            <a:pPr algn="just"/>
            <a:r>
              <a:rPr lang="en-IN" dirty="0"/>
              <a:t>Consider the below circuit , an oscillator can be created using any odd number of inverters. </a:t>
            </a:r>
          </a:p>
          <a:p>
            <a:pPr algn="just"/>
            <a:r>
              <a:rPr lang="en-IN" dirty="0"/>
              <a:t>The oscillator waveform has a high and a low time that is the sum of the propagation times of the inverters. </a:t>
            </a:r>
          </a:p>
          <a:p>
            <a:pPr lvl="1" algn="just"/>
            <a:r>
              <a:rPr lang="en-IN" dirty="0"/>
              <a:t>For example, with n inverters and with all having the same delay, the oscillator waveform high time is (n + 1)/2 times the high-to-low inverter propagation delay plus (n − 1)/2 times the low-to-high inverter propagation delay.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400" y="4495800"/>
            <a:ext cx="2105319" cy="1495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696034"/>
            <a:ext cx="4752975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482238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  <a:p>
            <a:endParaRPr lang="en-IN" dirty="0"/>
          </a:p>
          <a:p>
            <a:r>
              <a:rPr lang="en-IN" dirty="0"/>
              <a:t>Consider a feedback loop,</a:t>
            </a:r>
          </a:p>
          <a:p>
            <a:pPr algn="just"/>
            <a:r>
              <a:rPr lang="en-IN" dirty="0"/>
              <a:t>In this case, the circuit has two stable conditions, often referred to as stable states.</a:t>
            </a:r>
          </a:p>
          <a:p>
            <a:pPr algn="just"/>
            <a:r>
              <a:rPr lang="en-IN" dirty="0"/>
              <a:t>The simple loop of two inverters lacks (absence of) any external means of initializing the state to one of the stable states.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51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8413" y="1333500"/>
            <a:ext cx="4067175" cy="102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149405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IN" dirty="0"/>
              <a:t>Assume that the inverter in the given circuit has a propagation delay of 5 ns and the AND gate has a propagation delay of 10 ns. Draw a timing diagram for the circuit showing X, Y, and Z. Assume that X is initially 0, Y is initially 1, after 10 ns X becomes 1 for 80 ns, and then X is 0 again.</a:t>
            </a:r>
          </a:p>
          <a:p>
            <a:pPr algn="just"/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52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016" y="4038600"/>
            <a:ext cx="3559969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783245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A54BA92B-A481-D7AE-F452-A9F00B88F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lang="en-US" dirty="0"/>
              <a:t>SOLUTION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2C2F03B-7952-25B5-1457-24F43A6E7D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149353"/>
            <a:ext cx="8229600" cy="3778494"/>
          </a:xfrm>
          <a:noFill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5DBF30-63B8-F8AB-F48B-1BB6000D3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6F15528-21DE-4FAA-801E-634DDDAF4B2B}" type="slidenum">
              <a:rPr lang="en-US" smtClean="0"/>
              <a:pPr>
                <a:spcAft>
                  <a:spcPts val="600"/>
                </a:spcAft>
              </a:pPr>
              <a:t>53</a:t>
            </a:fld>
            <a:endParaRPr lang="en-US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78237DD8-30CB-864D-8AB6-E32ED04BD4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719328"/>
            <a:ext cx="3559969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8624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/>
              <a:t>Set-Reset Latch</a:t>
            </a:r>
            <a:endParaRPr lang="en-IN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IN" b="1" dirty="0"/>
              <a:t>NOR-Gate latch</a:t>
            </a:r>
          </a:p>
          <a:p>
            <a:pPr algn="just"/>
            <a:r>
              <a:rPr lang="en-IN" dirty="0"/>
              <a:t>The basic flip-flop can be improved by replacing the inverters with either NAND or NOR gates. </a:t>
            </a:r>
          </a:p>
          <a:p>
            <a:pPr algn="just"/>
            <a:r>
              <a:rPr lang="en-IN" dirty="0"/>
              <a:t>The additional inputs on these gates provide a convenient means for application of input signals to switch the flip-flop from one stable state to the other.</a:t>
            </a:r>
            <a:endParaRPr lang="en-IN" b="1" dirty="0"/>
          </a:p>
          <a:p>
            <a:pPr algn="just"/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60479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/>
              <a:t>Set-Reset Latch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2350008"/>
          </a:xfrm>
        </p:spPr>
        <p:txBody>
          <a:bodyPr>
            <a:normAutofit fontScale="92500"/>
          </a:bodyPr>
          <a:lstStyle/>
          <a:p>
            <a:pPr algn="just"/>
            <a:r>
              <a:rPr lang="en-IN" dirty="0"/>
              <a:t>Two inputs labelled </a:t>
            </a:r>
            <a:r>
              <a:rPr lang="en-IN" i="1" dirty="0"/>
              <a:t>R </a:t>
            </a:r>
            <a:r>
              <a:rPr lang="en-IN" dirty="0"/>
              <a:t>and S.</a:t>
            </a:r>
          </a:p>
          <a:p>
            <a:pPr algn="just"/>
            <a:r>
              <a:rPr lang="en-IN" dirty="0"/>
              <a:t>Two outputs, defined in more general terms as </a:t>
            </a:r>
            <a:r>
              <a:rPr lang="en-IN" i="1" dirty="0"/>
              <a:t>Q </a:t>
            </a:r>
            <a:r>
              <a:rPr lang="en-IN" dirty="0"/>
              <a:t>and </a:t>
            </a:r>
            <a:r>
              <a:rPr lang="en-IN" i="1" dirty="0"/>
              <a:t>Q’.</a:t>
            </a:r>
            <a:endParaRPr lang="en-IN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55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219200"/>
            <a:ext cx="35147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275" y="2752725"/>
            <a:ext cx="2828925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0" y="3810000"/>
            <a:ext cx="268605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219700"/>
            <a:ext cx="173355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214655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/>
              <a:t>Set-Reset Latch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en-IN" dirty="0"/>
              <a:t>To aid in understanding the operation of this circuit, recall that an </a:t>
            </a:r>
            <a:r>
              <a:rPr lang="en-IN" i="1" dirty="0"/>
              <a:t>H </a:t>
            </a:r>
            <a:r>
              <a:rPr lang="en-IN" dirty="0"/>
              <a:t>= 1 at any input of a NOR gate forces its output to an </a:t>
            </a:r>
            <a:r>
              <a:rPr lang="en-IN" i="1" dirty="0"/>
              <a:t>L </a:t>
            </a:r>
            <a:r>
              <a:rPr lang="en-IN" dirty="0"/>
              <a:t>= 0.</a:t>
            </a:r>
          </a:p>
          <a:p>
            <a:pPr algn="just"/>
            <a:r>
              <a:rPr lang="en-IN" dirty="0"/>
              <a:t>The first input condition in the truth table is </a:t>
            </a:r>
            <a:r>
              <a:rPr lang="en-IN" i="1" dirty="0"/>
              <a:t>R </a:t>
            </a:r>
            <a:r>
              <a:rPr lang="en-IN" dirty="0"/>
              <a:t>= 0 and </a:t>
            </a:r>
            <a:r>
              <a:rPr lang="en-IN" i="1" dirty="0"/>
              <a:t>S </a:t>
            </a:r>
            <a:r>
              <a:rPr lang="en-IN" dirty="0"/>
              <a:t>= 0. Since a 0 at the input of a NOR gate has no effect on its output, the flip-flop simply remains in its present state; that is, </a:t>
            </a:r>
            <a:r>
              <a:rPr lang="en-IN" i="1" dirty="0"/>
              <a:t>Q </a:t>
            </a:r>
            <a:r>
              <a:rPr lang="en-IN" dirty="0"/>
              <a:t>remains unchanged.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56</a:t>
            </a:fld>
            <a:endParaRPr lang="en-US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275" y="2752725"/>
            <a:ext cx="2828925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987665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/>
              <a:t>Set-Reset Latch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n-IN" dirty="0"/>
              <a:t>The second input condition </a:t>
            </a:r>
            <a:r>
              <a:rPr lang="en-IN" i="1" dirty="0"/>
              <a:t>R </a:t>
            </a:r>
            <a:r>
              <a:rPr lang="en-IN" dirty="0"/>
              <a:t>= 0 and </a:t>
            </a:r>
            <a:r>
              <a:rPr lang="en-IN" i="1" dirty="0"/>
              <a:t>S </a:t>
            </a:r>
            <a:r>
              <a:rPr lang="en-IN" dirty="0"/>
              <a:t>= 1 forces the output of NOR gate </a:t>
            </a:r>
            <a:r>
              <a:rPr lang="en-IN" i="1" dirty="0"/>
              <a:t>B </a:t>
            </a:r>
            <a:r>
              <a:rPr lang="en-IN" dirty="0"/>
              <a:t>low. </a:t>
            </a:r>
          </a:p>
          <a:p>
            <a:pPr algn="just"/>
            <a:r>
              <a:rPr lang="en-IN" dirty="0"/>
              <a:t>Both inputs to NOR gate </a:t>
            </a:r>
            <a:r>
              <a:rPr lang="en-IN" i="1" dirty="0"/>
              <a:t>A </a:t>
            </a:r>
            <a:r>
              <a:rPr lang="en-IN" dirty="0"/>
              <a:t>are now low, and the NOR-gate output must be high. </a:t>
            </a:r>
          </a:p>
          <a:p>
            <a:pPr algn="just"/>
            <a:r>
              <a:rPr lang="en-IN" dirty="0"/>
              <a:t>Thus a 1 at the </a:t>
            </a:r>
            <a:r>
              <a:rPr lang="en-IN" i="1" dirty="0"/>
              <a:t>S </a:t>
            </a:r>
            <a:r>
              <a:rPr lang="en-IN" dirty="0"/>
              <a:t>input is said to </a:t>
            </a:r>
            <a:r>
              <a:rPr lang="en-IN" i="1" dirty="0"/>
              <a:t>SET </a:t>
            </a:r>
            <a:r>
              <a:rPr lang="en-IN" dirty="0"/>
              <a:t>the flip-flop, and it switches to the stable state where </a:t>
            </a:r>
            <a:r>
              <a:rPr lang="en-IN" i="1" dirty="0"/>
              <a:t>Q </a:t>
            </a:r>
            <a:r>
              <a:rPr lang="en-IN" dirty="0"/>
              <a:t>= 1.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57</a:t>
            </a:fld>
            <a:endParaRPr lang="en-US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275" y="2752725"/>
            <a:ext cx="2828925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329092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/>
              <a:t>Set-Reset Latch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en-IN" dirty="0"/>
              <a:t>The third input condition is </a:t>
            </a:r>
            <a:r>
              <a:rPr lang="en-IN" i="1" dirty="0"/>
              <a:t>R </a:t>
            </a:r>
            <a:r>
              <a:rPr lang="en-IN" dirty="0"/>
              <a:t>= 1 and </a:t>
            </a:r>
            <a:r>
              <a:rPr lang="en-IN" i="1" dirty="0"/>
              <a:t>S </a:t>
            </a:r>
            <a:r>
              <a:rPr lang="en-IN" dirty="0"/>
              <a:t>= 0. This condition forces the output of NOR gate </a:t>
            </a:r>
            <a:r>
              <a:rPr lang="en-IN" i="1" dirty="0"/>
              <a:t>A </a:t>
            </a:r>
            <a:r>
              <a:rPr lang="en-IN" dirty="0"/>
              <a:t>low, and since both inputs to NOR gate </a:t>
            </a:r>
            <a:r>
              <a:rPr lang="en-IN" i="1" dirty="0"/>
              <a:t>B </a:t>
            </a:r>
            <a:r>
              <a:rPr lang="en-IN" dirty="0"/>
              <a:t>are now low, the output must be high. </a:t>
            </a:r>
          </a:p>
          <a:p>
            <a:pPr algn="just"/>
            <a:r>
              <a:rPr lang="en-IN" dirty="0"/>
              <a:t>Thus a 1 at the </a:t>
            </a:r>
            <a:r>
              <a:rPr lang="en-IN" i="1" dirty="0"/>
              <a:t>R </a:t>
            </a:r>
            <a:r>
              <a:rPr lang="en-IN" dirty="0"/>
              <a:t>input is said to RESET the flip-flop and it switches to the stable state where </a:t>
            </a:r>
            <a:r>
              <a:rPr lang="en-IN" i="1" dirty="0"/>
              <a:t>Q </a:t>
            </a:r>
            <a:r>
              <a:rPr lang="en-IN" dirty="0"/>
              <a:t>= 0 (or </a:t>
            </a:r>
            <a:r>
              <a:rPr lang="en-IN" i="1" dirty="0"/>
              <a:t>Q’ </a:t>
            </a:r>
            <a:r>
              <a:rPr lang="en-IN" dirty="0"/>
              <a:t>= 1).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58</a:t>
            </a:fld>
            <a:endParaRPr lang="en-US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275" y="2752725"/>
            <a:ext cx="2828925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912395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/>
              <a:t>Set-Reset Latch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en-IN" dirty="0"/>
              <a:t>The last input condition in the table, </a:t>
            </a:r>
            <a:r>
              <a:rPr lang="en-IN" i="1" dirty="0"/>
              <a:t>R </a:t>
            </a:r>
            <a:r>
              <a:rPr lang="en-IN" dirty="0"/>
              <a:t>= 1 and </a:t>
            </a:r>
            <a:r>
              <a:rPr lang="en-IN" i="1" dirty="0"/>
              <a:t>S </a:t>
            </a:r>
            <a:r>
              <a:rPr lang="en-IN" dirty="0"/>
              <a:t>= 1, is forbidden, as it forces the outputs of both NOR gates to the low state. </a:t>
            </a:r>
          </a:p>
          <a:p>
            <a:pPr algn="just"/>
            <a:r>
              <a:rPr lang="en-IN" dirty="0"/>
              <a:t>In other words, both </a:t>
            </a:r>
            <a:r>
              <a:rPr lang="en-IN" i="1" dirty="0"/>
              <a:t>Q </a:t>
            </a:r>
            <a:r>
              <a:rPr lang="en-IN" dirty="0"/>
              <a:t>= 0 and </a:t>
            </a:r>
            <a:r>
              <a:rPr lang="en-IN" i="1" dirty="0"/>
              <a:t>Q’ </a:t>
            </a:r>
            <a:r>
              <a:rPr lang="en-IN" dirty="0"/>
              <a:t>= 0 at the same time. </a:t>
            </a:r>
          </a:p>
          <a:p>
            <a:pPr algn="just"/>
            <a:r>
              <a:rPr lang="en-IN" dirty="0"/>
              <a:t>This violates the basic definition of a flip-flop that requires </a:t>
            </a:r>
            <a:r>
              <a:rPr lang="en-IN" i="1" dirty="0"/>
              <a:t>Q </a:t>
            </a:r>
            <a:r>
              <a:rPr lang="en-IN" dirty="0"/>
              <a:t>to be the complement of </a:t>
            </a:r>
            <a:r>
              <a:rPr lang="en-IN" i="1" dirty="0"/>
              <a:t>Q’, </a:t>
            </a:r>
            <a:r>
              <a:rPr lang="en-IN" dirty="0"/>
              <a:t>and so it is generally agreed never to impose this input condition.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59</a:t>
            </a:fld>
            <a:endParaRPr lang="en-US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275" y="2752725"/>
            <a:ext cx="2828925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84970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en-IN" dirty="0"/>
              <a:t>As integrated circuit technology has improved to allow more and more components on a chip, digital systems have continued to grow in complexity. </a:t>
            </a:r>
          </a:p>
          <a:p>
            <a:pPr algn="just"/>
            <a:r>
              <a:rPr lang="en-IN" dirty="0"/>
              <a:t>As digital systems are complex and detailed design of the systems at the gate and flip-flop level has become very tedious and time consuming. </a:t>
            </a:r>
          </a:p>
          <a:p>
            <a:pPr algn="just"/>
            <a:r>
              <a:rPr lang="en-IN" dirty="0"/>
              <a:t>For this reason, the use of </a:t>
            </a:r>
            <a:r>
              <a:rPr lang="en-IN" b="1" dirty="0"/>
              <a:t>Hardware Description Languages (HDL) </a:t>
            </a:r>
            <a:r>
              <a:rPr lang="en-IN" dirty="0"/>
              <a:t>in the digital design process continues to grow in importance. </a:t>
            </a:r>
          </a:p>
          <a:p>
            <a:pPr algn="just"/>
            <a:r>
              <a:rPr lang="en-IN" dirty="0"/>
              <a:t>A hardware description language allows a digital system to be designed and debugged at a higher level before implementation at the gate and flip-flop level. </a:t>
            </a:r>
          </a:p>
          <a:p>
            <a:pPr algn="just"/>
            <a:r>
              <a:rPr lang="en-IN" dirty="0"/>
              <a:t>The use of </a:t>
            </a:r>
            <a:r>
              <a:rPr lang="en-IN" b="1" dirty="0"/>
              <a:t>computer-aided design tools </a:t>
            </a:r>
            <a:r>
              <a:rPr lang="en-IN" dirty="0"/>
              <a:t>to do this conversion is becoming more widespread.</a:t>
            </a:r>
          </a:p>
          <a:p>
            <a:pPr algn="just"/>
            <a:r>
              <a:rPr lang="en-IN" dirty="0"/>
              <a:t>The two most popular hardware description languages are </a:t>
            </a:r>
            <a:r>
              <a:rPr lang="en-IN" b="1" dirty="0"/>
              <a:t>VHDL and Verilog.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71479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b="1" dirty="0"/>
              <a:t>Set-Reset Latch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IN" b="1" dirty="0"/>
              <a:t>Timing Diagram for S-R Latch</a:t>
            </a:r>
          </a:p>
          <a:p>
            <a:endParaRPr lang="en-IN" b="1" dirty="0"/>
          </a:p>
          <a:p>
            <a:endParaRPr lang="en-IN" b="1" dirty="0"/>
          </a:p>
          <a:p>
            <a:endParaRPr lang="en-IN" b="1" dirty="0"/>
          </a:p>
          <a:p>
            <a:endParaRPr lang="en-IN" b="1" dirty="0"/>
          </a:p>
          <a:p>
            <a:endParaRPr lang="en-IN" b="1" dirty="0"/>
          </a:p>
          <a:p>
            <a:endParaRPr lang="en-IN" b="1" dirty="0"/>
          </a:p>
          <a:p>
            <a:endParaRPr lang="en-IN" b="1" dirty="0"/>
          </a:p>
          <a:p>
            <a:endParaRPr lang="en-IN" b="1" dirty="0"/>
          </a:p>
          <a:p>
            <a:pPr algn="just"/>
            <a:r>
              <a:rPr lang="en-IN" dirty="0"/>
              <a:t>At t1, S = 0 </a:t>
            </a:r>
            <a:r>
              <a:rPr lang="en-IN" dirty="0">
                <a:latin typeface="Century Schoolbook"/>
              </a:rPr>
              <a:t>→</a:t>
            </a:r>
            <a:r>
              <a:rPr lang="en-IN" dirty="0"/>
              <a:t> 1, Q = 0 </a:t>
            </a:r>
            <a:r>
              <a:rPr lang="en-IN" dirty="0">
                <a:latin typeface="Century Schoolbook"/>
              </a:rPr>
              <a:t>→</a:t>
            </a:r>
            <a:r>
              <a:rPr lang="en-IN" dirty="0"/>
              <a:t> 1 a short time (ε) later.</a:t>
            </a:r>
          </a:p>
          <a:p>
            <a:pPr algn="just"/>
            <a:r>
              <a:rPr lang="en-IN" dirty="0"/>
              <a:t>ε represents the response time or delay time of the latch.</a:t>
            </a:r>
          </a:p>
          <a:p>
            <a:pPr algn="just"/>
            <a:r>
              <a:rPr lang="en-IN" dirty="0"/>
              <a:t>At t2, S = 1 </a:t>
            </a:r>
            <a:r>
              <a:rPr lang="en-IN" dirty="0">
                <a:latin typeface="Century Schoolbook"/>
              </a:rPr>
              <a:t>→</a:t>
            </a:r>
            <a:r>
              <a:rPr lang="en-IN" dirty="0"/>
              <a:t> 0, Q = No change (NC). </a:t>
            </a:r>
          </a:p>
          <a:p>
            <a:pPr algn="just"/>
            <a:r>
              <a:rPr lang="en-IN" dirty="0"/>
              <a:t>At t3, R = 0 </a:t>
            </a:r>
            <a:r>
              <a:rPr lang="en-IN" dirty="0">
                <a:latin typeface="Century Schoolbook"/>
              </a:rPr>
              <a:t>→</a:t>
            </a:r>
            <a:r>
              <a:rPr lang="en-IN" dirty="0"/>
              <a:t> 1, and Q = 1 </a:t>
            </a:r>
            <a:r>
              <a:rPr lang="en-IN" dirty="0">
                <a:latin typeface="Century Schoolbook"/>
              </a:rPr>
              <a:t>→</a:t>
            </a:r>
            <a:r>
              <a:rPr lang="en-IN" dirty="0"/>
              <a:t> 0 a short time (ε) later. </a:t>
            </a:r>
          </a:p>
          <a:p>
            <a:pPr algn="just"/>
            <a:r>
              <a:rPr lang="en-IN" dirty="0"/>
              <a:t>The duration of the S (or R) input pulse must normally be at least as great as ε in order for a change in the state of Q to occur. </a:t>
            </a:r>
          </a:p>
          <a:p>
            <a:pPr algn="just"/>
            <a:r>
              <a:rPr lang="en-IN" dirty="0"/>
              <a:t>If S = 1 for a time less than ε, the gate output will not change and the latch will not change state.`</a:t>
            </a:r>
            <a:endParaRPr lang="en-IN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60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913" y="1905000"/>
            <a:ext cx="5210175" cy="232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363788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b="1" dirty="0"/>
              <a:t>Set-Reset Latch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IN" b="1" dirty="0"/>
              <a:t>Metastable State:</a:t>
            </a:r>
          </a:p>
          <a:p>
            <a:pPr algn="just"/>
            <a:r>
              <a:rPr lang="en-IN" dirty="0"/>
              <a:t>Two-inverter circuit and the set-reset circuit can exist a third stable state called  metastable state.</a:t>
            </a:r>
          </a:p>
          <a:p>
            <a:pPr algn="just"/>
            <a:r>
              <a:rPr lang="en-IN" dirty="0"/>
              <a:t>This is the situation where the voltage level at the output of the two inverters or gates is approximately halfway between  the voltage levels for a logic 0 and a logic 1. </a:t>
            </a:r>
          </a:p>
          <a:p>
            <a:pPr algn="just"/>
            <a:r>
              <a:rPr lang="en-IN" dirty="0"/>
              <a:t>This state is referred to as a metastable state. </a:t>
            </a:r>
          </a:p>
          <a:p>
            <a:pPr algn="just"/>
            <a:r>
              <a:rPr lang="en-IN" dirty="0"/>
              <a:t>It is metastable because any noise existing in the circuit will cause the circuit to transition to one of the truly stable states.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63788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b="1" dirty="0"/>
              <a:t>Set-Reset Latch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IN" b="1" dirty="0"/>
              <a:t>Metastable State:</a:t>
            </a:r>
          </a:p>
          <a:p>
            <a:pPr algn="just"/>
            <a:r>
              <a:rPr lang="en-IN" dirty="0"/>
              <a:t>However, certain events can cause the latch to enter the metastable state for a short time. </a:t>
            </a:r>
          </a:p>
          <a:p>
            <a:pPr algn="just"/>
            <a:r>
              <a:rPr lang="en-IN" b="1" dirty="0"/>
              <a:t>The simultaneous change in S and R from 1 to 0 </a:t>
            </a:r>
            <a:r>
              <a:rPr lang="en-IN" dirty="0"/>
              <a:t>in the set-reset latch can cause the latch to enter the metastable state. </a:t>
            </a:r>
          </a:p>
          <a:p>
            <a:pPr algn="just"/>
            <a:r>
              <a:rPr lang="en-IN" b="1" dirty="0"/>
              <a:t>Starting with Q = 0 and applying a pulse on S with a length on the borderline between being too short to cause Q </a:t>
            </a:r>
            <a:r>
              <a:rPr lang="en-IN" dirty="0"/>
              <a:t>to change and just long enough to cause Q to change may cause the circuit to enter the metastable state. </a:t>
            </a:r>
          </a:p>
          <a:p>
            <a:pPr algn="just"/>
            <a:r>
              <a:rPr lang="en-IN" dirty="0"/>
              <a:t>Events causing the circuit to enter the metastable state must be avoided</a:t>
            </a:r>
          </a:p>
          <a:p>
            <a:pPr algn="just"/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26724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b="1" dirty="0"/>
              <a:t>Set-Reset Latch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IN" dirty="0"/>
              <a:t>The term </a:t>
            </a:r>
            <a:r>
              <a:rPr lang="en-IN" b="1" dirty="0"/>
              <a:t>present state</a:t>
            </a:r>
            <a:r>
              <a:rPr lang="en-IN" dirty="0"/>
              <a:t> to denote the state of the Q output of the latch or flip-flop at the time any input signal changes, and the term </a:t>
            </a:r>
            <a:r>
              <a:rPr lang="en-IN" b="1" dirty="0"/>
              <a:t>next state</a:t>
            </a:r>
            <a:r>
              <a:rPr lang="en-IN" dirty="0"/>
              <a:t> to denote the state of the Q output after the latch or flip-flop has reacted to the input change and stabilized.</a:t>
            </a:r>
          </a:p>
          <a:p>
            <a:pPr algn="just"/>
            <a:r>
              <a:rPr lang="en-IN" dirty="0"/>
              <a:t>Let </a:t>
            </a:r>
            <a:r>
              <a:rPr lang="en-IN" b="1" dirty="0"/>
              <a:t>Q(t)</a:t>
            </a:r>
            <a:r>
              <a:rPr lang="en-IN" dirty="0"/>
              <a:t> represent the </a:t>
            </a:r>
            <a:r>
              <a:rPr lang="en-IN" b="1" dirty="0"/>
              <a:t>present state</a:t>
            </a:r>
            <a:r>
              <a:rPr lang="en-IN" dirty="0"/>
              <a:t> and </a:t>
            </a:r>
            <a:r>
              <a:rPr lang="en-IN" b="1" dirty="0"/>
              <a:t>Q(t +ε) or </a:t>
            </a:r>
            <a:r>
              <a:rPr lang="en-IN" b="1" dirty="0" err="1"/>
              <a:t>Qn</a:t>
            </a:r>
            <a:r>
              <a:rPr lang="en-IN" b="1" dirty="0"/>
              <a:t> or Q+ </a:t>
            </a:r>
            <a:r>
              <a:rPr lang="en-IN" dirty="0"/>
              <a:t>represent the </a:t>
            </a:r>
            <a:r>
              <a:rPr lang="en-IN" b="1" dirty="0"/>
              <a:t>next state</a:t>
            </a:r>
            <a:r>
              <a:rPr lang="en-IN" dirty="0"/>
              <a:t>, an equation for Q(</a:t>
            </a:r>
            <a:r>
              <a:rPr lang="en-IN" dirty="0" err="1"/>
              <a:t>t+ε</a:t>
            </a:r>
            <a:r>
              <a:rPr lang="en-IN" dirty="0"/>
              <a:t>) can be obtained from the circuit can write: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21568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b="1" dirty="0"/>
              <a:t>Set-Reset Latch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IN" b="1" dirty="0"/>
              <a:t>Derivation of Q+ for an S-R Latch</a:t>
            </a:r>
          </a:p>
          <a:p>
            <a:pPr algn="just"/>
            <a:endParaRPr lang="en-IN" b="1" dirty="0"/>
          </a:p>
          <a:p>
            <a:pPr algn="just"/>
            <a:endParaRPr lang="en-IN" b="1" dirty="0"/>
          </a:p>
          <a:p>
            <a:pPr algn="just"/>
            <a:endParaRPr lang="en-IN" b="1" dirty="0"/>
          </a:p>
          <a:p>
            <a:pPr algn="just"/>
            <a:endParaRPr lang="en-IN" b="1" dirty="0"/>
          </a:p>
          <a:p>
            <a:pPr algn="just"/>
            <a:endParaRPr lang="en-IN" b="1" dirty="0"/>
          </a:p>
          <a:p>
            <a:pPr algn="just"/>
            <a:endParaRPr lang="en-IN" b="1" dirty="0"/>
          </a:p>
          <a:p>
            <a:pPr algn="just"/>
            <a:endParaRPr lang="en-IN" b="1" dirty="0"/>
          </a:p>
          <a:p>
            <a:pPr algn="just"/>
            <a:endParaRPr lang="en-IN" b="1" dirty="0"/>
          </a:p>
          <a:p>
            <a:pPr algn="just"/>
            <a:r>
              <a:rPr lang="en-IN" b="1" dirty="0"/>
              <a:t>Next-state equation or characteristic equation is</a:t>
            </a:r>
          </a:p>
          <a:p>
            <a:pPr algn="just"/>
            <a:r>
              <a:rPr lang="en-IN" b="1" dirty="0"/>
              <a:t>Q+ = S + R′Q</a:t>
            </a:r>
          </a:p>
          <a:p>
            <a:pPr algn="just"/>
            <a:endParaRPr lang="en-IN" dirty="0"/>
          </a:p>
          <a:p>
            <a:pPr algn="just"/>
            <a:endParaRPr lang="en-IN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089EE38-B9B0-2649-B0E3-F5AD08128C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2093495"/>
            <a:ext cx="1676400" cy="3429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A43B5FD-A55D-320A-DEFC-BA7178E315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2057400"/>
            <a:ext cx="3009900" cy="291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399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IN" sz="2000" dirty="0"/>
              <a:t>This problem illustrates the improper operation that can occur if both inputs to an S-R latch are 1 and are then changed back to 0. For Figure shown below, complete the following timing chart, assuming that each gate has a propagation delay of exactly 10 ns. Assume that initially P = 1 and Q = 0. Note that when t = 100 ns, S and R are both changed to 0. Then, 10 ns later, both P and Q will change to 1. Because these 1’s are fed back to the gate inputs, what will happen after another 10 ns?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65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238625"/>
            <a:ext cx="3105150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675" y="4048125"/>
            <a:ext cx="4429125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02150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Complete the following timing diagram for an S-R latch. Assume Q begins at 1.</a:t>
            </a: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66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647" y="2403475"/>
            <a:ext cx="6066707" cy="216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867771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en-IN" sz="3200" b="1" dirty="0"/>
              <a:t>Set-Reset Latch</a:t>
            </a:r>
            <a:endParaRPr lang="en-IN" sz="3600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IN" b="1" dirty="0"/>
              <a:t>Switch </a:t>
            </a:r>
            <a:r>
              <a:rPr lang="en-IN" b="1" dirty="0" err="1"/>
              <a:t>Debouncing</a:t>
            </a:r>
            <a:r>
              <a:rPr lang="en-IN" b="1" dirty="0"/>
              <a:t> with an S-R Latch</a:t>
            </a:r>
          </a:p>
          <a:p>
            <a:pPr algn="just"/>
            <a:r>
              <a:rPr lang="en-IN" dirty="0"/>
              <a:t>When a mechanical switch is opened or closed, the switch contacts tend to vibrate or bounce open and closed several times before settling down to their final position. </a:t>
            </a:r>
          </a:p>
          <a:p>
            <a:pPr algn="just"/>
            <a:r>
              <a:rPr lang="en-IN" dirty="0"/>
              <a:t>This produces a noisy transition, and this noise can interfere with the proper operation of a logic circuit.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92227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en-IN" sz="3200" b="1" dirty="0"/>
              <a:t>Set-Reset Latch</a:t>
            </a:r>
            <a:endParaRPr lang="en-IN" sz="3600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IN" b="1" dirty="0"/>
              <a:t>Switch </a:t>
            </a:r>
            <a:r>
              <a:rPr lang="en-IN" b="1" dirty="0" err="1"/>
              <a:t>Debouncing</a:t>
            </a:r>
            <a:r>
              <a:rPr lang="en-IN" b="1" dirty="0"/>
              <a:t> with an S-R Latch</a:t>
            </a:r>
          </a:p>
          <a:p>
            <a:pPr algn="just"/>
            <a:endParaRPr lang="en-IN" b="1" dirty="0"/>
          </a:p>
          <a:p>
            <a:pPr algn="just"/>
            <a:endParaRPr lang="en-IN" b="1" dirty="0"/>
          </a:p>
          <a:p>
            <a:pPr algn="just"/>
            <a:endParaRPr lang="en-IN" b="1" dirty="0"/>
          </a:p>
          <a:p>
            <a:pPr algn="just"/>
            <a:endParaRPr lang="en-IN" b="1" dirty="0"/>
          </a:p>
          <a:p>
            <a:pPr algn="just"/>
            <a:endParaRPr lang="en-IN" b="1" dirty="0"/>
          </a:p>
          <a:p>
            <a:pPr algn="just"/>
            <a:endParaRPr lang="en-IN" b="1" dirty="0"/>
          </a:p>
          <a:p>
            <a:pPr algn="just"/>
            <a:r>
              <a:rPr lang="en-IN" dirty="0"/>
              <a:t>The pull-down resistors connected to contacts a and b assure that when the switch is between a and b the latch inputs S and R will always be at a logic 0, and the latch output will not change state. </a:t>
            </a:r>
          </a:p>
          <a:p>
            <a:pPr algn="just"/>
            <a:endParaRPr lang="en-IN" dirty="0"/>
          </a:p>
          <a:p>
            <a:pPr algn="just"/>
            <a:endParaRPr lang="en-IN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68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8" y="2019300"/>
            <a:ext cx="7945437" cy="262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127724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en-IN" sz="3200" b="1" dirty="0"/>
              <a:t>Set-Reset Latch</a:t>
            </a:r>
            <a:endParaRPr lang="en-IN" sz="3600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en-IN" b="1" dirty="0"/>
              <a:t>Switch </a:t>
            </a:r>
            <a:r>
              <a:rPr lang="en-IN" b="1" dirty="0" err="1"/>
              <a:t>Debouncing</a:t>
            </a:r>
            <a:r>
              <a:rPr lang="en-IN" b="1" dirty="0"/>
              <a:t> with an S-R Latch</a:t>
            </a:r>
          </a:p>
          <a:p>
            <a:pPr algn="just"/>
            <a:endParaRPr lang="en-IN" b="1" dirty="0"/>
          </a:p>
          <a:p>
            <a:pPr algn="just"/>
            <a:endParaRPr lang="en-IN" b="1" dirty="0"/>
          </a:p>
          <a:p>
            <a:pPr algn="just"/>
            <a:endParaRPr lang="en-IN" b="1" dirty="0"/>
          </a:p>
          <a:p>
            <a:pPr algn="just"/>
            <a:endParaRPr lang="en-IN" b="1" dirty="0"/>
          </a:p>
          <a:p>
            <a:pPr algn="just"/>
            <a:endParaRPr lang="en-IN" b="1" dirty="0"/>
          </a:p>
          <a:p>
            <a:pPr algn="just"/>
            <a:endParaRPr lang="en-IN" b="1" dirty="0"/>
          </a:p>
          <a:p>
            <a:pPr algn="just"/>
            <a:endParaRPr lang="en-IN" b="1" dirty="0"/>
          </a:p>
          <a:p>
            <a:pPr algn="just"/>
            <a:endParaRPr lang="en-IN" b="1" dirty="0"/>
          </a:p>
          <a:p>
            <a:pPr algn="just"/>
            <a:endParaRPr lang="en-IN" b="1" dirty="0"/>
          </a:p>
          <a:p>
            <a:pPr algn="just"/>
            <a:endParaRPr lang="en-IN" b="1" dirty="0"/>
          </a:p>
          <a:p>
            <a:pPr algn="just"/>
            <a:r>
              <a:rPr lang="en-IN" sz="2600" dirty="0"/>
              <a:t>The timing diagram shows what happens when the switch is flipped from a to b. </a:t>
            </a:r>
          </a:p>
          <a:p>
            <a:pPr algn="just"/>
            <a:r>
              <a:rPr lang="en-IN" sz="2600" dirty="0"/>
              <a:t>As the switch leaves a, bounces occur at the R input; when the switch reaches b, bounces occur at the S input. </a:t>
            </a:r>
          </a:p>
          <a:p>
            <a:pPr algn="just"/>
            <a:r>
              <a:rPr lang="en-IN" sz="2600" dirty="0"/>
              <a:t>After the switch reaches b, the first time S becomes 1, after a short delay the latch switches to the Q = 1 state and remains there. </a:t>
            </a:r>
          </a:p>
          <a:p>
            <a:pPr algn="just"/>
            <a:r>
              <a:rPr lang="en-IN" sz="2600" dirty="0"/>
              <a:t>Thus Q is free of all bounces even though the switch contacts bounce. </a:t>
            </a:r>
          </a:p>
          <a:p>
            <a:pPr algn="just"/>
            <a:endParaRPr lang="en-IN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69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8" y="1828800"/>
            <a:ext cx="7945437" cy="262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88025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IN" b="1" dirty="0"/>
              <a:t>VHDL or VHIC HDL or Very High Speed Integrated Circuit Hardware Description Languages .</a:t>
            </a:r>
          </a:p>
          <a:p>
            <a:pPr algn="just"/>
            <a:r>
              <a:rPr lang="en-IN" dirty="0"/>
              <a:t>VHDL can describe a digital system at several different levels—</a:t>
            </a:r>
            <a:r>
              <a:rPr lang="en-IN" b="1" dirty="0" err="1"/>
              <a:t>behavioral</a:t>
            </a:r>
            <a:r>
              <a:rPr lang="en-IN" b="1" dirty="0"/>
              <a:t>, data flow, and structural. </a:t>
            </a:r>
          </a:p>
          <a:p>
            <a:pPr lvl="1" algn="just"/>
            <a:r>
              <a:rPr lang="en-IN" dirty="0"/>
              <a:t>For example, a binary adder could be described </a:t>
            </a:r>
          </a:p>
          <a:p>
            <a:pPr lvl="1" algn="just"/>
            <a:r>
              <a:rPr lang="en-IN" dirty="0"/>
              <a:t>at the </a:t>
            </a:r>
            <a:r>
              <a:rPr lang="en-IN" b="1" dirty="0" err="1"/>
              <a:t>behavioral</a:t>
            </a:r>
            <a:r>
              <a:rPr lang="en-IN" b="1" dirty="0"/>
              <a:t> level</a:t>
            </a:r>
            <a:r>
              <a:rPr lang="en-IN" dirty="0"/>
              <a:t> in terms of its function of adding two binary numbers, without giving any implementation details. </a:t>
            </a:r>
          </a:p>
          <a:p>
            <a:pPr lvl="1" algn="just"/>
            <a:r>
              <a:rPr lang="en-IN" dirty="0"/>
              <a:t>The same adder could be described at the </a:t>
            </a:r>
            <a:r>
              <a:rPr lang="en-IN" b="1" dirty="0"/>
              <a:t>data flow level </a:t>
            </a:r>
            <a:r>
              <a:rPr lang="en-IN" dirty="0"/>
              <a:t>by giving the logic equations for the adder. </a:t>
            </a:r>
          </a:p>
          <a:p>
            <a:pPr lvl="1" algn="just"/>
            <a:r>
              <a:rPr lang="en-IN" dirty="0"/>
              <a:t>The adder could be described at the </a:t>
            </a:r>
            <a:r>
              <a:rPr lang="en-IN" b="1" dirty="0"/>
              <a:t>structural level </a:t>
            </a:r>
            <a:r>
              <a:rPr lang="en-IN" dirty="0"/>
              <a:t>by specifying the interconnections of the gates which make up the adder.</a:t>
            </a:r>
            <a:endParaRPr lang="en-IN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65911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/>
              <a:t>Set-Reset Latch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IN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IN" b="1" smtClean="0">
                            <a:latin typeface="Cambria Math"/>
                          </a:rPr>
                          <m:t>𝐒</m:t>
                        </m:r>
                      </m:e>
                    </m:acc>
                    <m:r>
                      <a:rPr lang="en-IN" b="1" smtClean="0">
                        <a:latin typeface="Cambria Math"/>
                      </a:rPr>
                      <m:t> </m:t>
                    </m:r>
                    <m:acc>
                      <m:accPr>
                        <m:chr m:val="̅"/>
                        <m:ctrlPr>
                          <a:rPr lang="en-IN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IN" b="1" smtClean="0">
                            <a:latin typeface="Cambria Math"/>
                          </a:rPr>
                          <m:t>𝐑</m:t>
                        </m:r>
                      </m:e>
                    </m:acc>
                  </m:oMath>
                </a14:m>
                <a:r>
                  <a:rPr lang="en-IN" b="1" dirty="0"/>
                  <a:t> latch</a:t>
                </a:r>
              </a:p>
              <a:p>
                <a:endParaRPr lang="en-IN" b="1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t="-100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70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DDC03F-9D6A-FD93-7D01-51270F4834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" y="2667000"/>
            <a:ext cx="3819525" cy="23717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6558814-AD0F-5500-6960-E027735A4F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2630" y="2276475"/>
            <a:ext cx="3114675" cy="276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659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b="1" dirty="0">
                <a:solidFill>
                  <a:srgbClr val="FF0000"/>
                </a:solidFill>
              </a:rPr>
              <a:t>Gated Latches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IN" dirty="0"/>
              <a:t>Gated latches have an </a:t>
            </a:r>
            <a:r>
              <a:rPr lang="en-IN" u="sng" dirty="0">
                <a:solidFill>
                  <a:srgbClr val="92D050"/>
                </a:solidFill>
              </a:rPr>
              <a:t>additional input </a:t>
            </a:r>
            <a:r>
              <a:rPr lang="en-IN" dirty="0"/>
              <a:t>called the </a:t>
            </a:r>
            <a:r>
              <a:rPr lang="en-IN" u="sng" dirty="0">
                <a:solidFill>
                  <a:schemeClr val="bg2">
                    <a:lumMod val="50000"/>
                  </a:schemeClr>
                </a:solidFill>
              </a:rPr>
              <a:t>gate</a:t>
            </a:r>
            <a:r>
              <a:rPr lang="en-IN" dirty="0"/>
              <a:t> or </a:t>
            </a:r>
            <a:r>
              <a:rPr lang="en-IN" u="sng" dirty="0">
                <a:solidFill>
                  <a:schemeClr val="bg2">
                    <a:lumMod val="50000"/>
                  </a:schemeClr>
                </a:solidFill>
              </a:rPr>
              <a:t>enable</a:t>
            </a:r>
            <a:r>
              <a:rPr lang="en-IN" dirty="0"/>
              <a:t> input.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IN" dirty="0"/>
              <a:t>When the gate input is </a:t>
            </a:r>
            <a:r>
              <a:rPr lang="en-IN" u="sng" dirty="0">
                <a:solidFill>
                  <a:srgbClr val="FF0000"/>
                </a:solidFill>
              </a:rPr>
              <a:t>inactive</a:t>
            </a:r>
            <a:r>
              <a:rPr lang="en-IN" dirty="0"/>
              <a:t>, the state of the </a:t>
            </a:r>
            <a:r>
              <a:rPr lang="en-IN" u="sng" dirty="0"/>
              <a:t>latch cannot change</a:t>
            </a:r>
            <a:r>
              <a:rPr lang="en-IN" dirty="0"/>
              <a:t>.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IN" dirty="0"/>
              <a:t>When the gate input is </a:t>
            </a:r>
            <a:r>
              <a:rPr lang="en-IN" u="sng" dirty="0">
                <a:solidFill>
                  <a:srgbClr val="FF0000"/>
                </a:solidFill>
              </a:rPr>
              <a:t>active</a:t>
            </a:r>
            <a:r>
              <a:rPr lang="en-IN" dirty="0"/>
              <a:t>, the latch is </a:t>
            </a:r>
            <a:r>
              <a:rPr lang="en-IN" u="sng" dirty="0"/>
              <a:t>controlled by the other inputs</a:t>
            </a:r>
            <a:r>
              <a:rPr lang="en-IN" dirty="0"/>
              <a:t> and </a:t>
            </a:r>
            <a:r>
              <a:rPr lang="en-IN" u="sng" dirty="0"/>
              <a:t>operates</a:t>
            </a:r>
            <a:r>
              <a:rPr lang="en-IN" dirty="0"/>
              <a:t> as indicated in the preceding section.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71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690" y="4524375"/>
            <a:ext cx="3704620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221090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b="1" dirty="0">
                <a:solidFill>
                  <a:srgbClr val="FF0000"/>
                </a:solidFill>
              </a:rPr>
              <a:t>Gated Latches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947988"/>
          </a:xfrm>
        </p:spPr>
        <p:txBody>
          <a:bodyPr>
            <a:normAutofit fontScale="92500" lnSpcReduction="10000"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IN" b="1" dirty="0"/>
              <a:t>Race Condition in the Gated S-R Latch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IN" dirty="0"/>
              <a:t>Another </a:t>
            </a:r>
            <a:r>
              <a:rPr lang="en-IN" dirty="0">
                <a:solidFill>
                  <a:srgbClr val="FF0000"/>
                </a:solidFill>
              </a:rPr>
              <a:t>reason for disallowing the S = R = 1</a:t>
            </a:r>
            <a:r>
              <a:rPr lang="en-IN" dirty="0"/>
              <a:t> input combination is illustrated by </a:t>
            </a:r>
            <a:r>
              <a:rPr lang="en-IN" i="1" u="sng" dirty="0"/>
              <a:t>considering a change in G from 1 to 0 </a:t>
            </a:r>
            <a:r>
              <a:rPr lang="en-IN" dirty="0"/>
              <a:t>with S = R = 1.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IN" u="sng" dirty="0">
                <a:solidFill>
                  <a:srgbClr val="FF0000"/>
                </a:solidFill>
              </a:rPr>
              <a:t>When G changes</a:t>
            </a:r>
            <a:r>
              <a:rPr lang="en-IN" dirty="0"/>
              <a:t>, both inputs to the basic S-R latch </a:t>
            </a:r>
            <a:r>
              <a:rPr lang="en-IN" u="sng" dirty="0"/>
              <a:t>change from 0 to 1</a:t>
            </a:r>
            <a:r>
              <a:rPr lang="en-IN" dirty="0"/>
              <a:t>. This causes both gates in the basic S-R latch to attempt to </a:t>
            </a:r>
            <a:r>
              <a:rPr lang="en-IN" u="sng" dirty="0"/>
              <a:t>change from 1 to 0</a:t>
            </a:r>
            <a:r>
              <a:rPr lang="en-IN" dirty="0"/>
              <a:t>; </a:t>
            </a:r>
            <a:r>
              <a:rPr lang="en-IN" b="1" dirty="0"/>
              <a:t>a race condition exists</a:t>
            </a:r>
            <a:r>
              <a:rPr lang="en-IN" dirty="0"/>
              <a:t> and the propagation delays of the gates determine whether the latch stabilizes with </a:t>
            </a:r>
            <a:r>
              <a:rPr lang="en-IN" dirty="0">
                <a:solidFill>
                  <a:srgbClr val="FF0000"/>
                </a:solidFill>
              </a:rPr>
              <a:t>Q = 0 or Q = 1</a:t>
            </a:r>
            <a:r>
              <a:rPr lang="en-IN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72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9665" y="4548188"/>
            <a:ext cx="4084671" cy="223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933544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949C8-FAA3-2ABF-F28C-00A0A8138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3B5D482-0DE9-84C7-9A74-A77EB6605D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5862" y="2005012"/>
            <a:ext cx="6772275" cy="406717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EC9EBA-2196-0B7E-A203-6B1703A6F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81173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AD937-4432-3CB2-0478-5E4AE8A65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24A8AF-DDB2-B8E6-3A51-EDF7B17271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0C28DA-F2B3-87C8-83C8-B0CF133AB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179473-3EED-E900-6AE5-92F8381A7F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667376"/>
            <a:ext cx="7248525" cy="462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437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5E9E5CC-23B6-1E1A-9A2B-C3C34FB6E7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9" y="570961"/>
            <a:ext cx="8901112" cy="6208525"/>
          </a:xfrm>
          <a:prstGeom prst="rect">
            <a:avLst/>
          </a:prstGeom>
          <a:noFill/>
        </p:spPr>
      </p:pic>
      <p:sp>
        <p:nvSpPr>
          <p:cNvPr id="4" name="Slide Number Placeholder 3" hidden="1">
            <a:extLst>
              <a:ext uri="{FF2B5EF4-FFF2-40B4-BE49-F238E27FC236}">
                <a16:creationId xmlns:a16="http://schemas.microsoft.com/office/drawing/2014/main" id="{C23C7754-4666-78D8-9F34-193D48642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B6F15528-21DE-4FAA-801E-634DDDAF4B2B}" type="slidenum">
              <a:rPr lang="en-US" smtClean="0"/>
              <a:pPr>
                <a:spcAft>
                  <a:spcPts val="600"/>
                </a:spcAft>
              </a:pPr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16541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b="1" dirty="0">
                <a:solidFill>
                  <a:srgbClr val="FF0000"/>
                </a:solidFill>
              </a:rPr>
              <a:t>Gated Latches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IN" b="1" dirty="0"/>
              <a:t>Q+ has a static 1-hazard </a:t>
            </a:r>
            <a:r>
              <a:rPr lang="en-IN" dirty="0"/>
              <a:t>for the input combinations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IN" dirty="0">
                <a:solidFill>
                  <a:srgbClr val="0070C0"/>
                </a:solidFill>
              </a:rPr>
              <a:t>G = 1, S = 1, R = 1, Q = 1 and </a:t>
            </a:r>
            <a:r>
              <a:rPr lang="pt-BR" dirty="0">
                <a:solidFill>
                  <a:srgbClr val="0070C0"/>
                </a:solidFill>
              </a:rPr>
              <a:t>G = 0, S = 1, R = 1, Q = 1.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IN" dirty="0">
                <a:solidFill>
                  <a:srgbClr val="00B050"/>
                </a:solidFill>
              </a:rPr>
              <a:t>when G changes from 1 to 0 (or 0 to 1) between these two input combinations, it is possible for Q to change from 1 to 0 so, the hazard may cause a glitch in Q,</a:t>
            </a:r>
          </a:p>
          <a:p>
            <a:pPr algn="just"/>
            <a:endParaRPr lang="en-IN" b="1" dirty="0"/>
          </a:p>
          <a:p>
            <a:pPr algn="just"/>
            <a:endParaRPr lang="en-IN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76</a:t>
            </a:fld>
            <a:endParaRPr lang="en-US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571631"/>
            <a:ext cx="3048000" cy="3194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4446578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47472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IN" b="1" dirty="0">
                <a:solidFill>
                  <a:srgbClr val="FF0000"/>
                </a:solidFill>
              </a:rPr>
              <a:t>Gated Latches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8915400" cy="55626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IN" b="1" dirty="0"/>
              <a:t>Catching Problem: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IN" dirty="0"/>
              <a:t>This is </a:t>
            </a:r>
            <a:r>
              <a:rPr lang="en-IN" b="1" dirty="0"/>
              <a:t>restriction</a:t>
            </a:r>
            <a:r>
              <a:rPr lang="en-IN" dirty="0"/>
              <a:t> in gated S-R latches.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IN" dirty="0"/>
              <a:t>The S and R inputs must not be changing or contain glitches while G = 1.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IN" dirty="0"/>
              <a:t>For example, assume Q = 0 when G = 0 </a:t>
            </a:r>
            <a:r>
              <a:rPr lang="en-IN" dirty="0">
                <a:latin typeface="Century Schoolbook"/>
              </a:rPr>
              <a:t>→</a:t>
            </a:r>
            <a:r>
              <a:rPr lang="en-IN" dirty="0"/>
              <a:t> 1 and S = 0 and R = 0.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IN" dirty="0"/>
              <a:t>If S = R = 0 until G returns to 0, then Q remains at 0.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IN" dirty="0"/>
              <a:t>If S contains a 1 glitch, due to a static 1-hazard then Q may be forced to a 1 and will remain there after G becomes 0.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IN" dirty="0"/>
              <a:t>A similar problem occurs if S does not change from 1 to 0 until after G changes to 1.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IN" b="1" dirty="0"/>
              <a:t>This is referred to as the </a:t>
            </a:r>
            <a:r>
              <a:rPr lang="en-IN" b="1" u="sng" dirty="0">
                <a:solidFill>
                  <a:srgbClr val="FF0000"/>
                </a:solidFill>
              </a:rPr>
              <a:t>1’s catching problem</a:t>
            </a:r>
            <a:r>
              <a:rPr lang="en-IN" b="1" dirty="0"/>
              <a:t>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IN" b="1" dirty="0"/>
              <a:t>So to </a:t>
            </a:r>
            <a:r>
              <a:rPr lang="en-IN" b="1" u="sng" dirty="0">
                <a:solidFill>
                  <a:srgbClr val="FF0000"/>
                </a:solidFill>
              </a:rPr>
              <a:t>avoid S=R=1 </a:t>
            </a:r>
            <a:r>
              <a:rPr lang="en-IN" b="1" dirty="0"/>
              <a:t>next is D-Latch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89638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b="1" dirty="0">
                <a:solidFill>
                  <a:srgbClr val="FF0000"/>
                </a:solidFill>
              </a:rPr>
              <a:t>Gated Latches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IN" b="1" u="sng" dirty="0"/>
              <a:t>Gated D Latch  </a:t>
            </a:r>
            <a:r>
              <a:rPr lang="en-IN" b="1" dirty="0"/>
              <a:t>(or Transparent latch)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IN" dirty="0"/>
              <a:t>It can be obtained from a gated S-R latch by connecting S to D and R to D′.</a:t>
            </a:r>
          </a:p>
          <a:p>
            <a:pPr algn="just"/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78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45470" y="2819400"/>
            <a:ext cx="3245530" cy="1661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471964"/>
            <a:ext cx="2714625" cy="241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1019" y="4495800"/>
            <a:ext cx="4117181" cy="218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876800"/>
            <a:ext cx="27051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421584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/>
              <a:t>Gated Latches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N" b="1" dirty="0"/>
              <a:t>Unreliable Gated D Latch Circuit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IN" dirty="0"/>
              <a:t>Most digital systems use a clock signal to synchronize the change in outputs of the system’s flip-flops to an edge of the clock signal, either the positive (0 to 1) or the negative (1 to 0) edge of the clock.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IN" dirty="0"/>
              <a:t>Flip-flops where the clock signal is connected to the gate inputs of the latches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5906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IN" dirty="0"/>
              <a:t>VHDL is a top-down design methodology in which the system is first specified at a high level and tested using a simulator.</a:t>
            </a:r>
          </a:p>
          <a:p>
            <a:pPr algn="just"/>
            <a:r>
              <a:rPr lang="en-IN" dirty="0"/>
              <a:t>VHDL was designed to be technology independent. </a:t>
            </a:r>
          </a:p>
          <a:p>
            <a:pPr lvl="1" algn="just"/>
            <a:r>
              <a:rPr lang="en-IN" dirty="0"/>
              <a:t>If a design is described in VHDL and implemented in today’s technology, the same VHDL description could be used as a starting point for a design in some future technology.</a:t>
            </a:r>
          </a:p>
          <a:p>
            <a:pPr algn="just"/>
            <a:r>
              <a:rPr lang="en-IN" b="1" dirty="0"/>
              <a:t>VHDL is not case sensitive</a:t>
            </a:r>
            <a:r>
              <a:rPr lang="en-IN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447256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/>
              <a:t>Gated Latches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IN" dirty="0"/>
              <a:t> In the circuit shown,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IN" dirty="0"/>
              <a:t>when the </a:t>
            </a:r>
            <a:r>
              <a:rPr lang="en-IN" dirty="0" err="1"/>
              <a:t>Clk</a:t>
            </a:r>
            <a:r>
              <a:rPr lang="en-IN" dirty="0"/>
              <a:t> = 1 so Q = Q′ when the input x = 1 </a:t>
            </a:r>
          </a:p>
          <a:p>
            <a:pPr marL="0" indent="0" algn="just">
              <a:buNone/>
            </a:pPr>
            <a:r>
              <a:rPr lang="en-IN" dirty="0"/>
              <a:t>	and Q = Q when x = 0.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IN" dirty="0"/>
              <a:t>When </a:t>
            </a:r>
            <a:r>
              <a:rPr lang="en-IN" dirty="0" err="1"/>
              <a:t>Clk</a:t>
            </a:r>
            <a:r>
              <a:rPr lang="en-IN" dirty="0"/>
              <a:t> = 1 and x = 1, D = Q′ causes Q to change and, if </a:t>
            </a:r>
            <a:r>
              <a:rPr lang="en-IN" dirty="0" err="1"/>
              <a:t>Clk</a:t>
            </a:r>
            <a:r>
              <a:rPr lang="en-IN" dirty="0"/>
              <a:t> remains 1, the change in Q will feed back and cause Q to change again. If </a:t>
            </a:r>
            <a:r>
              <a:rPr lang="en-IN" dirty="0" err="1"/>
              <a:t>Clk</a:t>
            </a:r>
            <a:r>
              <a:rPr lang="en-IN" dirty="0"/>
              <a:t> remains at 1, Q will oscillate.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IN" dirty="0"/>
              <a:t>Consequently, the </a:t>
            </a:r>
            <a:r>
              <a:rPr lang="en-IN" u="sng" dirty="0"/>
              <a:t>circuit will only operate as intended if </a:t>
            </a:r>
            <a:r>
              <a:rPr lang="en-IN" u="sng" dirty="0" err="1"/>
              <a:t>Clk</a:t>
            </a:r>
            <a:r>
              <a:rPr lang="en-IN" u="sng" dirty="0"/>
              <a:t> remains at 1 </a:t>
            </a:r>
            <a:r>
              <a:rPr lang="en-IN" dirty="0"/>
              <a:t>for a short time; it has to 1 just long enough to allow Q to change but short enough to prevent the change from feeding back and causing a second change.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80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6629" y="533400"/>
            <a:ext cx="2962371" cy="145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201659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/>
              <a:t>Gated Latches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05400"/>
          </a:xfrm>
        </p:spPr>
        <p:txBody>
          <a:bodyPr>
            <a:normAutofit fontScale="92500"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IN" dirty="0"/>
              <a:t>With a single latch, it may be possible to control the clock high time so the latch operates as intended, but in a system with several latches, the variation in gate delays would make it impossible to provide the correct clock width to all latches.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IN" b="1" dirty="0"/>
              <a:t>To avoid this timing problem, more complicated flip-flops restrict the flip-flop outputs to only change on an edge of the clock, and the outputs cannot change at other times even if the inputs change.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IN" dirty="0"/>
              <a:t>If the inputs to the flip-flop only need to be stable for a short period of time around the clock edge, this refer to </a:t>
            </a:r>
            <a:r>
              <a:rPr lang="en-IN" b="1" dirty="0"/>
              <a:t>the flip-flop as edge-triggered.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IN" dirty="0"/>
              <a:t>The term </a:t>
            </a:r>
            <a:r>
              <a:rPr lang="en-IN" b="1" dirty="0"/>
              <a:t>master-slave flip-flop</a:t>
            </a:r>
            <a:r>
              <a:rPr lang="en-IN" dirty="0"/>
              <a:t> refers to a particular implementation that uses two gated latches in such a way that the flip-flop outputs only change on a clock edge.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530170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Exercise</a:t>
            </a:r>
            <a:endParaRPr lang="en-IN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Design a gated D latch using only NAND gates and one inverter.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432440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b="1" dirty="0"/>
              <a:t>Edge-Triggered D Flip-Flop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IN" dirty="0"/>
              <a:t>If the output of flip-flop can change in response to </a:t>
            </a:r>
            <a:r>
              <a:rPr lang="en-IN" u="sng" dirty="0"/>
              <a:t>a 0 to 1 transition on the clock input</a:t>
            </a:r>
            <a:r>
              <a:rPr lang="en-IN" dirty="0"/>
              <a:t>, we say that the </a:t>
            </a:r>
            <a:r>
              <a:rPr lang="en-IN" b="1" dirty="0"/>
              <a:t>flip-flop is triggered on the rising edge (or positive edge) of the clock.</a:t>
            </a:r>
            <a:r>
              <a:rPr lang="en-IN" dirty="0"/>
              <a:t> </a:t>
            </a:r>
            <a:r>
              <a:rPr lang="en-IN" b="1" dirty="0"/>
              <a:t>(rising-edge trigger)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IN" dirty="0"/>
              <a:t>If the output can change in response to a </a:t>
            </a:r>
            <a:r>
              <a:rPr lang="en-IN" u="sng" dirty="0"/>
              <a:t>1 to 0 transition on the clock input</a:t>
            </a:r>
            <a:r>
              <a:rPr lang="en-IN" dirty="0"/>
              <a:t>, we say that the </a:t>
            </a:r>
            <a:r>
              <a:rPr lang="en-IN" b="1" dirty="0"/>
              <a:t>flip-flop is triggered on the falling edge (or negative edge) of the clock.  (falling-edge trigger).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IN" dirty="0"/>
              <a:t>The term </a:t>
            </a:r>
            <a:r>
              <a:rPr lang="en-IN" b="1" dirty="0"/>
              <a:t>active edge</a:t>
            </a:r>
            <a:r>
              <a:rPr lang="en-IN" dirty="0"/>
              <a:t> refers to the clock edge (rising or falling) that triggers the flip-flop state change.</a:t>
            </a:r>
          </a:p>
          <a:p>
            <a:pPr algn="just"/>
            <a:endParaRPr lang="en-IN" b="1" dirty="0"/>
          </a:p>
          <a:p>
            <a:pPr algn="just"/>
            <a:endParaRPr lang="en-IN" b="1" dirty="0"/>
          </a:p>
          <a:p>
            <a:pPr algn="just"/>
            <a:endParaRPr lang="en-IN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363474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b="1" dirty="0"/>
              <a:t>Edge-Triggered D Flip-Flop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IN" b="1" dirty="0"/>
              <a:t>D Flip-Flops</a:t>
            </a:r>
          </a:p>
          <a:p>
            <a:pPr algn="just"/>
            <a:endParaRPr lang="en-IN" b="1" dirty="0"/>
          </a:p>
          <a:p>
            <a:pPr algn="just"/>
            <a:endParaRPr lang="en-IN" b="1" dirty="0"/>
          </a:p>
          <a:p>
            <a:pPr algn="just"/>
            <a:endParaRPr lang="en-IN" b="1" dirty="0"/>
          </a:p>
          <a:p>
            <a:pPr algn="just"/>
            <a:endParaRPr lang="en-IN" b="1" dirty="0"/>
          </a:p>
          <a:p>
            <a:pPr algn="just"/>
            <a:endParaRPr lang="en-IN" dirty="0"/>
          </a:p>
          <a:p>
            <a:pPr algn="just"/>
            <a:r>
              <a:rPr lang="en-IN" dirty="0"/>
              <a:t>Timing for  D Flip-Flop  (Falling-Edge Trigger) </a:t>
            </a:r>
          </a:p>
          <a:p>
            <a:pPr algn="just"/>
            <a:endParaRPr lang="en-IN" b="1" dirty="0"/>
          </a:p>
          <a:p>
            <a:pPr algn="just"/>
            <a:endParaRPr lang="en-IN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84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99" y="2057400"/>
            <a:ext cx="8453402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091" y="4654728"/>
            <a:ext cx="7345819" cy="2127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7251479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b="1" dirty="0"/>
              <a:t>Edge-Triggered D Flip-Flop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IN" b="1" dirty="0"/>
              <a:t>D Flip-Flop (Rising Edge Trigger)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IN" dirty="0"/>
              <a:t>A rising-edge-triggered D flip-flop can be constructed from two gated D latches and an inverter</a:t>
            </a:r>
          </a:p>
          <a:p>
            <a:pPr algn="just"/>
            <a:endParaRPr lang="en-IN" dirty="0"/>
          </a:p>
          <a:p>
            <a:pPr algn="just"/>
            <a:endParaRPr lang="en-IN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85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848" y="2971800"/>
            <a:ext cx="6054305" cy="2139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8958123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b="1" dirty="0"/>
              <a:t>Edge-Triggered D Flip-Flop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IN" b="1" dirty="0"/>
              <a:t>D Flip-Flop (Rising Edge Trigger)</a:t>
            </a:r>
          </a:p>
          <a:p>
            <a:pPr algn="just"/>
            <a:endParaRPr lang="en-IN" dirty="0"/>
          </a:p>
          <a:p>
            <a:pPr algn="just"/>
            <a:endParaRPr lang="en-IN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86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05758" y="2057401"/>
            <a:ext cx="6132484" cy="4800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4399467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b="1" dirty="0"/>
              <a:t>Edge-Triggered D Flip-Flop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IN" b="1" dirty="0"/>
              <a:t>D Flip-Flop (Rising Edge Trigger)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IN" dirty="0"/>
              <a:t>When CLK = 0, G1 = 1, and the first latch P = D input.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IN" dirty="0"/>
              <a:t>Because G2 = 0, the second latch holds the current value of Q.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IN" dirty="0"/>
              <a:t>When CLK = 0 </a:t>
            </a:r>
            <a:r>
              <a:rPr lang="en-IN" dirty="0">
                <a:latin typeface="Century Schoolbook"/>
              </a:rPr>
              <a:t>→</a:t>
            </a:r>
            <a:r>
              <a:rPr lang="en-IN" dirty="0"/>
              <a:t> 1, G1 =1</a:t>
            </a:r>
            <a:r>
              <a:rPr lang="en-IN" dirty="0">
                <a:latin typeface="Century Schoolbook"/>
              </a:rPr>
              <a:t> → </a:t>
            </a:r>
            <a:r>
              <a:rPr lang="en-IN" dirty="0"/>
              <a:t>0, and the current value of D is stored in the first latch, at same time G2 = 1, the value of Q = P.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IN" dirty="0"/>
              <a:t>When CLK changes back to 0, the second latch takes on the value of P and holds it and, then, the first latch starts following the D input again.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IN" dirty="0"/>
              <a:t>If the first latch starts following the D input before the second latch takes on the value of P, the flip-flop will not function properly.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n-IN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698369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b="1" dirty="0"/>
              <a:t>Edge-Triggered D Flip-Flop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IN" b="1" dirty="0"/>
              <a:t>D Flip-Flop (Rising Edge Trigger)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IN" dirty="0"/>
              <a:t>Therefore, the circuit designers must pay careful attention to timing issues when designing edge-triggered flip-flops.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IN" dirty="0"/>
              <a:t>With this circuit, output state changes occur only following the rising edge of the clock.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IN" dirty="0"/>
              <a:t>The value of D at the time of the rising edge of the clock determines the value of Q, and any extra changes in D that occur between rising clock edges have no effect on Q.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21212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b="1" dirty="0"/>
              <a:t>Edge-Triggered D Flip-Flop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IN" dirty="0"/>
              <a:t>Because a flip-flop changes state only on the active edge of the clock, the propagation delay of a flip-flop is the time between the active edge of the clock and the resulting change in the output.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IN" dirty="0"/>
              <a:t>There are also timing issues associated with the D input.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IN" dirty="0"/>
              <a:t>To function properly:</a:t>
            </a:r>
          </a:p>
          <a:p>
            <a:pPr lvl="1" algn="just"/>
            <a:r>
              <a:rPr lang="en-IN" dirty="0"/>
              <a:t>The D input to an edge-triggered flip-flop must be held at a constant value for a period of time before and after the active edge of the clock. </a:t>
            </a:r>
          </a:p>
          <a:p>
            <a:pPr lvl="1" algn="just"/>
            <a:r>
              <a:rPr lang="en-IN" dirty="0"/>
              <a:t>If D changes at the same time as the active edge, the </a:t>
            </a:r>
            <a:r>
              <a:rPr lang="en-IN" dirty="0" err="1"/>
              <a:t>behavior</a:t>
            </a:r>
            <a:r>
              <a:rPr lang="en-IN" dirty="0"/>
              <a:t> is unpredictable.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IN" b="1" dirty="0"/>
              <a:t>The amount of time that D must be stable before the active edge is called the </a:t>
            </a:r>
            <a:r>
              <a:rPr lang="en-IN" b="1" dirty="0">
                <a:solidFill>
                  <a:srgbClr val="FF0000"/>
                </a:solidFill>
              </a:rPr>
              <a:t>setup time (</a:t>
            </a:r>
            <a:r>
              <a:rPr lang="en-IN" b="1" dirty="0" err="1">
                <a:solidFill>
                  <a:srgbClr val="FF0000"/>
                </a:solidFill>
              </a:rPr>
              <a:t>tsu</a:t>
            </a:r>
            <a:r>
              <a:rPr lang="en-IN" b="1" dirty="0">
                <a:solidFill>
                  <a:srgbClr val="FF0000"/>
                </a:solidFill>
              </a:rPr>
              <a:t>),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IN" b="1" dirty="0"/>
              <a:t>The amount of time that D must hold the same value after the active edge is the </a:t>
            </a:r>
            <a:r>
              <a:rPr lang="en-IN" b="1" dirty="0">
                <a:solidFill>
                  <a:srgbClr val="FF0000"/>
                </a:solidFill>
              </a:rPr>
              <a:t>hold time (</a:t>
            </a:r>
            <a:r>
              <a:rPr lang="en-IN" b="1" dirty="0" err="1">
                <a:solidFill>
                  <a:srgbClr val="FF0000"/>
                </a:solidFill>
              </a:rPr>
              <a:t>th</a:t>
            </a:r>
            <a:r>
              <a:rPr lang="en-IN" b="1" dirty="0">
                <a:solidFill>
                  <a:srgbClr val="FF0000"/>
                </a:solidFill>
              </a:rPr>
              <a:t>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9466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sz="3600" b="1" dirty="0"/>
              <a:t>VHDL Description of Combinational  Circuits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IN" dirty="0"/>
              <a:t>A </a:t>
            </a:r>
            <a:r>
              <a:rPr lang="en-IN" b="1" dirty="0"/>
              <a:t>VHDL signal </a:t>
            </a:r>
            <a:r>
              <a:rPr lang="en-IN" dirty="0"/>
              <a:t>is used to describe a signal in a physical system.</a:t>
            </a:r>
          </a:p>
          <a:p>
            <a:pPr algn="just"/>
            <a:r>
              <a:rPr lang="en-IN" dirty="0"/>
              <a:t>E.g. The gate circuit of figure has </a:t>
            </a:r>
            <a:r>
              <a:rPr lang="en-IN" b="1" dirty="0"/>
              <a:t>five signals</a:t>
            </a:r>
            <a:r>
              <a:rPr lang="en-IN" dirty="0"/>
              <a:t>: A, B, C, D, and 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7499" y="3074988"/>
            <a:ext cx="3469003" cy="963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9504970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b="1" dirty="0"/>
              <a:t>Edge-Triggered D Flip-Flop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IN" sz="2000" b="1" dirty="0"/>
              <a:t>Setup and Hold Times for an  Edge-Triggered D Flip-Flop </a:t>
            </a:r>
          </a:p>
          <a:p>
            <a:pPr algn="just"/>
            <a:endParaRPr lang="en-IN" sz="2000" b="1" dirty="0"/>
          </a:p>
          <a:p>
            <a:pPr algn="just"/>
            <a:endParaRPr lang="en-IN" sz="2000" b="1" dirty="0"/>
          </a:p>
          <a:p>
            <a:pPr algn="just"/>
            <a:endParaRPr lang="en-IN" sz="2000" b="1" dirty="0"/>
          </a:p>
          <a:p>
            <a:pPr algn="just"/>
            <a:endParaRPr lang="en-IN" sz="2000" b="1" dirty="0"/>
          </a:p>
          <a:p>
            <a:pPr algn="just"/>
            <a:endParaRPr lang="en-IN" sz="2000" b="1" dirty="0"/>
          </a:p>
          <a:p>
            <a:pPr algn="just"/>
            <a:endParaRPr lang="en-IN" sz="2000" b="1" dirty="0"/>
          </a:p>
          <a:p>
            <a:pPr algn="just"/>
            <a:endParaRPr lang="en-IN" sz="2000" b="1" dirty="0"/>
          </a:p>
          <a:p>
            <a:pPr algn="just"/>
            <a:r>
              <a:rPr lang="en-IN" sz="2000" dirty="0"/>
              <a:t>The times at which D is allowed to change during the clock cycle are shaded in the timing diagram.</a:t>
            </a:r>
          </a:p>
          <a:p>
            <a:pPr algn="just"/>
            <a:r>
              <a:rPr lang="en-IN" sz="2000" dirty="0"/>
              <a:t>The </a:t>
            </a:r>
            <a:r>
              <a:rPr lang="en-IN" sz="2000" b="1" dirty="0"/>
              <a:t>propagation delay (</a:t>
            </a:r>
            <a:r>
              <a:rPr lang="en-IN" sz="2000" b="1" dirty="0" err="1"/>
              <a:t>tp</a:t>
            </a:r>
            <a:r>
              <a:rPr lang="en-IN" sz="2000" b="1" dirty="0"/>
              <a:t>)</a:t>
            </a:r>
            <a:r>
              <a:rPr lang="en-IN" sz="2000" dirty="0"/>
              <a:t> from the time the clock changes until the Q output changes is also indicated.</a:t>
            </a:r>
          </a:p>
          <a:p>
            <a:pPr algn="just"/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90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33" y="1981200"/>
            <a:ext cx="8189334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3958394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b="1" dirty="0"/>
              <a:t>Edge-Triggered D Flip-Flop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17010"/>
            <a:ext cx="8229600" cy="128859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IN" dirty="0"/>
              <a:t>The setup time allows a change in D to propagate through the first latch before the rising edge of Clock. The hold time is required so that D gets stored in the first latch before D changes.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91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2624" y="1371600"/>
            <a:ext cx="4398752" cy="1554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95" y="2971800"/>
            <a:ext cx="7693011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6549036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b="1" dirty="0"/>
              <a:t>Edge-Triggered D Flip-Flop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IN" b="1" dirty="0"/>
              <a:t>Determination of Minimum Clock Period</a:t>
            </a:r>
          </a:p>
          <a:p>
            <a:pPr algn="just"/>
            <a:endParaRPr lang="en-IN" b="1" dirty="0"/>
          </a:p>
          <a:p>
            <a:pPr algn="just"/>
            <a:endParaRPr lang="en-IN" b="1" dirty="0"/>
          </a:p>
          <a:p>
            <a:pPr algn="just"/>
            <a:endParaRPr lang="en-IN" b="1" dirty="0"/>
          </a:p>
          <a:p>
            <a:pPr algn="just"/>
            <a:endParaRPr lang="en-IN" b="1" dirty="0"/>
          </a:p>
          <a:p>
            <a:pPr algn="just"/>
            <a:endParaRPr lang="en-IN" b="1" dirty="0"/>
          </a:p>
          <a:p>
            <a:pPr algn="just"/>
            <a:endParaRPr lang="en-IN" dirty="0"/>
          </a:p>
          <a:p>
            <a:pPr algn="just"/>
            <a:r>
              <a:rPr lang="en-IN" dirty="0"/>
              <a:t>Suppose the inverter has a propagation delay of 2 ns, </a:t>
            </a:r>
          </a:p>
          <a:p>
            <a:pPr algn="just"/>
            <a:r>
              <a:rPr lang="en-IN" dirty="0"/>
              <a:t>The flip-flop has a propagation delay of 5 ns and a setup time of 3 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92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209799"/>
            <a:ext cx="1757780" cy="1828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49" y="2057400"/>
            <a:ext cx="4019551" cy="2366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1026762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b="1" dirty="0"/>
              <a:t>Edge-Triggered D Flip-Flop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pPr algn="just"/>
            <a:r>
              <a:rPr lang="en-IN" b="1" dirty="0"/>
              <a:t>Determination of Minimum Clock Period</a:t>
            </a:r>
          </a:p>
          <a:p>
            <a:pPr algn="just"/>
            <a:endParaRPr lang="en-IN" b="1" dirty="0"/>
          </a:p>
          <a:p>
            <a:pPr algn="just"/>
            <a:endParaRPr lang="en-IN" b="1" dirty="0"/>
          </a:p>
          <a:p>
            <a:pPr algn="just"/>
            <a:endParaRPr lang="en-IN" b="1" dirty="0"/>
          </a:p>
          <a:p>
            <a:pPr algn="just"/>
            <a:endParaRPr lang="en-IN" b="1" dirty="0"/>
          </a:p>
          <a:p>
            <a:pPr algn="just"/>
            <a:endParaRPr lang="en-IN" b="1" dirty="0"/>
          </a:p>
          <a:p>
            <a:pPr algn="just"/>
            <a:r>
              <a:rPr lang="en-IN" sz="1600" dirty="0"/>
              <a:t>That the clock period is 9 ns, i.e., the time between successive active edges (rising edges for this figure). </a:t>
            </a:r>
          </a:p>
          <a:p>
            <a:pPr algn="just"/>
            <a:r>
              <a:rPr lang="en-IN" sz="1600" dirty="0"/>
              <a:t>Then, 5 ns after a clock edge, the flip-flop output will change, and 2 ns after that, the output of the inverter will change. </a:t>
            </a:r>
          </a:p>
          <a:p>
            <a:pPr algn="just"/>
            <a:r>
              <a:rPr lang="en-IN" sz="1600" dirty="0"/>
              <a:t>Therefore, the input to the flip-flop will change 7 ns after the rising edge, which is 2 ns before the next rising edge. </a:t>
            </a:r>
          </a:p>
          <a:p>
            <a:pPr algn="just"/>
            <a:r>
              <a:rPr lang="en-IN" sz="1600" dirty="0"/>
              <a:t>But the setup time of the flip-flop requires that the input be stable 3 ns before the rising edge; therefore, the flip-flop may not take on the correct value.</a:t>
            </a:r>
            <a:endParaRPr lang="en-IN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93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063" y="1981200"/>
            <a:ext cx="3277875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8020875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b="1" dirty="0"/>
              <a:t>Edge-Triggered D Flip-Flop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IN" b="1" dirty="0"/>
              <a:t>Determination of Minimum Clock Period</a:t>
            </a:r>
          </a:p>
          <a:p>
            <a:pPr algn="just"/>
            <a:endParaRPr lang="en-IN" b="1" dirty="0"/>
          </a:p>
          <a:p>
            <a:pPr algn="just"/>
            <a:endParaRPr lang="en-IN" b="1" dirty="0"/>
          </a:p>
          <a:p>
            <a:pPr algn="just"/>
            <a:endParaRPr lang="en-IN" b="1" dirty="0"/>
          </a:p>
          <a:p>
            <a:pPr algn="just"/>
            <a:endParaRPr lang="en-IN" b="1" dirty="0"/>
          </a:p>
          <a:p>
            <a:pPr algn="just"/>
            <a:endParaRPr lang="en-IN" b="1" dirty="0"/>
          </a:p>
          <a:p>
            <a:pPr algn="just"/>
            <a:endParaRPr lang="en-IN" sz="1600" dirty="0"/>
          </a:p>
          <a:p>
            <a:pPr algn="just"/>
            <a:r>
              <a:rPr lang="en-IN" sz="1600" dirty="0"/>
              <a:t>Now the clock period is 15 ns </a:t>
            </a:r>
          </a:p>
          <a:p>
            <a:pPr algn="just"/>
            <a:r>
              <a:rPr lang="en-IN" sz="1600" dirty="0"/>
              <a:t>Again, the input to the flip-flop will change 7 ns after the rising edge. </a:t>
            </a:r>
          </a:p>
          <a:p>
            <a:pPr algn="just"/>
            <a:r>
              <a:rPr lang="en-IN" sz="1600" dirty="0"/>
              <a:t>However, because the clock is slower, this is 8 ns before the next rising edge. </a:t>
            </a:r>
          </a:p>
          <a:p>
            <a:pPr algn="just"/>
            <a:r>
              <a:rPr lang="en-IN" sz="1600" dirty="0"/>
              <a:t>Therefore, the flip-flop will work properly. </a:t>
            </a:r>
          </a:p>
          <a:p>
            <a:pPr algn="just"/>
            <a:r>
              <a:rPr lang="en-IN" sz="1600" dirty="0"/>
              <a:t>Note in Figure (c) that there is </a:t>
            </a:r>
            <a:r>
              <a:rPr lang="en-IN" sz="1600" b="1" dirty="0"/>
              <a:t>5 ns of extra time</a:t>
            </a:r>
            <a:r>
              <a:rPr lang="en-IN" sz="1600" dirty="0"/>
              <a:t> between the time the D input is correct and the time when it must be correct for the setup time to be satisfied.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94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450" y="1981200"/>
            <a:ext cx="4229100" cy="250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6106550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b="1" dirty="0"/>
              <a:t>Edge-Triggered D Flip-Flop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IN" b="1" dirty="0"/>
              <a:t>Determination of Minimum Clock Period</a:t>
            </a:r>
          </a:p>
          <a:p>
            <a:pPr algn="just"/>
            <a:endParaRPr lang="en-IN" b="1" dirty="0"/>
          </a:p>
          <a:p>
            <a:pPr algn="just"/>
            <a:endParaRPr lang="en-IN" b="1" dirty="0"/>
          </a:p>
          <a:p>
            <a:pPr algn="just"/>
            <a:endParaRPr lang="en-IN" b="1" dirty="0"/>
          </a:p>
          <a:p>
            <a:pPr algn="just"/>
            <a:endParaRPr lang="en-IN" b="1" dirty="0"/>
          </a:p>
          <a:p>
            <a:pPr algn="just"/>
            <a:endParaRPr lang="en-IN" b="1" dirty="0"/>
          </a:p>
          <a:p>
            <a:pPr algn="just"/>
            <a:endParaRPr lang="en-IN" sz="1600" dirty="0"/>
          </a:p>
          <a:p>
            <a:pPr algn="just"/>
            <a:endParaRPr lang="en-IN" sz="1600" dirty="0"/>
          </a:p>
          <a:p>
            <a:pPr algn="just"/>
            <a:r>
              <a:rPr lang="en-IN" sz="1800" dirty="0"/>
              <a:t>We can use a shorter clock period, and have less extra time, or no extra time. </a:t>
            </a:r>
          </a:p>
          <a:p>
            <a:pPr algn="just"/>
            <a:r>
              <a:rPr lang="en-IN" sz="1800" dirty="0"/>
              <a:t>Figure (d) shows that 10 ns is the minimum clock period which will work for this circuit. </a:t>
            </a:r>
            <a:endParaRPr lang="en-IN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95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6563" y="1981200"/>
            <a:ext cx="3190875" cy="248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8859581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IN" dirty="0"/>
              <a:t>What change must be made in following circuit to implement a falling-edge-triggered D flip-flop? Complete the following timing diagram for the modified flip-flop.</a:t>
            </a: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96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771394"/>
            <a:ext cx="4017752" cy="1419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181887"/>
            <a:ext cx="5486400" cy="257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6672077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Fill in the timing diagram for a falling-edge-triggered S-R flip-flop. Assume Q begins at 0.</a:t>
            </a: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97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070" y="2365374"/>
            <a:ext cx="5487860" cy="289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8149444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" y="182880"/>
            <a:ext cx="8229600" cy="990600"/>
          </a:xfrm>
        </p:spPr>
        <p:txBody>
          <a:bodyPr>
            <a:normAutofit/>
          </a:bodyPr>
          <a:lstStyle/>
          <a:p>
            <a:r>
              <a:rPr lang="en-IN" b="1" dirty="0">
                <a:solidFill>
                  <a:srgbClr val="FF0000"/>
                </a:solidFill>
              </a:rPr>
              <a:t>S-R Flip-Flop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3480"/>
            <a:ext cx="8686800" cy="5608320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IN" dirty="0"/>
              <a:t>An S-R flip-flop is </a:t>
            </a:r>
            <a:r>
              <a:rPr lang="en-IN" i="1" u="sng" dirty="0"/>
              <a:t>similar to an S-R latch </a:t>
            </a:r>
            <a:r>
              <a:rPr lang="en-IN" dirty="0"/>
              <a:t>in that S = 1 sets the Q output to 1, and R = 1 resets the Q output to 0.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dirty="0"/>
              <a:t>Q+ is the value of Q after the propagation delay thru the latch.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dirty="0"/>
              <a:t>Q+ is the value that Q assumes after the active clock edge.</a:t>
            </a:r>
            <a:endParaRPr lang="en-IN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en-IN" dirty="0"/>
              <a:t>The essential </a:t>
            </a:r>
            <a:r>
              <a:rPr lang="en-IN" dirty="0">
                <a:solidFill>
                  <a:schemeClr val="bg2">
                    <a:lumMod val="50000"/>
                  </a:schemeClr>
                </a:solidFill>
              </a:rPr>
              <a:t>difference is that the flip-flop has a clock input</a:t>
            </a:r>
            <a:r>
              <a:rPr lang="en-IN" dirty="0"/>
              <a:t>, and the </a:t>
            </a:r>
            <a:r>
              <a:rPr lang="en-IN" u="sng" dirty="0">
                <a:solidFill>
                  <a:srgbClr val="00B050"/>
                </a:solidFill>
              </a:rPr>
              <a:t>Q output can change only after an active clock edge.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98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56" y="4876800"/>
            <a:ext cx="7934944" cy="149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7552975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686628"/>
            <a:ext cx="4724400" cy="313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413" y="1966686"/>
            <a:ext cx="6097587" cy="192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1336" y="384048"/>
            <a:ext cx="8229600" cy="381000"/>
          </a:xfrm>
        </p:spPr>
        <p:txBody>
          <a:bodyPr>
            <a:normAutofit fontScale="90000"/>
          </a:bodyPr>
          <a:lstStyle/>
          <a:p>
            <a:r>
              <a:rPr lang="en-IN" b="1" dirty="0">
                <a:solidFill>
                  <a:srgbClr val="FF0000"/>
                </a:solidFill>
              </a:rPr>
              <a:t>S-R Flip-Flop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48227"/>
            <a:ext cx="8229600" cy="5572125"/>
          </a:xfrm>
        </p:spPr>
        <p:txBody>
          <a:bodyPr/>
          <a:lstStyle/>
          <a:p>
            <a:pPr algn="just"/>
            <a:r>
              <a:rPr lang="en-IN" b="1" dirty="0"/>
              <a:t>S-R Flip-Flop Implementation and Timing</a:t>
            </a:r>
          </a:p>
          <a:p>
            <a:pPr algn="just"/>
            <a:endParaRPr lang="en-IN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1714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7282</TotalTime>
  <Words>10270</Words>
  <Application>Microsoft Office PowerPoint</Application>
  <PresentationFormat>On-screen Show (4:3)</PresentationFormat>
  <Paragraphs>1121</Paragraphs>
  <Slides>139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139</vt:i4>
      </vt:variant>
    </vt:vector>
  </HeadingPairs>
  <TitlesOfParts>
    <vt:vector size="149" baseType="lpstr">
      <vt:lpstr>Arial</vt:lpstr>
      <vt:lpstr>Calibri</vt:lpstr>
      <vt:lpstr>Cambria Math</vt:lpstr>
      <vt:lpstr>Century Schoolbook</vt:lpstr>
      <vt:lpstr>Courier New</vt:lpstr>
      <vt:lpstr>Palatino Linotype</vt:lpstr>
      <vt:lpstr>Times New Roman</vt:lpstr>
      <vt:lpstr>Wingdings</vt:lpstr>
      <vt:lpstr>Clarity</vt:lpstr>
      <vt:lpstr>Equation</vt:lpstr>
      <vt:lpstr>Analog and digital electronics 21CS33 </vt:lpstr>
      <vt:lpstr>Module-4</vt:lpstr>
      <vt:lpstr>Books Referred/Source</vt:lpstr>
      <vt:lpstr>Introduction to VHDL</vt:lpstr>
      <vt:lpstr>Objective</vt:lpstr>
      <vt:lpstr>Introduction</vt:lpstr>
      <vt:lpstr>Introduction</vt:lpstr>
      <vt:lpstr>Introduction</vt:lpstr>
      <vt:lpstr>VHDL Description of Combinational  Circuits</vt:lpstr>
      <vt:lpstr>VHDL Description of Combinational  Circuits</vt:lpstr>
      <vt:lpstr>VHDL Description of Combinational  Circuits</vt:lpstr>
      <vt:lpstr>VHDL Description of Combinational  Circuits</vt:lpstr>
      <vt:lpstr>VHDL Description of Combinational  Circuits</vt:lpstr>
      <vt:lpstr>VHDL Description of Combinational  Circuits</vt:lpstr>
      <vt:lpstr>VHDL Description of Combinational  Circuits</vt:lpstr>
      <vt:lpstr>VHDL Description of Combinational  Circuits</vt:lpstr>
      <vt:lpstr>VHDL Description of Combinational  Circuits</vt:lpstr>
      <vt:lpstr>VHDL Description of Combinational  Circuits</vt:lpstr>
      <vt:lpstr>VHDL Description of Combinational  Circuits</vt:lpstr>
      <vt:lpstr>VHDL Description of Combinational  Circuits</vt:lpstr>
      <vt:lpstr>VHDL Description of Combinational  Circuits</vt:lpstr>
      <vt:lpstr>VHDL Description of Combinational  Circuits</vt:lpstr>
      <vt:lpstr>VHDL Models for Multiplexers</vt:lpstr>
      <vt:lpstr>VHDL Models for Multiplexers</vt:lpstr>
      <vt:lpstr>VHDL Models for Multiplexers</vt:lpstr>
      <vt:lpstr>VHDL Models for Multiplexers</vt:lpstr>
      <vt:lpstr>VHDL Models for Multiplexers</vt:lpstr>
      <vt:lpstr>VHDL Models for Multiplexers</vt:lpstr>
      <vt:lpstr>VHDL Modules</vt:lpstr>
      <vt:lpstr>VHDL Modules</vt:lpstr>
      <vt:lpstr>VHDL Modules</vt:lpstr>
      <vt:lpstr>VHDL Modules</vt:lpstr>
      <vt:lpstr>VHDL Modules</vt:lpstr>
      <vt:lpstr>VHDL Modules</vt:lpstr>
      <vt:lpstr>VHDL Modules</vt:lpstr>
      <vt:lpstr>VHDL Modules</vt:lpstr>
      <vt:lpstr>VHDL Modules</vt:lpstr>
      <vt:lpstr>VHDL Modules</vt:lpstr>
      <vt:lpstr>VHDL Modules</vt:lpstr>
      <vt:lpstr>VHDL Modules</vt:lpstr>
      <vt:lpstr>VHDL Modules</vt:lpstr>
      <vt:lpstr>VHDL Modules</vt:lpstr>
      <vt:lpstr>VHDL Modules</vt:lpstr>
      <vt:lpstr>VHDL Modules</vt:lpstr>
      <vt:lpstr>VHDL Modules</vt:lpstr>
      <vt:lpstr>Latches and Flip-Flops</vt:lpstr>
      <vt:lpstr>Objective</vt:lpstr>
      <vt:lpstr>Introduction</vt:lpstr>
      <vt:lpstr>Introduction</vt:lpstr>
      <vt:lpstr>Introduction</vt:lpstr>
      <vt:lpstr>Introduction</vt:lpstr>
      <vt:lpstr>Questions</vt:lpstr>
      <vt:lpstr>SOLUTION</vt:lpstr>
      <vt:lpstr>Set-Reset Latch</vt:lpstr>
      <vt:lpstr>Set-Reset Latch</vt:lpstr>
      <vt:lpstr>Set-Reset Latch</vt:lpstr>
      <vt:lpstr>Set-Reset Latch</vt:lpstr>
      <vt:lpstr>Set-Reset Latch</vt:lpstr>
      <vt:lpstr>Set-Reset Latch</vt:lpstr>
      <vt:lpstr>Set-Reset Latch</vt:lpstr>
      <vt:lpstr>Set-Reset Latch</vt:lpstr>
      <vt:lpstr>Set-Reset Latch</vt:lpstr>
      <vt:lpstr>Set-Reset Latch</vt:lpstr>
      <vt:lpstr>Set-Reset Latch</vt:lpstr>
      <vt:lpstr>Questions</vt:lpstr>
      <vt:lpstr>PowerPoint Presentation</vt:lpstr>
      <vt:lpstr>Set-Reset Latch</vt:lpstr>
      <vt:lpstr>Set-Reset Latch</vt:lpstr>
      <vt:lpstr>Set-Reset Latch</vt:lpstr>
      <vt:lpstr>Set-Reset Latch</vt:lpstr>
      <vt:lpstr>Gated Latches</vt:lpstr>
      <vt:lpstr>Gated Latches</vt:lpstr>
      <vt:lpstr>PowerPoint Presentation</vt:lpstr>
      <vt:lpstr>PowerPoint Presentation</vt:lpstr>
      <vt:lpstr>PowerPoint Presentation</vt:lpstr>
      <vt:lpstr>Gated Latches</vt:lpstr>
      <vt:lpstr>Gated Latches</vt:lpstr>
      <vt:lpstr>Gated Latches</vt:lpstr>
      <vt:lpstr>Gated Latches</vt:lpstr>
      <vt:lpstr>Gated Latches</vt:lpstr>
      <vt:lpstr>Gated Latches</vt:lpstr>
      <vt:lpstr>Exercise</vt:lpstr>
      <vt:lpstr>Edge-Triggered D Flip-Flop</vt:lpstr>
      <vt:lpstr>Edge-Triggered D Flip-Flop</vt:lpstr>
      <vt:lpstr>Edge-Triggered D Flip-Flop</vt:lpstr>
      <vt:lpstr>Edge-Triggered D Flip-Flop</vt:lpstr>
      <vt:lpstr>Edge-Triggered D Flip-Flop</vt:lpstr>
      <vt:lpstr>Edge-Triggered D Flip-Flop</vt:lpstr>
      <vt:lpstr>Edge-Triggered D Flip-Flop</vt:lpstr>
      <vt:lpstr>Edge-Triggered D Flip-Flop</vt:lpstr>
      <vt:lpstr>Edge-Triggered D Flip-Flop</vt:lpstr>
      <vt:lpstr>Edge-Triggered D Flip-Flop</vt:lpstr>
      <vt:lpstr>Edge-Triggered D Flip-Flop</vt:lpstr>
      <vt:lpstr>Edge-Triggered D Flip-Flop</vt:lpstr>
      <vt:lpstr>Edge-Triggered D Flip-Flop</vt:lpstr>
      <vt:lpstr>Questions</vt:lpstr>
      <vt:lpstr>Questions</vt:lpstr>
      <vt:lpstr>S-R Flip-Flop</vt:lpstr>
      <vt:lpstr>S-R Flip-Flop</vt:lpstr>
      <vt:lpstr>S-R Flip-Flop</vt:lpstr>
      <vt:lpstr>S-R Flip-Flop</vt:lpstr>
      <vt:lpstr>S-R Flip-Flop</vt:lpstr>
      <vt:lpstr>J-K Flip-Flop</vt:lpstr>
      <vt:lpstr>J-K Flip-Flop</vt:lpstr>
      <vt:lpstr>J-K Flip-Flop</vt:lpstr>
      <vt:lpstr>J-K Flip-Flop</vt:lpstr>
      <vt:lpstr>PowerPoint Presentation</vt:lpstr>
      <vt:lpstr>T Flip-Flop</vt:lpstr>
      <vt:lpstr>T Flip-Flop</vt:lpstr>
      <vt:lpstr>T Flip-Flop</vt:lpstr>
      <vt:lpstr>Flip-Flops with Additional Inputs</vt:lpstr>
      <vt:lpstr>Flip-Flops with Additional Inputs</vt:lpstr>
      <vt:lpstr>Flip-Flops with Additional Inputs</vt:lpstr>
      <vt:lpstr>Flip-Flops with Additional Inputs</vt:lpstr>
      <vt:lpstr>Flip-Flops with Additional Inputs</vt:lpstr>
      <vt:lpstr>Flip-Flops with Additional Inputs</vt:lpstr>
      <vt:lpstr>PowerPoint Presentation</vt:lpstr>
      <vt:lpstr>Asynchronous Sequential Circuits</vt:lpstr>
      <vt:lpstr>Asynchronous Sequential Circuits</vt:lpstr>
      <vt:lpstr>Asynchronous Sequential Circuits</vt:lpstr>
      <vt:lpstr>Asynchronous Sequential Circuits</vt:lpstr>
      <vt:lpstr>Asynchronous Sequential Circuits</vt:lpstr>
      <vt:lpstr>VARIOUS REPRESENTATIONS OF FLIP-FlOPS</vt:lpstr>
      <vt:lpstr>Introduction to Counter</vt:lpstr>
      <vt:lpstr>ASYNCHRONOUS COUNTERS-1</vt:lpstr>
      <vt:lpstr>ASYNCHRONOUS COUNTERS-2</vt:lpstr>
      <vt:lpstr>ASYNCHRONOUS COUNTERS-3</vt:lpstr>
      <vt:lpstr>ASYNCHRONOUS COUNTERS-4</vt:lpstr>
      <vt:lpstr>ASYNCHRONOUS COUNTERS-5</vt:lpstr>
      <vt:lpstr>ASYNCHRONOUS COUNTERS-6</vt:lpstr>
      <vt:lpstr>ASYNCHRONOUS COUNTERS-8</vt:lpstr>
      <vt:lpstr>ASYNCHRONOUS COUNTERS-9</vt:lpstr>
      <vt:lpstr>ASYNCHRONOUS COUNTERS-10</vt:lpstr>
      <vt:lpstr>DECADE COUNTERS-1</vt:lpstr>
      <vt:lpstr>DECADE COUNTERS-2</vt:lpstr>
      <vt:lpstr>DECADE COUNTERS-3</vt:lpstr>
      <vt:lpstr>DECADE COUNTERS-4</vt:lpstr>
      <vt:lpstr>DECADE COUNTERS-5</vt:lpstr>
      <vt:lpstr>DECADE COUNTERS-6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Module-4</dc:title>
  <dc:creator>Santosh</dc:creator>
  <cp:lastModifiedBy>Umashankar N</cp:lastModifiedBy>
  <cp:revision>873</cp:revision>
  <dcterms:created xsi:type="dcterms:W3CDTF">2006-08-16T00:00:00Z</dcterms:created>
  <dcterms:modified xsi:type="dcterms:W3CDTF">2023-02-13T05:41:21Z</dcterms:modified>
</cp:coreProperties>
</file>