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handoutMasterIdLst>
    <p:handoutMasterId r:id="rId1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81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6" r:id="rId121"/>
    <p:sldId id="377" r:id="rId122"/>
    <p:sldId id="378" r:id="rId123"/>
    <p:sldId id="379" r:id="rId124"/>
    <p:sldId id="375" r:id="rId125"/>
  </p:sldIdLst>
  <p:sldSz cx="12188825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162"/>
      </p:cViewPr>
      <p:guideLst>
        <p:guide orient="horz" pos="205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9" Type="http://schemas.openxmlformats.org/officeDocument/2006/relationships/tableStyles" Target="tableStyles.xml"/><Relationship Id="rId128" Type="http://schemas.openxmlformats.org/officeDocument/2006/relationships/viewProps" Target="viewProps.xml"/><Relationship Id="rId127" Type="http://schemas.openxmlformats.org/officeDocument/2006/relationships/presProps" Target="presProps.xml"/><Relationship Id="rId126" Type="http://schemas.openxmlformats.org/officeDocument/2006/relationships/handoutMaster" Target="handoutMasters/handoutMaster1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10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188" y="1279287"/>
            <a:ext cx="6139369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9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3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4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5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6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7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9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0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11" y="1122371"/>
            <a:ext cx="9142268" cy="23876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11" y="3602064"/>
            <a:ext cx="9142268" cy="1655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041" y="365128"/>
            <a:ext cx="10513608" cy="5811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92" y="1709751"/>
            <a:ext cx="10513608" cy="28527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92" y="4589497"/>
            <a:ext cx="10513608" cy="150019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41" y="1825638"/>
            <a:ext cx="518061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031" y="1825638"/>
            <a:ext cx="5180619" cy="43513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9" y="365128"/>
            <a:ext cx="10513608" cy="1325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29" y="1681175"/>
            <a:ext cx="5156810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29" y="2505093"/>
            <a:ext cx="5156810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031" y="1681175"/>
            <a:ext cx="5182206" cy="8239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031" y="2505093"/>
            <a:ext cx="5182206" cy="368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9" y="457203"/>
            <a:ext cx="3931492" cy="16002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206" y="987432"/>
            <a:ext cx="6171031" cy="48736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9" y="2057415"/>
            <a:ext cx="3931492" cy="3811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247" y="365128"/>
            <a:ext cx="2628402" cy="58118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41" y="365128"/>
            <a:ext cx="7732835" cy="5811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41" y="365128"/>
            <a:ext cx="10513608" cy="1325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41" y="1825638"/>
            <a:ext cx="10513608" cy="435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41" y="6356397"/>
            <a:ext cx="274268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835" y="6356397"/>
            <a:ext cx="4114021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969" y="6356397"/>
            <a:ext cx="2742680" cy="365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vmlDrawing" Target="../drawings/vmlDrawing26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wmf"/><Relationship Id="rId1" Type="http://schemas.openxmlformats.org/officeDocument/2006/relationships/oleObject" Target="../embeddings/oleObject36.bin"/></Relationships>
</file>

<file path=ppt/slides/_rels/slide10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35.wmf"/><Relationship Id="rId1" Type="http://schemas.openxmlformats.org/officeDocument/2006/relationships/oleObject" Target="../embeddings/oleObject37.bin"/></Relationships>
</file>

<file path=ppt/slides/_rels/slide10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vmlDrawing" Target="../drawings/vmlDrawing2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wmf"/><Relationship Id="rId1" Type="http://schemas.openxmlformats.org/officeDocument/2006/relationships/oleObject" Target="../embeddings/oleObject39.bin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wmf"/><Relationship Id="rId1" Type="http://schemas.openxmlformats.org/officeDocument/2006/relationships/oleObject" Target="../embeddings/oleObject40.bin"/></Relationships>
</file>

<file path=ppt/slides/_rels/slide10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wmf"/><Relationship Id="rId1" Type="http://schemas.openxmlformats.org/officeDocument/2006/relationships/oleObject" Target="../embeddings/oleObject41.bin"/></Relationships>
</file>

<file path=ppt/slides/_rels/slide10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42.bin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vmlDrawing" Target="../drawings/vmlDrawing3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wmf"/><Relationship Id="rId1" Type="http://schemas.openxmlformats.org/officeDocument/2006/relationships/oleObject" Target="../embeddings/oleObject43.bin"/></Relationships>
</file>

<file path=ppt/slides/_rels/slide10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vmlDrawing" Target="../drawings/vmlDrawing3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2.wmf"/><Relationship Id="rId1" Type="http://schemas.openxmlformats.org/officeDocument/2006/relationships/oleObject" Target="../embeddings/oleObject4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vmlDrawing" Target="../drawings/vmlDrawing3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45.bin"/></Relationships>
</file>

<file path=ppt/slides/_rels/slide1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wmf"/><Relationship Id="rId1" Type="http://schemas.openxmlformats.org/officeDocument/2006/relationships/oleObject" Target="../embeddings/oleObject46.bin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9.xml"/><Relationship Id="rId4" Type="http://schemas.openxmlformats.org/officeDocument/2006/relationships/vmlDrawing" Target="../drawings/vmlDrawing3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wmf"/><Relationship Id="rId1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3" Type="http://schemas.openxmlformats.org/officeDocument/2006/relationships/oleObject" Target="../embeddings/oleObject4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oleObject" Target="../embeddings/oleObject8.bin"/><Relationship Id="rId3" Type="http://schemas.openxmlformats.org/officeDocument/2006/relationships/oleObject" Target="../embeddings/oleObject7.bin"/><Relationship Id="rId2" Type="http://schemas.openxmlformats.org/officeDocument/2006/relationships/image" Target="../media/image7.wmf"/><Relationship Id="rId1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4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5.bin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6.bin"/></Relationships>
</file>

<file path=ppt/slides/_rels/slide7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7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9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20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2.bin"/></Relationships>
</file>

<file path=ppt/slides/_rels/slide8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3.bin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4.bin"/></Relationships>
</file>

<file path=ppt/slides/_rels/slide8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5.bin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6.bin"/></Relationships>
</file>

<file path=ppt/slides/_rels/slide8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vmlDrawing" Target="../drawings/vmlDrawing19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wmf"/><Relationship Id="rId1" Type="http://schemas.openxmlformats.org/officeDocument/2006/relationships/oleObject" Target="../embeddings/oleObject27.bin"/></Relationships>
</file>

<file path=ppt/slides/_rels/slide8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wmf"/><Relationship Id="rId1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wmf"/><Relationship Id="rId1" Type="http://schemas.openxmlformats.org/officeDocument/2006/relationships/oleObject" Target="../embeddings/oleObject29.bin"/></Relationships>
</file>

<file path=ppt/slides/_rels/slide9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2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wmf"/><Relationship Id="rId1" Type="http://schemas.openxmlformats.org/officeDocument/2006/relationships/oleObject" Target="../embeddings/oleObject30.bin"/></Relationships>
</file>

<file path=ppt/slides/_rels/slide9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vmlDrawing" Target="../drawings/vmlDrawing23.vml"/><Relationship Id="rId4" Type="http://schemas.openxmlformats.org/officeDocument/2006/relationships/slideLayout" Target="../slideLayouts/slideLayout4.xml"/><Relationship Id="rId3" Type="http://schemas.openxmlformats.org/officeDocument/2006/relationships/oleObject" Target="../embeddings/oleObject32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31.bin"/></Relationships>
</file>

<file path=ppt/slides/_rels/slide9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vmlDrawing" Target="../drawings/vmlDrawing24.vml"/><Relationship Id="rId4" Type="http://schemas.openxmlformats.org/officeDocument/2006/relationships/slideLayout" Target="../slideLayouts/slideLayout4.xml"/><Relationship Id="rId3" Type="http://schemas.openxmlformats.org/officeDocument/2006/relationships/oleObject" Target="../embeddings/oleObject34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33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35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 Basic Structure of Computers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06" y="4296119"/>
            <a:ext cx="9142268" cy="1655774"/>
          </a:xfrm>
        </p:spPr>
        <p:txBody>
          <a:bodyPr>
            <a:normAutofit lnSpcReduction="20000"/>
          </a:bodyPr>
          <a:lstStyle/>
          <a:p>
            <a:pPr algn="l"/>
            <a:r>
              <a:rPr lang="en-US"/>
              <a:t>By,</a:t>
            </a:r>
            <a:endParaRPr lang="en-US"/>
          </a:p>
          <a:p>
            <a:pPr algn="l"/>
            <a:r>
              <a:rPr lang="en-US"/>
              <a:t>Mrs. Ashwini Janagal</a:t>
            </a:r>
            <a:endParaRPr lang="en-US"/>
          </a:p>
          <a:p>
            <a:pPr algn="l"/>
            <a:r>
              <a:rPr lang="en-US"/>
              <a:t>Department of AIML</a:t>
            </a:r>
            <a:endParaRPr lang="en-US"/>
          </a:p>
          <a:p>
            <a:pPr algn="l"/>
            <a:r>
              <a:rPr lang="en-US"/>
              <a:t>JNN COllege of Engineering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7406" y="175898"/>
            <a:ext cx="10513608" cy="1325573"/>
          </a:xfrm>
        </p:spPr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2985" y="1860550"/>
            <a:ext cx="4276725" cy="38188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001635" y="1691005"/>
            <a:ext cx="3910965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Memory Address Register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 flipV="1">
            <a:off x="4647565" y="1965325"/>
            <a:ext cx="3354070" cy="1125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001635" y="2897505"/>
            <a:ext cx="3910965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Memory Data Register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6053455" y="3063240"/>
            <a:ext cx="1948180" cy="1085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SUBROUTINE NESTING and PROCESSOR STACK</a:t>
            </a:r>
            <a:endParaRPr lang="en-US" dirty="0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155575" y="2014855"/>
            <a:ext cx="2829560" cy="92011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p>
            <a:pPr marL="0" indent="0" algn="ctr">
              <a:buNone/>
            </a:pPr>
            <a:r>
              <a:rPr lang="en-US"/>
              <a:t>PARAMETER PASSING</a:t>
            </a:r>
            <a:endParaRPr lang="en-US"/>
          </a:p>
        </p:txBody>
      </p:sp>
      <p:graphicFrame>
        <p:nvGraphicFramePr>
          <p:cNvPr id="5" name="Content Placeholder 4"/>
          <p:cNvGraphicFramePr/>
          <p:nvPr>
            <p:ph sz="half" idx="2"/>
          </p:nvPr>
        </p:nvGraphicFramePr>
        <p:xfrm>
          <a:off x="3232150" y="907415"/>
          <a:ext cx="8732520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756660" imgH="3375660" progId="Paint.Picture">
                  <p:embed/>
                </p:oleObj>
              </mc:Choice>
              <mc:Fallback>
                <p:oleObj name="" r:id="rId1" imgW="3756660" imgH="337566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2150" y="907415"/>
                        <a:ext cx="8732520" cy="586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SUBROUTINE NESTING and PROCESSOR STACK</a:t>
            </a:r>
            <a:endParaRPr lang="en-US" dirty="0"/>
          </a:p>
        </p:txBody>
      </p:sp>
      <p:graphicFrame>
        <p:nvGraphicFramePr>
          <p:cNvPr id="8" name="Content Placeholder 7"/>
          <p:cNvGraphicFramePr/>
          <p:nvPr>
            <p:ph sz="half" idx="1"/>
          </p:nvPr>
        </p:nvGraphicFramePr>
        <p:xfrm>
          <a:off x="617855" y="1612900"/>
          <a:ext cx="5081905" cy="507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2788920" imgH="2583180" progId="Paint.Picture">
                  <p:embed/>
                </p:oleObj>
              </mc:Choice>
              <mc:Fallback>
                <p:oleObj name="" r:id="rId1" imgW="2788920" imgH="258318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855" y="1612900"/>
                        <a:ext cx="5081905" cy="5076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/>
          <p:nvPr>
            <p:ph sz="half" idx="2"/>
          </p:nvPr>
        </p:nvGraphicFramePr>
        <p:xfrm>
          <a:off x="6887210" y="1547495"/>
          <a:ext cx="4464685" cy="463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1554480" imgH="1501140" progId="Paint.Picture">
                  <p:embed/>
                </p:oleObj>
              </mc:Choice>
              <mc:Fallback>
                <p:oleObj name="" r:id="rId3" imgW="1554480" imgH="150114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7210" y="1547495"/>
                        <a:ext cx="4464685" cy="4630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SUBROUTINE NESTING and PROCESSOR STACK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2456180" y="1428750"/>
          <a:ext cx="6552565" cy="519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2049780" imgH="2514600" progId="Paint.Picture">
                  <p:embed/>
                </p:oleObj>
              </mc:Choice>
              <mc:Fallback>
                <p:oleObj name="" r:id="rId1" imgW="2049780" imgH="25146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56180" y="1428750"/>
                        <a:ext cx="6552565" cy="519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270" y="1926590"/>
            <a:ext cx="4046220" cy="611505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/>
              <a:t>Logical Instructions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1478915" y="2538095"/>
            <a:ext cx="4838065" cy="91567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NOT</a:t>
            </a:r>
            <a:endParaRPr lang="en-US"/>
          </a:p>
          <a:p>
            <a:pPr marL="0" indent="0" algn="l">
              <a:buNone/>
            </a:pPr>
            <a:r>
              <a:rPr lang="en-US"/>
              <a:t>Ex: not R0 (Complements all bits in R0)</a:t>
            </a:r>
            <a:endParaRPr lang="en-US"/>
          </a:p>
        </p:txBody>
      </p:sp>
      <p:sp>
        <p:nvSpPr>
          <p:cNvPr id="8" name="Content Placeholder 6"/>
          <p:cNvSpPr/>
          <p:nvPr/>
        </p:nvSpPr>
        <p:spPr>
          <a:xfrm>
            <a:off x="1478915" y="3453765"/>
            <a:ext cx="6193790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7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NEGATE</a:t>
            </a:r>
            <a:endParaRPr lang="en-US"/>
          </a:p>
          <a:p>
            <a:pPr marL="0" indent="0" algn="l">
              <a:buNone/>
            </a:pPr>
            <a:r>
              <a:rPr lang="en-US"/>
              <a:t>Ex: negate R0 (Complements all bits in R0 then add 1. i.e. 2's complement)</a:t>
            </a:r>
            <a:endParaRPr lang="en-US"/>
          </a:p>
        </p:txBody>
      </p:sp>
      <p:sp>
        <p:nvSpPr>
          <p:cNvPr id="9" name="Content Placeholder 6"/>
          <p:cNvSpPr/>
          <p:nvPr/>
        </p:nvSpPr>
        <p:spPr>
          <a:xfrm>
            <a:off x="1478915" y="4520565"/>
            <a:ext cx="6193790" cy="22123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/>
              <a:t>AND</a:t>
            </a:r>
            <a:endParaRPr lang="en-US" sz="2400"/>
          </a:p>
          <a:p>
            <a:pPr marL="0" indent="0" algn="l">
              <a:buNone/>
            </a:pPr>
            <a:r>
              <a:rPr lang="en-US" sz="2400"/>
              <a:t>Ex: and #$FF000000 , R0</a:t>
            </a:r>
            <a:endParaRPr lang="en-US" sz="2400"/>
          </a:p>
          <a:p>
            <a:pPr marL="0" indent="0" algn="l">
              <a:buNone/>
            </a:pPr>
            <a:r>
              <a:rPr lang="en-US" sz="2400"/>
              <a:t>      compare #$FF000000, R0</a:t>
            </a:r>
            <a:endParaRPr lang="en-US" sz="2400"/>
          </a:p>
          <a:p>
            <a:pPr marL="0" indent="0" algn="l">
              <a:buNone/>
            </a:pPr>
            <a:r>
              <a:rPr lang="en-US" sz="2400"/>
              <a:t>       branch =0 YES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53845"/>
            <a:ext cx="5180330" cy="558800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>
                <a:sym typeface="+mn-ea"/>
              </a:rPr>
              <a:t>SHIFT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270" y="2112645"/>
            <a:ext cx="195580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LOGICAL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LshiftL count , dest</a:t>
            </a:r>
            <a:endParaRPr lang="en-US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/>
              <a:t>LshiftR count , dest</a:t>
            </a:r>
            <a:endParaRPr lang="en-US"/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/>
              <a:t>ARITHMETIC</a:t>
            </a:r>
            <a:endParaRPr lang="en-US" sz="2400"/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AshiftL count , dest</a:t>
            </a:r>
            <a:endParaRPr lang="en-US"/>
          </a:p>
          <a:p>
            <a:pPr marL="0" indent="0" algn="l">
              <a:buNone/>
            </a:pPr>
            <a:r>
              <a:rPr lang="en-US"/>
              <a:t>AshiftR count , dest</a:t>
            </a:r>
            <a:endParaRPr lang="en-US"/>
          </a:p>
        </p:txBody>
      </p:sp>
      <p:graphicFrame>
        <p:nvGraphicFramePr>
          <p:cNvPr id="5" name="Content Placeholder 4"/>
          <p:cNvGraphicFramePr/>
          <p:nvPr>
            <p:ph sz="half" idx="2"/>
          </p:nvPr>
        </p:nvGraphicFramePr>
        <p:xfrm>
          <a:off x="6540500" y="1550670"/>
          <a:ext cx="5115560" cy="319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2011680" imgH="990600" progId="Paint.Picture">
                  <p:embed/>
                </p:oleObj>
              </mc:Choice>
              <mc:Fallback>
                <p:oleObj name="" r:id="rId1" imgW="2011680" imgH="99060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40500" y="1550670"/>
                        <a:ext cx="5115560" cy="319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20395" y="1554480"/>
            <a:ext cx="5180330" cy="541655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>
                <a:sym typeface="+mn-ea"/>
              </a:rPr>
              <a:t>SHIFT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270" y="2112645"/>
            <a:ext cx="195580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LOGICAL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LshiftL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LshiftR count , dest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/>
              <a:t>ARITHMETIC</a:t>
            </a:r>
            <a:endParaRPr lang="en-US" sz="2400"/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AshiftL count , dest</a:t>
            </a:r>
            <a:endParaRPr lang="en-US"/>
          </a:p>
          <a:p>
            <a:pPr marL="0" indent="0" algn="l">
              <a:buNone/>
            </a:pPr>
            <a:r>
              <a:rPr lang="en-US"/>
              <a:t>AshiftR count , dest</a:t>
            </a:r>
            <a:endParaRPr lang="en-US"/>
          </a:p>
        </p:txBody>
      </p:sp>
      <p:graphicFrame>
        <p:nvGraphicFramePr>
          <p:cNvPr id="11" name="Content Placeholder 10"/>
          <p:cNvGraphicFramePr/>
          <p:nvPr>
            <p:ph sz="half" idx="2"/>
          </p:nvPr>
        </p:nvGraphicFramePr>
        <p:xfrm>
          <a:off x="6450330" y="1142365"/>
          <a:ext cx="5465445" cy="393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2125980" imgH="1066800" progId="Paint.Picture">
                  <p:embed/>
                </p:oleObj>
              </mc:Choice>
              <mc:Fallback>
                <p:oleObj name="" r:id="rId1" imgW="2125980" imgH="106680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50330" y="1142365"/>
                        <a:ext cx="5465445" cy="3932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88135"/>
            <a:ext cx="5180330" cy="49149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en-US">
                <a:sym typeface="+mn-ea"/>
              </a:rPr>
              <a:t>SHIFT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270" y="2112645"/>
            <a:ext cx="195580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LOGICAL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LshiftL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LshiftR count , dest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>
                <a:solidFill>
                  <a:srgbClr val="FF0000"/>
                </a:solidFill>
              </a:rPr>
              <a:t>ARITHMETIC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AshiftL count , dest</a:t>
            </a:r>
            <a:endParaRPr lang="en-US"/>
          </a:p>
          <a:p>
            <a:pPr marL="0" indent="0" algn="l">
              <a:buNone/>
            </a:pPr>
            <a:r>
              <a:rPr lang="en-US"/>
              <a:t>AshiftR count , dest</a:t>
            </a:r>
            <a:endParaRPr lang="en-US"/>
          </a:p>
        </p:txBody>
      </p:sp>
      <p:graphicFrame>
        <p:nvGraphicFramePr>
          <p:cNvPr id="6" name="Content Placeholder 5"/>
          <p:cNvGraphicFramePr/>
          <p:nvPr>
            <p:ph sz="half" idx="2"/>
          </p:nvPr>
        </p:nvGraphicFramePr>
        <p:xfrm>
          <a:off x="6174105" y="862965"/>
          <a:ext cx="5579745" cy="484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2004060" imgH="1051560" progId="Paint.Picture">
                  <p:embed/>
                </p:oleObj>
              </mc:Choice>
              <mc:Fallback>
                <p:oleObj name="" r:id="rId1" imgW="2004060" imgH="105156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4105" y="862965"/>
                        <a:ext cx="5579745" cy="4844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88135"/>
            <a:ext cx="5180330" cy="49149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en-US"/>
              <a:t>SHIFT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270" y="2112645"/>
            <a:ext cx="195580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LOGICAL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LshiftL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LshiftR count , dest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>
                <a:solidFill>
                  <a:srgbClr val="FF0000"/>
                </a:solidFill>
              </a:rPr>
              <a:t>ARITHMETIC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AshiftL count , dest</a:t>
            </a:r>
            <a:endParaRPr lang="en-US"/>
          </a:p>
          <a:p>
            <a:pPr marL="0" indent="0" algn="l">
              <a:buNone/>
            </a:pPr>
            <a:r>
              <a:rPr lang="en-US"/>
              <a:t>AshiftR count , dest</a:t>
            </a:r>
            <a:endParaRPr lang="en-US"/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6170930" y="1825625"/>
            <a:ext cx="5180330" cy="7435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0000"/>
          </a:bodyPr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SHIFT LEFT = MULTIPLY BY 2</a:t>
            </a:r>
            <a:endParaRPr lang="en-US">
              <a:latin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sym typeface="+mn-ea"/>
              </a:rPr>
              <a:t>(IF OVERFLOW DOESN'T HAPPEN)</a:t>
            </a:r>
            <a:r>
              <a:rPr lang="en-US">
                <a:latin typeface="Times New Roman" panose="02020603050405020304" charset="0"/>
              </a:rPr>
              <a:t> 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11" name="Content Placeholder 4"/>
          <p:cNvSpPr/>
          <p:nvPr/>
        </p:nvSpPr>
        <p:spPr>
          <a:xfrm>
            <a:off x="6171565" y="2759075"/>
            <a:ext cx="5180330" cy="7435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SHIFT RIGHT = DIVIDE BY 2</a:t>
            </a:r>
            <a:endParaRPr lang="en-US">
              <a:latin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(IF OVERFLOW DOESN'T HAPPEN) 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12" name="Content Placeholder 4"/>
          <p:cNvSpPr/>
          <p:nvPr/>
        </p:nvSpPr>
        <p:spPr>
          <a:xfrm>
            <a:off x="6171565" y="3825875"/>
            <a:ext cx="5180330" cy="1080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>
                <a:latin typeface="Times New Roman" panose="02020603050405020304" charset="0"/>
              </a:rPr>
              <a:t>Arithmetic shift makes sure that sign bit is retained</a:t>
            </a:r>
            <a:endParaRPr lang="en-US" sz="200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88135"/>
            <a:ext cx="5180330" cy="49149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en-US"/>
              <a:t>ROTATE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905" y="2112645"/>
            <a:ext cx="364109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Without Carry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RotateL count , dest</a:t>
            </a:r>
            <a:endParaRPr lang="en-US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RotateR count , dest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With Carry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RotateLC count , dest</a:t>
            </a:r>
            <a:endParaRPr lang="en-US"/>
          </a:p>
          <a:p>
            <a:pPr marL="0" indent="0" algn="l">
              <a:buNone/>
            </a:pPr>
            <a:r>
              <a:rPr lang="en-US"/>
              <a:t>RotateRC count , dest</a:t>
            </a:r>
            <a:endParaRPr lang="en-US"/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6339205" y="1219200"/>
            <a:ext cx="5180330" cy="7435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ROTATE LEFT WITHOUT CARRY</a:t>
            </a:r>
            <a:endParaRPr lang="en-US">
              <a:latin typeface="Times New Roman" panose="02020603050405020304" charset="0"/>
            </a:endParaRPr>
          </a:p>
        </p:txBody>
      </p:sp>
      <p:graphicFrame>
        <p:nvGraphicFramePr>
          <p:cNvPr id="6" name="Object 5"/>
          <p:cNvGraphicFramePr/>
          <p:nvPr/>
        </p:nvGraphicFramePr>
        <p:xfrm>
          <a:off x="5816600" y="2483485"/>
          <a:ext cx="6268085" cy="339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1798320" imgH="1013460" progId="Paint.Picture">
                  <p:embed/>
                </p:oleObj>
              </mc:Choice>
              <mc:Fallback>
                <p:oleObj name="" r:id="rId1" imgW="1798320" imgH="101346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16600" y="2483485"/>
                        <a:ext cx="6268085" cy="3390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88135"/>
            <a:ext cx="5180330" cy="49149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en-US"/>
              <a:t>ROTATE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905" y="2112645"/>
            <a:ext cx="364109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Without Carry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RotateL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RotateR count , dest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With Carry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RotateLC count , dest</a:t>
            </a:r>
            <a:endParaRPr lang="en-US"/>
          </a:p>
          <a:p>
            <a:pPr marL="0" indent="0" algn="l">
              <a:buNone/>
            </a:pPr>
            <a:r>
              <a:rPr lang="en-US"/>
              <a:t>RotateRC count , dest</a:t>
            </a:r>
            <a:endParaRPr lang="en-US"/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6339205" y="1219200"/>
            <a:ext cx="5180330" cy="7435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ROTATE RIGHT WITHOUT CARRY</a:t>
            </a:r>
            <a:endParaRPr lang="en-US">
              <a:latin typeface="Times New Roman" panose="02020603050405020304" charset="0"/>
            </a:endParaRPr>
          </a:p>
        </p:txBody>
      </p:sp>
      <p:graphicFrame>
        <p:nvGraphicFramePr>
          <p:cNvPr id="11" name="Object 10"/>
          <p:cNvGraphicFramePr/>
          <p:nvPr/>
        </p:nvGraphicFramePr>
        <p:xfrm>
          <a:off x="5493385" y="2079625"/>
          <a:ext cx="62928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1805940" imgH="990600" progId="Paint.Picture">
                  <p:embed/>
                </p:oleObj>
              </mc:Choice>
              <mc:Fallback>
                <p:oleObj name="" r:id="rId1" imgW="1805940" imgH="99060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93385" y="2079625"/>
                        <a:ext cx="62928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87345" y="2049780"/>
            <a:ext cx="7195820" cy="46024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83425" y="365125"/>
            <a:ext cx="4705985" cy="124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Times New Roman" panose="02020603050405020304" charset="0"/>
                <a:sym typeface="+mn-ea"/>
              </a:rPr>
              <a:t>Lets see step by step how it works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88135"/>
            <a:ext cx="5180330" cy="49149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en-US"/>
              <a:t>ROTATE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905" y="2112645"/>
            <a:ext cx="364109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Without Carry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RotateL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RotateR count , dest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With Carry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RotateLC count , dest</a:t>
            </a:r>
            <a:endParaRPr lang="en-US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/>
              <a:t>RotateRC count , dest</a:t>
            </a:r>
            <a:endParaRPr lang="en-US"/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6339205" y="1219200"/>
            <a:ext cx="5180330" cy="7435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ROTATE LEFT WITH CARRY</a:t>
            </a:r>
            <a:endParaRPr lang="en-US">
              <a:latin typeface="Times New Roman" panose="02020603050405020304" charset="0"/>
            </a:endParaRPr>
          </a:p>
        </p:txBody>
      </p:sp>
      <p:graphicFrame>
        <p:nvGraphicFramePr>
          <p:cNvPr id="6" name="Object 5"/>
          <p:cNvGraphicFramePr/>
          <p:nvPr/>
        </p:nvGraphicFramePr>
        <p:xfrm>
          <a:off x="6089015" y="1997075"/>
          <a:ext cx="568071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1920240" imgH="998220" progId="Paint.Picture">
                  <p:embed/>
                </p:oleObj>
              </mc:Choice>
              <mc:Fallback>
                <p:oleObj name="" r:id="rId1" imgW="1920240" imgH="99822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89015" y="1997075"/>
                        <a:ext cx="5680710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636905" y="1588135"/>
            <a:ext cx="5180330" cy="49149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en-US"/>
              <a:t>ROTATE OPERATION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636905" y="2112645"/>
            <a:ext cx="3641090" cy="64643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Without Carry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6"/>
          <p:cNvSpPr/>
          <p:nvPr/>
        </p:nvSpPr>
        <p:spPr>
          <a:xfrm>
            <a:off x="1508125" y="2759075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RotateL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RotateR count , dest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6"/>
          <p:cNvSpPr/>
          <p:nvPr/>
        </p:nvSpPr>
        <p:spPr>
          <a:xfrm>
            <a:off x="636905" y="3842385"/>
            <a:ext cx="2275840" cy="6280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With Carry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508125" y="4470400"/>
            <a:ext cx="364807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>
                <a:solidFill>
                  <a:schemeClr val="tx1"/>
                </a:solidFill>
              </a:rPr>
              <a:t>RotateLC count , dest</a:t>
            </a:r>
            <a:endParaRPr lang="en-US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>
                <a:solidFill>
                  <a:srgbClr val="FF0000"/>
                </a:solidFill>
              </a:rPr>
              <a:t>RotateRC count , dest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/>
          <p:nvPr>
            <p:ph sz="half" idx="2"/>
          </p:nvPr>
        </p:nvSpPr>
        <p:spPr>
          <a:xfrm>
            <a:off x="6339205" y="1219200"/>
            <a:ext cx="5180330" cy="7435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p>
            <a:pPr marL="0" indent="0">
              <a:buNone/>
            </a:pPr>
            <a:r>
              <a:rPr lang="en-US">
                <a:latin typeface="Times New Roman" panose="02020603050405020304" charset="0"/>
              </a:rPr>
              <a:t>ROTATE RIGHT WITH CARRY</a:t>
            </a:r>
            <a:endParaRPr lang="en-US">
              <a:latin typeface="Times New Roman" panose="02020603050405020304" charset="0"/>
            </a:endParaRPr>
          </a:p>
        </p:txBody>
      </p:sp>
      <p:graphicFrame>
        <p:nvGraphicFramePr>
          <p:cNvPr id="11" name="Object 10"/>
          <p:cNvGraphicFramePr/>
          <p:nvPr/>
        </p:nvGraphicFramePr>
        <p:xfrm>
          <a:off x="5817235" y="2079625"/>
          <a:ext cx="6164580" cy="341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1965960" imgH="982980" progId="Paint.Picture">
                  <p:embed/>
                </p:oleObj>
              </mc:Choice>
              <mc:Fallback>
                <p:oleObj name="" r:id="rId1" imgW="1965960" imgH="98298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17235" y="2079625"/>
                        <a:ext cx="6164580" cy="3411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Additional Instructions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349885" y="1572895"/>
            <a:ext cx="5040630" cy="61150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p>
            <a:pPr marL="0" indent="0" algn="ctr">
              <a:buNone/>
            </a:pPr>
            <a:r>
              <a:rPr lang="en-US"/>
              <a:t>MULTIPLICATION AND DIVISION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1478915" y="2538095"/>
            <a:ext cx="3017520" cy="61277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/>
              <a:t>Multiply R1 , R2</a:t>
            </a:r>
            <a:endParaRPr lang="en-US" sz="2000"/>
          </a:p>
        </p:txBody>
      </p:sp>
      <p:sp>
        <p:nvSpPr>
          <p:cNvPr id="8" name="Content Placeholder 6"/>
          <p:cNvSpPr/>
          <p:nvPr/>
        </p:nvSpPr>
        <p:spPr>
          <a:xfrm>
            <a:off x="4344670" y="3150870"/>
            <a:ext cx="3176270" cy="5784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/>
              <a:t>R2=[R1] </a:t>
            </a:r>
            <a:r>
              <a:rPr lang="en-US" sz="2000">
                <a:cs typeface="Arial" panose="020B0604020202020204" pitchFamily="34" charset="0"/>
              </a:rPr>
              <a:t>× [R2]</a:t>
            </a:r>
            <a:endParaRPr lang="en-US" sz="2000">
              <a:cs typeface="Arial" panose="020B0604020202020204" pitchFamily="34" charset="0"/>
            </a:endParaRPr>
          </a:p>
        </p:txBody>
      </p:sp>
      <p:sp>
        <p:nvSpPr>
          <p:cNvPr id="3" name="Content Placeholder 6"/>
          <p:cNvSpPr/>
          <p:nvPr/>
        </p:nvSpPr>
        <p:spPr>
          <a:xfrm>
            <a:off x="1478915" y="3844925"/>
            <a:ext cx="3017520" cy="61277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/>
              <a:t>Divide R1 , R2</a:t>
            </a:r>
            <a:endParaRPr lang="en-US" sz="2000"/>
          </a:p>
        </p:txBody>
      </p:sp>
      <p:sp>
        <p:nvSpPr>
          <p:cNvPr id="5" name="Content Placeholder 6"/>
          <p:cNvSpPr/>
          <p:nvPr/>
        </p:nvSpPr>
        <p:spPr>
          <a:xfrm>
            <a:off x="4344670" y="4457700"/>
            <a:ext cx="3176270" cy="5784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/>
              <a:t>R2=[R2] /</a:t>
            </a:r>
            <a:r>
              <a:rPr lang="en-US" sz="2000">
                <a:cs typeface="Arial" panose="020B0604020202020204" pitchFamily="34" charset="0"/>
              </a:rPr>
              <a:t> [R1]</a:t>
            </a:r>
            <a:endParaRPr 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sp>
        <p:nvSpPr>
          <p:cNvPr id="6" name="Content Placeholder 5"/>
          <p:cNvSpPr/>
          <p:nvPr>
            <p:ph sz="half" idx="1"/>
          </p:nvPr>
        </p:nvSpPr>
        <p:spPr>
          <a:xfrm>
            <a:off x="838200" y="1825625"/>
            <a:ext cx="10742930" cy="1922780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sz="1800"/>
              <a:t>For a instruction to be executed in processor it should be '0's and '1's. 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Instruction in 0s and 1s is called machine instruction.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Opcode: Specify  Type of Operation and type of operands it uses.</a:t>
            </a:r>
            <a:endParaRPr lang="en-US" sz="1800"/>
          </a:p>
          <a:p>
            <a:pPr marL="0" indent="0">
              <a:lnSpc>
                <a:spcPct val="150000"/>
              </a:lnSpc>
              <a:buNone/>
            </a:pPr>
            <a:r>
              <a:rPr lang="en-US" sz="1800"/>
              <a:t> </a:t>
            </a:r>
            <a:endParaRPr lang="en-US" sz="180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295275" y="5298440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3850005"/>
            <a:ext cx="4904740" cy="13106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sz="2000">
                <a:latin typeface="Times New Roman" panose="02020603050405020304" charset="0"/>
              </a:rPr>
              <a:t>If we assume</a:t>
            </a:r>
            <a:endParaRPr lang="en-US" sz="2000">
              <a:latin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</a:rPr>
              <a:t>1. word length as 32 bits</a:t>
            </a:r>
            <a:endParaRPr lang="en-US" sz="2000">
              <a:latin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</a:rPr>
              <a:t>2. 1 instruction takes 1 word</a:t>
            </a:r>
            <a:endParaRPr lang="en-US" sz="2000">
              <a:latin typeface="Times New Roman" panose="02020603050405020304" charset="0"/>
            </a:endParaRPr>
          </a:p>
          <a:p>
            <a:r>
              <a:rPr lang="en-US" sz="2000">
                <a:latin typeface="Times New Roman" panose="02020603050405020304" charset="0"/>
              </a:rPr>
              <a:t>3. Opcode takes 8 bits</a:t>
            </a:r>
            <a:endParaRPr lang="en-US" sz="200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295275" y="41014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691005"/>
            <a:ext cx="5123815" cy="19202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If we assume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1. word length as 32 bits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2. 1 instruction takes 1 word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3. Opcode takes 8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1771015" y="5605145"/>
            <a:ext cx="8700135" cy="10668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8 bits = 2</a:t>
            </a:r>
            <a:r>
              <a:rPr lang="en-US" sz="3600" baseline="30000"/>
              <a:t>8</a:t>
            </a:r>
            <a:r>
              <a:rPr lang="en-US" sz="3600"/>
              <a:t> opcodes =256 different operations</a:t>
            </a:r>
            <a:endParaRPr lang="en-US" sz="36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10385" y="4923790"/>
            <a:ext cx="4161790" cy="621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295275" y="41014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691005"/>
            <a:ext cx="5123815" cy="19202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If we assume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1. word length as 32 bits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2. 1 instruction takes 1 word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3. Opcode takes 8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1771015" y="560514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32-8 = 24 bits for operands</a:t>
            </a:r>
            <a:endParaRPr lang="en-US" sz="360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72175" y="4896485"/>
            <a:ext cx="1378585" cy="648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13332"/>
            <a:ext cx="10513608" cy="13255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55575" y="337629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312545"/>
            <a:ext cx="5123815" cy="19202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If we assume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1. word length as 32 bits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2. 1 instruction takes 1 word</a:t>
            </a:r>
            <a:endParaRPr lang="en-US" sz="20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3. Opcode takes 8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295275" y="438975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Instruction --&gt; ADD R1 , R2</a:t>
            </a:r>
            <a:endParaRPr lang="en-US" sz="3600"/>
          </a:p>
        </p:txBody>
      </p:sp>
      <p:sp>
        <p:nvSpPr>
          <p:cNvPr id="3" name="Content Placeholder 6"/>
          <p:cNvSpPr/>
          <p:nvPr/>
        </p:nvSpPr>
        <p:spPr>
          <a:xfrm>
            <a:off x="155575" y="5327650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If there are 16 registers then we need 4 bits for each register (2</a:t>
            </a:r>
            <a:r>
              <a:rPr lang="en-US" sz="3600" baseline="30000"/>
              <a:t>4</a:t>
            </a:r>
            <a:r>
              <a:rPr lang="en-US" sz="3600"/>
              <a:t>=16)</a:t>
            </a:r>
            <a:endParaRPr lang="en-US" sz="360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72310" y="4173220"/>
            <a:ext cx="1621790" cy="243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/>
          <p:nvPr/>
        </p:nvSpPr>
        <p:spPr>
          <a:xfrm>
            <a:off x="187960" y="5988685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8+4+4=16 bits +(3 +3) more bits for specifying register addressing mode of SRC and DEST.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13332"/>
            <a:ext cx="10513608" cy="13255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55575" y="27933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312545"/>
            <a:ext cx="3639185" cy="10058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ASSUMPTION</a:t>
            </a:r>
            <a:endParaRPr lang="en-US" sz="2000">
              <a:latin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</a:rPr>
              <a:t>word length as 32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295275" y="401002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Instruction --&gt; MOVE 24(R0) , R1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55575" y="4841240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Opcode (8)+ two registers (4+4) + addressing mode (3+3) +  for 24 (5)</a:t>
            </a:r>
            <a:endParaRPr lang="en-US"/>
          </a:p>
        </p:txBody>
      </p:sp>
      <p:sp>
        <p:nvSpPr>
          <p:cNvPr id="7" name="Content Placeholder 6"/>
          <p:cNvSpPr/>
          <p:nvPr/>
        </p:nvSpPr>
        <p:spPr>
          <a:xfrm>
            <a:off x="187960" y="5608955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8+4+4+3+3+5=27 BITS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4161790" y="1193800"/>
            <a:ext cx="7026275" cy="146304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ASSUMPTION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1 instruction takes 1 word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Opcode takes 8 bits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262235" y="3793490"/>
            <a:ext cx="92583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</a:rPr>
              <a:t>=16</a:t>
            </a:r>
            <a:endParaRPr lang="en-US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=32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11385" y="4350385"/>
            <a:ext cx="387350" cy="5562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13332"/>
            <a:ext cx="10513608" cy="13255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55575" y="27933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312545"/>
            <a:ext cx="3639185" cy="10058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ASSUMPTION</a:t>
            </a:r>
            <a:endParaRPr lang="en-US" sz="2000">
              <a:latin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</a:rPr>
              <a:t>word length as 32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295275" y="401002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Instruction --&gt; LshiftR #2 , R0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55575" y="4841240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Opcode (8)+ registers 4 + addressing mode (3+3) +  IMMEDIATE VALUE2</a:t>
            </a:r>
            <a:endParaRPr lang="en-US"/>
          </a:p>
        </p:txBody>
      </p:sp>
      <p:sp>
        <p:nvSpPr>
          <p:cNvPr id="7" name="Content Placeholder 6"/>
          <p:cNvSpPr/>
          <p:nvPr/>
        </p:nvSpPr>
        <p:spPr>
          <a:xfrm>
            <a:off x="187960" y="5608955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8+4+3+3=18 bits + (32-18) &lt;-- 14 bits for IMMEDIATE VALUE 2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4161790" y="1193800"/>
            <a:ext cx="7026275" cy="146304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ASSUMPTION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1 instruction takes 1 word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Opcode takes 8 bits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262235" y="3793490"/>
            <a:ext cx="92583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</a:rPr>
              <a:t>=16</a:t>
            </a:r>
            <a:endParaRPr lang="en-US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=32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11385" y="4350385"/>
            <a:ext cx="387350" cy="5562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13332"/>
            <a:ext cx="10513608" cy="13255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55575" y="27933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312545"/>
            <a:ext cx="3639185" cy="10058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ASSUMPTION</a:t>
            </a:r>
            <a:endParaRPr lang="en-US" sz="2000">
              <a:latin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</a:rPr>
              <a:t>word length as 32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295275" y="401002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Instruction --&gt; Move #$3A , R0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55575" y="4841240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Opcode (8)+ registers 4 + addressing mode (3+3) +  IMMEDIATE VALUE 3A</a:t>
            </a:r>
            <a:endParaRPr lang="en-US"/>
          </a:p>
        </p:txBody>
      </p:sp>
      <p:sp>
        <p:nvSpPr>
          <p:cNvPr id="7" name="Content Placeholder 6"/>
          <p:cNvSpPr/>
          <p:nvPr/>
        </p:nvSpPr>
        <p:spPr>
          <a:xfrm>
            <a:off x="187960" y="5608955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8+4+3+3=18 bits + (32-18) &lt;-- 14 bits for IMMEDIATE VALUE 3A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4161790" y="1193800"/>
            <a:ext cx="7026275" cy="146304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ASSUMPTION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1 instruction takes 1 word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Opcode takes 8 bits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262235" y="3793490"/>
            <a:ext cx="92583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</a:rPr>
              <a:t>=16</a:t>
            </a:r>
            <a:endParaRPr lang="en-US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=32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11385" y="4350385"/>
            <a:ext cx="387350" cy="5562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 STRUCTURE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0000" lnSpcReduction="20000"/>
          </a:bodyPr>
          <a:lstStyle/>
          <a:p>
            <a:pPr fontAlgn="auto">
              <a:lnSpc>
                <a:spcPct val="150000"/>
              </a:lnSpc>
            </a:pPr>
            <a:r>
              <a:rPr lang="en-US"/>
              <a:t>You know that computer understand only two things 0(off) and 1(on)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Lets say I have to transfer one bit (0 or 1) from memory to processor then I need one wire.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sending one one bit at a time is very lengthy thing.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In computer basic set of communication happens in words. (32 bit/64bit)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So even when different units are communicating with each other let them transfer one word at a time.</a:t>
            </a:r>
            <a:endParaRPr lang="en-US"/>
          </a:p>
          <a:p>
            <a:pPr fontAlgn="auto">
              <a:lnSpc>
                <a:spcPct val="150000"/>
              </a:lnSpc>
            </a:pPr>
            <a:r>
              <a:rPr lang="en-US"/>
              <a:t>The we may need group of wires (32 / 64) together transfering bits simultaneously.</a:t>
            </a:r>
            <a:endParaRPr lang="en-US"/>
          </a:p>
          <a:p>
            <a:pPr fontAlgn="auto">
              <a:lnSpc>
                <a:spcPct val="150000"/>
              </a:lnSpc>
            </a:pPr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13332"/>
            <a:ext cx="10513608" cy="13255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55575" y="27933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312545"/>
            <a:ext cx="3639185" cy="10058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ASSUMPTION</a:t>
            </a:r>
            <a:endParaRPr lang="en-US" sz="2000">
              <a:latin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</a:rPr>
              <a:t>word length as 32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295275" y="401002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Instruction --&gt; BRANCH&gt;0 LOOP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55575" y="4841240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Opcode (8)+ 24 bits for offset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161790" y="1193800"/>
            <a:ext cx="7026275" cy="146304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ASSUMPTION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1 instruction takes 1 word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Opcode takes 8 bits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262235" y="3793490"/>
            <a:ext cx="92583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</a:rPr>
              <a:t>=16</a:t>
            </a:r>
            <a:endParaRPr lang="en-US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=32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11385" y="4350385"/>
            <a:ext cx="387350" cy="5562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-13332"/>
            <a:ext cx="10513608" cy="132557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155575" y="2793365"/>
          <a:ext cx="115995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85"/>
                <a:gridCol w="361950"/>
                <a:gridCol w="362585"/>
                <a:gridCol w="362585"/>
                <a:gridCol w="363220"/>
                <a:gridCol w="362585"/>
                <a:gridCol w="361950"/>
                <a:gridCol w="362585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3220"/>
                <a:gridCol w="362585"/>
                <a:gridCol w="362585"/>
                <a:gridCol w="361950"/>
                <a:gridCol w="362585"/>
                <a:gridCol w="362585"/>
                <a:gridCol w="361950"/>
                <a:gridCol w="362585"/>
                <a:gridCol w="362585"/>
                <a:gridCol w="362585"/>
                <a:gridCol w="361950"/>
                <a:gridCol w="363220"/>
                <a:gridCol w="362585"/>
                <a:gridCol w="362585"/>
                <a:gridCol w="362585"/>
                <a:gridCol w="361950"/>
                <a:gridCol w="362585"/>
              </a:tblGrid>
              <a:tr h="370840"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 Box 11"/>
          <p:cNvSpPr txBox="1"/>
          <p:nvPr/>
        </p:nvSpPr>
        <p:spPr>
          <a:xfrm>
            <a:off x="295275" y="1312545"/>
            <a:ext cx="3639185" cy="100584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</a:rPr>
              <a:t>ASSUMPTION</a:t>
            </a:r>
            <a:endParaRPr lang="en-US" sz="2000">
              <a:latin typeface="Times New Roman" panose="020206030504050203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</a:rPr>
              <a:t>word length as 32 bits</a:t>
            </a:r>
            <a:endParaRPr lang="en-US" sz="2000">
              <a:latin typeface="Times New Roman" panose="02020603050405020304" charset="0"/>
            </a:endParaRPr>
          </a:p>
        </p:txBody>
      </p:sp>
      <p:sp>
        <p:nvSpPr>
          <p:cNvPr id="4" name="Content Placeholder 6"/>
          <p:cNvSpPr/>
          <p:nvPr/>
        </p:nvSpPr>
        <p:spPr>
          <a:xfrm>
            <a:off x="295275" y="4010025"/>
            <a:ext cx="8700135" cy="74231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Instruction --&gt; Move R2, LOC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55575" y="4841240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Opcode (8)+ registers 4 + addressing mode (3+3) +  Address LOC</a:t>
            </a:r>
            <a:endParaRPr lang="en-US"/>
          </a:p>
        </p:txBody>
      </p:sp>
      <p:sp>
        <p:nvSpPr>
          <p:cNvPr id="7" name="Content Placeholder 6"/>
          <p:cNvSpPr/>
          <p:nvPr/>
        </p:nvSpPr>
        <p:spPr>
          <a:xfrm>
            <a:off x="187960" y="5608955"/>
            <a:ext cx="11813540" cy="66103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8+4+3+3=18 bits + (32-18) &lt;-- 14 bits for ADDRESS</a:t>
            </a:r>
            <a:endParaRPr lang="en-US" sz="3600"/>
          </a:p>
        </p:txBody>
      </p:sp>
      <p:sp>
        <p:nvSpPr>
          <p:cNvPr id="5" name="Text Box 4"/>
          <p:cNvSpPr txBox="1"/>
          <p:nvPr/>
        </p:nvSpPr>
        <p:spPr>
          <a:xfrm>
            <a:off x="4161790" y="1193800"/>
            <a:ext cx="7026275" cy="146304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ASSUMPTION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1 instruction takes 1 word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en-US" sz="2000">
                <a:latin typeface="Times New Roman" panose="02020603050405020304" charset="0"/>
                <a:sym typeface="+mn-ea"/>
              </a:rPr>
              <a:t>Opcode takes 8 bits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262235" y="3793490"/>
            <a:ext cx="925830" cy="914400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</a:rPr>
              <a:t>=16</a:t>
            </a:r>
            <a:endParaRPr lang="en-US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2</a:t>
            </a:r>
            <a:r>
              <a:rPr lang="en-US" baseline="30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=32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811385" y="4350385"/>
            <a:ext cx="387350" cy="55626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ENCODING OF MACHINE INSTRUCTIONS</a:t>
            </a:r>
            <a:endParaRPr lang="en-US" dirty="0"/>
          </a:p>
        </p:txBody>
      </p:sp>
      <p:graphicFrame>
        <p:nvGraphicFramePr>
          <p:cNvPr id="9" name="Content Placeholder 8"/>
          <p:cNvGraphicFramePr/>
          <p:nvPr>
            <p:ph idx="1"/>
          </p:nvPr>
        </p:nvGraphicFramePr>
        <p:xfrm>
          <a:off x="1395730" y="1691005"/>
          <a:ext cx="7668895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2316480" imgH="2994660" progId="Paint.Picture">
                  <p:embed/>
                </p:oleObj>
              </mc:Choice>
              <mc:Fallback>
                <p:oleObj name="" r:id="rId1" imgW="2316480" imgH="299466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95730" y="1691005"/>
                        <a:ext cx="7668895" cy="521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 STRUCTURE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9706" y="1826273"/>
            <a:ext cx="5180619" cy="4351370"/>
          </a:xfrm>
        </p:spPr>
        <p:txBody>
          <a:bodyPr>
            <a:norm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sz="2400"/>
              <a:t>Group of lines that serves as a connecting path for several devices is called </a:t>
            </a:r>
            <a:r>
              <a:rPr lang="en-US" sz="2400" i="1"/>
              <a:t>bus</a:t>
            </a:r>
            <a:r>
              <a:rPr lang="en-US" sz="2400"/>
              <a:t>.</a:t>
            </a:r>
            <a:endParaRPr lang="en-US" sz="2400"/>
          </a:p>
          <a:p>
            <a:pPr algn="just" fontAlgn="auto">
              <a:lnSpc>
                <a:spcPct val="150000"/>
              </a:lnSpc>
            </a:pPr>
            <a:endParaRPr lang="en-US" sz="2400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0930" y="1826260"/>
            <a:ext cx="5558155" cy="4653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Bus Structure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5320" y="1960880"/>
            <a:ext cx="6078855" cy="47282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83425" y="365125"/>
            <a:ext cx="2895600" cy="124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Times New Roman" panose="02020603050405020304" charset="0"/>
                <a:sym typeface="+mn-ea"/>
              </a:rPr>
              <a:t>Advantages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091930" y="1960880"/>
            <a:ext cx="269748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</a:rPr>
              <a:t>1. Simplicity</a:t>
            </a:r>
            <a:endParaRPr lang="en-US" sz="3200">
              <a:latin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</a:rPr>
              <a:t>2. Low Cost</a:t>
            </a:r>
            <a:endParaRPr lang="en-US" sz="3200">
              <a:latin typeface="Times New Roman" panose="02020603050405020304" charset="0"/>
            </a:endParaRPr>
          </a:p>
        </p:txBody>
      </p:sp>
      <p:cxnSp>
        <p:nvCxnSpPr>
          <p:cNvPr id="16" name="Curved Connector 15"/>
          <p:cNvCxnSpPr>
            <a:stCxn id="12" idx="4"/>
            <a:endCxn id="13" idx="1"/>
          </p:cNvCxnSpPr>
          <p:nvPr/>
        </p:nvCxnSpPr>
        <p:spPr>
          <a:xfrm rot="5400000" flipV="1">
            <a:off x="8368030" y="1769745"/>
            <a:ext cx="887095" cy="56070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94070" y="2660650"/>
            <a:ext cx="2895600" cy="78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Times New Roman" panose="02020603050405020304" charset="0"/>
                <a:sym typeface="+mn-ea"/>
              </a:rPr>
              <a:t>Limitations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098155" y="3791585"/>
            <a:ext cx="3439795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</a:rPr>
              <a:t>1. Very Slow</a:t>
            </a:r>
            <a:endParaRPr lang="en-US" sz="3200">
              <a:latin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</a:rPr>
              <a:t>2. No Concurrency</a:t>
            </a:r>
            <a:endParaRPr lang="en-US" sz="3200">
              <a:latin typeface="Times New Roman" panose="0202060305040502030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5400000" flipV="1">
            <a:off x="7374255" y="3606800"/>
            <a:ext cx="887095" cy="56070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>
            <a:off x="8098155" y="5134610"/>
            <a:ext cx="3439795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</a:rPr>
              <a:t>1.If one of the device is slow and others are fast?????</a:t>
            </a:r>
            <a:endParaRPr lang="en-US" sz="3200">
              <a:latin typeface="Times New Roman" panose="02020603050405020304" charset="0"/>
            </a:endParaRPr>
          </a:p>
        </p:txBody>
      </p:sp>
      <p:cxnSp>
        <p:nvCxnSpPr>
          <p:cNvPr id="22" name="Curved Connector 21"/>
          <p:cNvCxnSpPr>
            <a:endCxn id="21" idx="1"/>
          </p:cNvCxnSpPr>
          <p:nvPr/>
        </p:nvCxnSpPr>
        <p:spPr>
          <a:xfrm rot="5400000" flipV="1">
            <a:off x="6255385" y="4068445"/>
            <a:ext cx="2468245" cy="121793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Bus Structure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5325" y="1960880"/>
            <a:ext cx="6078855" cy="47282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83425" y="365125"/>
            <a:ext cx="2895600" cy="124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Times New Roman" panose="02020603050405020304" charset="0"/>
                <a:sym typeface="+mn-ea"/>
              </a:rPr>
              <a:t>Advantages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091930" y="1960880"/>
            <a:ext cx="269748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</a:rPr>
              <a:t>1. Simplicity</a:t>
            </a:r>
            <a:endParaRPr lang="en-US" sz="3200">
              <a:latin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</a:rPr>
              <a:t>2. Low Cost</a:t>
            </a:r>
            <a:endParaRPr lang="en-US" sz="3200">
              <a:latin typeface="Times New Roman" panose="02020603050405020304" charset="0"/>
            </a:endParaRPr>
          </a:p>
        </p:txBody>
      </p:sp>
      <p:cxnSp>
        <p:nvCxnSpPr>
          <p:cNvPr id="16" name="Curved Connector 15"/>
          <p:cNvCxnSpPr>
            <a:stCxn id="12" idx="4"/>
            <a:endCxn id="13" idx="1"/>
          </p:cNvCxnSpPr>
          <p:nvPr/>
        </p:nvCxnSpPr>
        <p:spPr>
          <a:xfrm rot="5400000" flipV="1">
            <a:off x="8368030" y="1769745"/>
            <a:ext cx="887095" cy="56070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94070" y="2660650"/>
            <a:ext cx="2895600" cy="78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Times New Roman" panose="02020603050405020304" charset="0"/>
                <a:sym typeface="+mn-ea"/>
              </a:rPr>
              <a:t>Limitations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098155" y="3791585"/>
            <a:ext cx="3439795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</a:rPr>
              <a:t>1. Very Slow</a:t>
            </a:r>
            <a:endParaRPr lang="en-US" sz="3200">
              <a:latin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</a:rPr>
              <a:t>2. No Concurrency</a:t>
            </a:r>
            <a:endParaRPr lang="en-US" sz="3200">
              <a:latin typeface="Times New Roman" panose="0202060305040502030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5400000" flipV="1">
            <a:off x="7374255" y="3606800"/>
            <a:ext cx="887095" cy="56070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>
            <a:off x="8098155" y="5134610"/>
            <a:ext cx="3439795" cy="1554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charset="0"/>
              </a:rPr>
              <a:t>1.If one of the device is slow and others are fast?????</a:t>
            </a:r>
            <a:endParaRPr lang="en-US" sz="3200">
              <a:latin typeface="Times New Roman" panose="02020603050405020304" charset="0"/>
            </a:endParaRPr>
          </a:p>
        </p:txBody>
      </p:sp>
      <p:cxnSp>
        <p:nvCxnSpPr>
          <p:cNvPr id="22" name="Curved Connector 21"/>
          <p:cNvCxnSpPr>
            <a:endCxn id="21" idx="1"/>
          </p:cNvCxnSpPr>
          <p:nvPr/>
        </p:nvCxnSpPr>
        <p:spPr>
          <a:xfrm rot="5400000" flipV="1">
            <a:off x="6255385" y="4068445"/>
            <a:ext cx="2468245" cy="121793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1757045" y="3091180"/>
            <a:ext cx="541020" cy="45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BUFF-reg</a:t>
            </a:r>
            <a:endParaRPr lang="en-US" sz="1200"/>
          </a:p>
        </p:txBody>
      </p:sp>
      <p:sp>
        <p:nvSpPr>
          <p:cNvPr id="4" name="Text Box 3"/>
          <p:cNvSpPr txBox="1"/>
          <p:nvPr/>
        </p:nvSpPr>
        <p:spPr>
          <a:xfrm>
            <a:off x="3004185" y="3058160"/>
            <a:ext cx="541020" cy="45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BUFF-reg</a:t>
            </a:r>
            <a:endParaRPr lang="en-US" sz="1200"/>
          </a:p>
        </p:txBody>
      </p:sp>
      <p:sp>
        <p:nvSpPr>
          <p:cNvPr id="5" name="Text Box 4"/>
          <p:cNvSpPr txBox="1"/>
          <p:nvPr/>
        </p:nvSpPr>
        <p:spPr>
          <a:xfrm>
            <a:off x="4197985" y="3131820"/>
            <a:ext cx="541020" cy="45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BUFF-reg</a:t>
            </a:r>
            <a:endParaRPr lang="en-US" sz="1200"/>
          </a:p>
        </p:txBody>
      </p:sp>
      <p:sp>
        <p:nvSpPr>
          <p:cNvPr id="7" name="Text Box 6"/>
          <p:cNvSpPr txBox="1"/>
          <p:nvPr/>
        </p:nvSpPr>
        <p:spPr>
          <a:xfrm>
            <a:off x="5344795" y="3131820"/>
            <a:ext cx="541020" cy="45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BUFF-reg</a:t>
            </a:r>
            <a:endParaRPr 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1775"/>
            <a:ext cx="10513695" cy="467550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SYSTEM SOFTWARE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Receiving and Interpreting User Commands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Creating, Saving, Editing Application Software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Managing the Storage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Running Standard Application Program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Controlling I/O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1775"/>
            <a:ext cx="10513695" cy="467550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SYSTEM SOFTWARE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Convering from High-Level-Language to Objecive-Language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linking, Running etc.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1775"/>
            <a:ext cx="10513695" cy="467550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APPLICATION SOFTWARE</a:t>
            </a:r>
            <a:endParaRPr lang="en-US"/>
          </a:p>
          <a:p>
            <a:pPr marL="457200" indent="-457200" fontAlgn="auto">
              <a:lnSpc>
                <a:spcPct val="150000"/>
              </a:lnSpc>
            </a:pPr>
            <a:r>
              <a:rPr lang="en-US"/>
              <a:t>Either you write it or download it.</a:t>
            </a:r>
            <a:endParaRPr lang="en-US"/>
          </a:p>
          <a:p>
            <a:pPr marL="914400" lvl="1" indent="-457200" fontAlgn="auto">
              <a:lnSpc>
                <a:spcPct val="150000"/>
              </a:lnSpc>
            </a:pPr>
            <a:r>
              <a:rPr lang="en-US"/>
              <a:t>MS-Word, Excel etc,</a:t>
            </a:r>
            <a:endParaRPr lang="en-US"/>
          </a:p>
          <a:p>
            <a:pPr marL="914400" lvl="1" indent="-457200" fontAlgn="auto">
              <a:lnSpc>
                <a:spcPct val="150000"/>
              </a:lnSpc>
            </a:pPr>
            <a:r>
              <a:rPr lang="en-US"/>
              <a:t>Compiler</a:t>
            </a:r>
            <a:endParaRPr lang="en-US"/>
          </a:p>
          <a:p>
            <a:pPr marL="914400" lvl="1" indent="-457200" fontAlgn="auto">
              <a:lnSpc>
                <a:spcPct val="150000"/>
              </a:lnSpc>
            </a:pPr>
            <a:r>
              <a:rPr lang="en-US"/>
              <a:t>Text Editor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293860" cy="96266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ONE IMPORTANT SYSTEM SOFTWARE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3220" y="2788285"/>
            <a:ext cx="7604125" cy="33007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709025" y="1691005"/>
            <a:ext cx="316928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Elapsed time = t</a:t>
            </a:r>
            <a:r>
              <a:rPr lang="en-US" baseline="-25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 - t</a:t>
            </a:r>
            <a:r>
              <a:rPr lang="en-US" baseline="-25000">
                <a:latin typeface="Times New Roman" panose="02020603050405020304" charset="0"/>
              </a:rPr>
              <a:t>1</a:t>
            </a:r>
            <a:endParaRPr lang="en-US" baseline="-25000">
              <a:latin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101965" y="5020945"/>
            <a:ext cx="4163695" cy="91440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Single Task  Vs   Multi Task or Multi Programming </a:t>
            </a:r>
            <a:endParaRPr lang="en-US" baseline="-25000">
              <a:latin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01965" y="4518025"/>
            <a:ext cx="316928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Times New Roman" panose="02020603050405020304" charset="0"/>
              </a:rPr>
              <a:t>PERFORMANCE</a:t>
            </a:r>
            <a:endParaRPr lang="en-US" b="1" baseline="-2500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Basic Operational Concepts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Functional Units of Computer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387847" y="2618284"/>
            <a:ext cx="2083040" cy="36601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87834" y="2894456"/>
            <a:ext cx="1697668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>
              <a:latin typeface="Times New Roman" panose="02020603050405020304" charset="0"/>
            </a:endParaRPr>
          </a:p>
          <a:p>
            <a:pPr algn="ctr"/>
            <a:r>
              <a:rPr lang="en-US" sz="2800">
                <a:latin typeface="Times New Roman" panose="02020603050405020304" charset="0"/>
              </a:rPr>
              <a:t>INPUT</a:t>
            </a:r>
            <a:endParaRPr lang="en-US" sz="2800">
              <a:latin typeface="Times New Roman" panose="02020603050405020304" charset="0"/>
            </a:endParaRPr>
          </a:p>
          <a:p>
            <a:endParaRPr lang="en-US">
              <a:latin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80216" y="4461340"/>
            <a:ext cx="1697668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>
              <a:latin typeface="Times New Roman" panose="02020603050405020304" charset="0"/>
            </a:endParaRPr>
          </a:p>
          <a:p>
            <a:pPr algn="ctr"/>
            <a:r>
              <a:rPr lang="en-US" sz="2800">
                <a:latin typeface="Times New Roman" panose="02020603050405020304" charset="0"/>
              </a:rPr>
              <a:t>OUTPUT</a:t>
            </a:r>
            <a:endParaRPr lang="en-US" sz="2800">
              <a:latin typeface="Times New Roman" panose="02020603050405020304" charset="0"/>
            </a:endParaRPr>
          </a:p>
          <a:p>
            <a:endParaRPr lang="en-US">
              <a:latin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188936" y="3679168"/>
            <a:ext cx="2083040" cy="645160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/>
              <a:t>MEMORY</a:t>
            </a:r>
            <a:endParaRPr lang="en-US" sz="3600"/>
          </a:p>
        </p:txBody>
      </p:sp>
      <p:sp>
        <p:nvSpPr>
          <p:cNvPr id="9" name="Text Box 8"/>
          <p:cNvSpPr txBox="1"/>
          <p:nvPr/>
        </p:nvSpPr>
        <p:spPr>
          <a:xfrm>
            <a:off x="6949393" y="2542098"/>
            <a:ext cx="2083040" cy="36601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7149381" y="2818271"/>
            <a:ext cx="1697668" cy="1188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charset="0"/>
              </a:rPr>
              <a:t>Arithmetic and Logic Unit</a:t>
            </a:r>
            <a:endParaRPr lang="en-US" sz="2400">
              <a:latin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141762" y="5105108"/>
            <a:ext cx="1697668" cy="5791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charset="0"/>
              </a:rPr>
              <a:t>Control</a:t>
            </a:r>
            <a:endParaRPr lang="en-US" sz="320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" y="146053"/>
            <a:ext cx="10513608" cy="1325573"/>
          </a:xfrm>
        </p:spPr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14985" y="2880360"/>
            <a:ext cx="316928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Elapsed time = t</a:t>
            </a:r>
            <a:r>
              <a:rPr lang="en-US" baseline="-25000">
                <a:latin typeface="Times New Roman" panose="02020603050405020304" charset="0"/>
              </a:rPr>
              <a:t>5</a:t>
            </a:r>
            <a:r>
              <a:rPr lang="en-US">
                <a:latin typeface="Times New Roman" panose="02020603050405020304" charset="0"/>
              </a:rPr>
              <a:t> - t</a:t>
            </a:r>
            <a:r>
              <a:rPr lang="en-US" baseline="-25000">
                <a:latin typeface="Times New Roman" panose="02020603050405020304" charset="0"/>
              </a:rPr>
              <a:t>1</a:t>
            </a:r>
            <a:endParaRPr lang="en-US" baseline="-25000">
              <a:latin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14985" y="1812290"/>
            <a:ext cx="4163695" cy="91440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Single Task  Vs   Multi Task or Multi Programming </a:t>
            </a:r>
            <a:endParaRPr lang="en-US" baseline="-25000">
              <a:latin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14985" y="1309370"/>
            <a:ext cx="316928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Times New Roman" panose="02020603050405020304" charset="0"/>
              </a:rPr>
              <a:t>PERFORMANCE</a:t>
            </a:r>
            <a:endParaRPr lang="en-US" b="1" baseline="-25000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14985" y="3587750"/>
            <a:ext cx="4366260" cy="173736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Processor Time</a:t>
            </a:r>
            <a:endParaRPr lang="en-US">
              <a:latin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Depends on</a:t>
            </a:r>
            <a:endParaRPr lang="en-US">
              <a:latin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	1. Hardware</a:t>
            </a:r>
            <a:endParaRPr lang="en-US">
              <a:latin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	2. Machine Instructions.</a:t>
            </a:r>
            <a:endParaRPr lang="en-US">
              <a:latin typeface="Times New Roman" panose="0202060305040502030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96405" y="332105"/>
            <a:ext cx="4286250" cy="387286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713990" y="1158875"/>
            <a:ext cx="4082415" cy="354901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5772150" y="5325110"/>
            <a:ext cx="416369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Depends on Compiler</a:t>
            </a:r>
            <a:endParaRPr lang="en-US" baseline="-25000">
              <a:latin typeface="Times New Roman" panose="0202060305040502030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3708400" y="5123180"/>
            <a:ext cx="2063750" cy="4533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514985" y="1812290"/>
            <a:ext cx="5276215" cy="304228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000" b="1">
                <a:latin typeface="Times New Roman" panose="02020603050405020304" charset="0"/>
              </a:rPr>
              <a:t>Processor Clock</a:t>
            </a:r>
            <a:endParaRPr lang="en-US" sz="2000" b="1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000" b="1" baseline="-25000">
                <a:latin typeface="Times New Roman" panose="02020603050405020304" charset="0"/>
              </a:rPr>
              <a:t>1.</a:t>
            </a:r>
            <a:r>
              <a:rPr lang="en-US" sz="2400" b="1" baseline="-25000">
                <a:latin typeface="Times New Roman" panose="02020603050405020304" charset="0"/>
              </a:rPr>
              <a:t> Timing Signal “CLOCK”.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2. CLOCK CYCLES.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3. If  P = Length of Clock Cycle; In Seconds.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4. Clock Rate R=1/p;  In Hertz / Cycles per second.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	Ex: 500 Million Cycles/second : 500Mega Hertz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	        1250 million cycles/second : 1.25 Giga Hertz	 	</a:t>
            </a:r>
            <a:endParaRPr lang="en-US" sz="2400" b="1" baseline="-25000">
              <a:latin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14985" y="1309370"/>
            <a:ext cx="316928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Times New Roman" panose="02020603050405020304" charset="0"/>
              </a:rPr>
              <a:t>PERFORMANCE</a:t>
            </a:r>
            <a:endParaRPr lang="en-US" b="1" baseline="-25000">
              <a:latin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81445" y="1442085"/>
            <a:ext cx="5583555" cy="4206875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8445" y="1569085"/>
            <a:ext cx="5583555" cy="4206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514985" y="1309370"/>
            <a:ext cx="3169285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b="1">
                <a:latin typeface="Times New Roman" panose="02020603050405020304" charset="0"/>
              </a:rPr>
              <a:t>PERFORMANCE</a:t>
            </a:r>
            <a:endParaRPr lang="en-US" b="1" baseline="-25000">
              <a:latin typeface="Times New Roman" panose="02020603050405020304" charset="0"/>
            </a:endParaRP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/>
          <p:nvPr>
            <p:ph sz="half" idx="1"/>
          </p:nvPr>
        </p:nvGraphicFramePr>
        <p:xfrm>
          <a:off x="1591310" y="4550410"/>
          <a:ext cx="1016000" cy="56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0058400" imgH="9448800" progId="Equation.3">
                  <p:embed/>
                </p:oleObj>
              </mc:Choice>
              <mc:Fallback>
                <p:oleObj name="" r:id="rId1" imgW="10058400" imgH="9448800" progId="Equation.3">
                  <p:embed/>
                  <p:pic>
                    <p:nvPicPr>
                      <p:cNvPr id="0" name="Picture 1024" descr="image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91310" y="4550410"/>
                        <a:ext cx="1016000" cy="5695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>
            <a:hlinkClick r:id="" action="ppaction://ole?verb=0"/>
          </p:cNvPr>
          <p:cNvGraphicFramePr/>
          <p:nvPr>
            <p:ph sz="half" idx="2"/>
          </p:nvPr>
        </p:nvGraphicFramePr>
        <p:xfrm>
          <a:off x="8304141" y="389337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2743200" imgH="5181600" progId="Equation.3">
                  <p:embed/>
                </p:oleObj>
              </mc:Choice>
              <mc:Fallback>
                <p:oleObj name="" r:id="rId3" imgW="2743200" imgH="5181600" progId="Equation.3">
                  <p:embed/>
                  <p:pic>
                    <p:nvPicPr>
                      <p:cNvPr id="0" name="Picture 1025" descr="image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4141" y="3893373"/>
                        <a:ext cx="914400" cy="215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514985" y="2263775"/>
            <a:ext cx="8361045" cy="304228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000" b="1">
                <a:latin typeface="Times New Roman" panose="02020603050405020304" charset="0"/>
              </a:rPr>
              <a:t>Basic Performance Equation</a:t>
            </a:r>
            <a:endParaRPr lang="en-US" sz="2000" b="1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1. T = Processor Time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2. N = Total number of Machine Instructions to be Used  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3. S = Average Number of Steps Needed to Execute One Instruction. 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4. R = Clock Rate 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endParaRPr lang="en-US" sz="2400" b="1" baseline="-25000">
              <a:latin typeface="Times New Roman" panose="02020603050405020304" charset="0"/>
            </a:endParaRPr>
          </a:p>
          <a:p>
            <a:pPr lvl="1" algn="l" fontAlgn="auto">
              <a:lnSpc>
                <a:spcPct val="150000"/>
              </a:lnSpc>
            </a:pPr>
            <a:r>
              <a:rPr lang="en-US" sz="2400" b="1" baseline="-25000">
                <a:latin typeface="Times New Roman" panose="02020603050405020304" charset="0"/>
              </a:rPr>
              <a:t>T=</a:t>
            </a:r>
            <a:endParaRPr lang="en-US" sz="2400" b="1" baseline="-25000">
              <a:latin typeface="Times New Roman" panose="02020603050405020304" charset="0"/>
            </a:endParaRPr>
          </a:p>
          <a:p>
            <a:pPr lvl="1" fontAlgn="auto">
              <a:lnSpc>
                <a:spcPct val="150000"/>
              </a:lnSpc>
            </a:pPr>
            <a:endParaRPr lang="en-US" sz="2400" b="1" baseline="-25000">
              <a:latin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52695" y="5655945"/>
            <a:ext cx="4574540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DEPENDS ON SOFTWARE DESIG</a:t>
            </a:r>
            <a:r>
              <a:rPr lang="en-US"/>
              <a:t>N</a:t>
            </a:r>
            <a:endParaRPr lang="en-US"/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>
          <a:xfrm>
            <a:off x="2485390" y="4685030"/>
            <a:ext cx="4854575" cy="9709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838200" y="5945505"/>
            <a:ext cx="3926840" cy="5029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DEPENDS ON HARDWARE</a:t>
            </a:r>
            <a:endParaRPr lang="en-US"/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2215515" y="5090160"/>
            <a:ext cx="586105" cy="85534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7-Point Star 13"/>
          <p:cNvSpPr/>
          <p:nvPr/>
        </p:nvSpPr>
        <p:spPr>
          <a:xfrm>
            <a:off x="7164705" y="132080"/>
            <a:ext cx="4923155" cy="3489325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</a:rPr>
              <a:t>Whether 900Mhz is better than 600Mhz?</a:t>
            </a:r>
            <a:endParaRPr lang="en-US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AND SUPERSCALAR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1775"/>
            <a:ext cx="10513695" cy="467550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add R1, R2, R3;</a:t>
            </a:r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2971165" y="2462530"/>
            <a:ext cx="4163695" cy="92329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baseline="-25000">
                <a:latin typeface="Times New Roman" panose="02020603050405020304" charset="0"/>
              </a:rPr>
              <a:t>When this instruction is executing, IR, MAR, MDR... are all free </a:t>
            </a:r>
            <a:endParaRPr lang="en-US" sz="2800" baseline="-25000">
              <a:latin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971165" y="3434715"/>
            <a:ext cx="4163695" cy="92329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baseline="-25000">
                <a:latin typeface="Times New Roman" panose="02020603050405020304" charset="0"/>
              </a:rPr>
              <a:t>So, they can start transfer of next instruction to IR</a:t>
            </a:r>
            <a:endParaRPr lang="en-US" sz="2800" baseline="-25000">
              <a:latin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65150" y="4718685"/>
            <a:ext cx="5111115" cy="175514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b="1" baseline="-25000">
                <a:latin typeface="Times New Roman" panose="02020603050405020304" charset="0"/>
              </a:rPr>
              <a:t>DIFFERENCE BETWEEN</a:t>
            </a:r>
            <a:endParaRPr lang="en-US" sz="2800" b="1" baseline="-25000">
              <a:latin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800" b="1" baseline="-25000">
                <a:latin typeface="Times New Roman" panose="02020603050405020304" charset="0"/>
              </a:rPr>
              <a:t>ADD LOCA, R0    VS.    LOAD LOCA, R1</a:t>
            </a:r>
            <a:endParaRPr lang="en-US" sz="2800" b="1" baseline="-25000">
              <a:latin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800" b="1" baseline="-25000">
                <a:latin typeface="Times New Roman" panose="02020603050405020304" charset="0"/>
              </a:rPr>
              <a:t>		           ADD R1R0	</a:t>
            </a:r>
            <a:endParaRPr lang="en-US" sz="2800" b="1" baseline="-25000">
              <a:latin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endParaRPr lang="en-US" sz="2800" b="1" baseline="-2500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AND SUPERSCALAR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300" y="2701290"/>
            <a:ext cx="2935605" cy="101028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CLOCK RATE</a:t>
            </a:r>
            <a:endParaRPr lang="en-US"/>
          </a:p>
        </p:txBody>
      </p:sp>
      <p:sp>
        <p:nvSpPr>
          <p:cNvPr id="5" name="Content Placeholder 5"/>
          <p:cNvSpPr/>
          <p:nvPr/>
        </p:nvSpPr>
        <p:spPr>
          <a:xfrm>
            <a:off x="4157345" y="1691005"/>
            <a:ext cx="2935605" cy="10102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CHANGE ICs</a:t>
            </a:r>
            <a:endParaRPr lang="en-US"/>
          </a:p>
        </p:txBody>
      </p:sp>
      <p:sp>
        <p:nvSpPr>
          <p:cNvPr id="7" name="Content Placeholder 5"/>
          <p:cNvSpPr/>
          <p:nvPr/>
        </p:nvSpPr>
        <p:spPr>
          <a:xfrm>
            <a:off x="4157345" y="3711575"/>
            <a:ext cx="3696970" cy="113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Increase the amount of basic steps performed in 1 clock cycle .</a:t>
            </a: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819015" y="3037205"/>
            <a:ext cx="9474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charset="0"/>
              </a:rPr>
              <a:t>OR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 flipV="1">
            <a:off x="3176905" y="2196465"/>
            <a:ext cx="980440" cy="1010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176905" y="3206750"/>
            <a:ext cx="980440" cy="1071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SET RISC Vs. CISC                 </a:t>
            </a:r>
            <a:endParaRPr lang="en-US"/>
          </a:p>
        </p:txBody>
      </p:sp>
      <p:sp>
        <p:nvSpPr>
          <p:cNvPr id="7" name="Content Placeholder 5"/>
          <p:cNvSpPr/>
          <p:nvPr/>
        </p:nvSpPr>
        <p:spPr>
          <a:xfrm>
            <a:off x="838200" y="1878330"/>
            <a:ext cx="4149090" cy="88582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50000"/>
              </a:lnSpc>
              <a:buNone/>
            </a:pPr>
            <a:r>
              <a:rPr lang="en-US" sz="1800" b="1"/>
              <a:t>RISC: REDUCED INSTRUCTION SET COMPUTER</a:t>
            </a:r>
            <a:endParaRPr lang="en-US" sz="1800" b="1"/>
          </a:p>
        </p:txBody>
      </p:sp>
      <p:sp>
        <p:nvSpPr>
          <p:cNvPr id="4" name="Content Placeholder 5"/>
          <p:cNvSpPr/>
          <p:nvPr/>
        </p:nvSpPr>
        <p:spPr>
          <a:xfrm>
            <a:off x="5250815" y="1878330"/>
            <a:ext cx="4026535" cy="88582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150000"/>
              </a:lnSpc>
              <a:buNone/>
            </a:pPr>
            <a:r>
              <a:rPr lang="en-US" sz="1800" b="1">
                <a:sym typeface="+mn-ea"/>
              </a:rPr>
              <a:t>CISC: COMPLEX INSTRUCTION SET COMPUTER</a:t>
            </a:r>
            <a:endParaRPr lang="en-US" sz="1800" b="1">
              <a:sym typeface="+mn-ea"/>
            </a:endParaRPr>
          </a:p>
        </p:txBody>
      </p:sp>
      <p:sp>
        <p:nvSpPr>
          <p:cNvPr id="11" name="Content Placeholder 5"/>
          <p:cNvSpPr/>
          <p:nvPr/>
        </p:nvSpPr>
        <p:spPr>
          <a:xfrm>
            <a:off x="838200" y="3240405"/>
            <a:ext cx="3655695" cy="109156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7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1. More Instructions</a:t>
            </a:r>
            <a:endParaRPr lang="en-US"/>
          </a:p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2.Less Number of Basic Steps</a:t>
            </a:r>
            <a:endParaRPr lang="en-US"/>
          </a:p>
        </p:txBody>
      </p:sp>
      <p:cxnSp>
        <p:nvCxnSpPr>
          <p:cNvPr id="12" name="Straight Arrow Connector 11"/>
          <p:cNvCxnSpPr>
            <a:stCxn id="7" idx="2"/>
            <a:endCxn id="11" idx="0"/>
          </p:cNvCxnSpPr>
          <p:nvPr/>
        </p:nvCxnSpPr>
        <p:spPr>
          <a:xfrm flipH="1">
            <a:off x="2666365" y="2764155"/>
            <a:ext cx="246380" cy="47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/>
          <p:nvPr/>
        </p:nvSpPr>
        <p:spPr>
          <a:xfrm>
            <a:off x="5621655" y="3240405"/>
            <a:ext cx="3655695" cy="9677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6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1. More Instructions</a:t>
            </a:r>
            <a:endParaRPr lang="en-US"/>
          </a:p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2.Less Number of Basic Steps</a:t>
            </a:r>
            <a:endParaRPr lang="en-US"/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7224395" y="2804160"/>
            <a:ext cx="225425" cy="436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5">
            <a:hlinkClick r:id="" action="ppaction://ole?verb=0"/>
          </p:cNvPr>
          <p:cNvGraphicFramePr/>
          <p:nvPr>
            <p:ph sz="half" idx="1"/>
          </p:nvPr>
        </p:nvGraphicFramePr>
        <p:xfrm>
          <a:off x="1724025" y="4714875"/>
          <a:ext cx="1016000" cy="56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0058400" imgH="9448800" progId="Equation.3">
                  <p:embed/>
                </p:oleObj>
              </mc:Choice>
              <mc:Fallback>
                <p:oleObj name="" r:id="rId1" imgW="10058400" imgH="9448800" progId="Equation.3">
                  <p:embed/>
                  <p:pic>
                    <p:nvPicPr>
                      <p:cNvPr id="0" name="Picture 2048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24025" y="4714875"/>
                        <a:ext cx="1016000" cy="5695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2203450" y="4331970"/>
            <a:ext cx="57785" cy="269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1049655" y="5611495"/>
            <a:ext cx="947420" cy="3657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charset="0"/>
              </a:rPr>
              <a:t>MORE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 flipH="1">
            <a:off x="1523365" y="4931410"/>
            <a:ext cx="329565" cy="680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91740" y="4911090"/>
            <a:ext cx="329565" cy="679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70610" y="4331970"/>
            <a:ext cx="2315845" cy="1645285"/>
            <a:chOff x="1686" y="6822"/>
            <a:chExt cx="3647" cy="2591"/>
          </a:xfrm>
        </p:grpSpPr>
        <p:sp>
          <p:nvSpPr>
            <p:cNvPr id="20" name="Text Box 19"/>
            <p:cNvSpPr txBox="1"/>
            <p:nvPr/>
          </p:nvSpPr>
          <p:spPr>
            <a:xfrm>
              <a:off x="3841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imes New Roman" panose="02020603050405020304" charset="0"/>
                </a:rPr>
                <a:t>LESS</a:t>
              </a:r>
              <a:endParaRPr lang="en-US">
                <a:latin typeface="Times New Roman" panose="02020603050405020304" charset="0"/>
              </a:endParaRPr>
            </a:p>
          </p:txBody>
        </p:sp>
        <p:graphicFrame>
          <p:nvGraphicFramePr>
            <p:cNvPr id="29" name="Object 28">
              <a:hlinkClick r:id="" action="ppaction://ole?verb=0"/>
            </p:cNvPr>
            <p:cNvGraphicFramePr/>
            <p:nvPr/>
          </p:nvGraphicFramePr>
          <p:xfrm>
            <a:off x="2748" y="7425"/>
            <a:ext cx="1600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" r:id="rId3" imgW="10058400" imgH="9448800" progId="Equation.3">
                    <p:embed/>
                  </p:oleObj>
                </mc:Choice>
                <mc:Fallback>
                  <p:oleObj name="" r:id="rId3" imgW="10058400" imgH="9448800" progId="Equation.3">
                    <p:embed/>
                    <p:pic>
                      <p:nvPicPr>
                        <p:cNvPr id="0" name="Picture 1024" descr="image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48" y="7425"/>
                          <a:ext cx="1600" cy="8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flipH="1">
              <a:off x="3503" y="6822"/>
              <a:ext cx="91" cy="4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31"/>
            <p:cNvSpPr txBox="1"/>
            <p:nvPr/>
          </p:nvSpPr>
          <p:spPr>
            <a:xfrm>
              <a:off x="1686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charset="0"/>
                </a:rPr>
                <a:t>MORE</a:t>
              </a:r>
              <a:endParaRPr lang="en-US">
                <a:latin typeface="Times New Roman" panose="02020603050405020304" charset="0"/>
              </a:endParaRPr>
            </a:p>
          </p:txBody>
        </p:sp>
        <p:cxnSp>
          <p:nvCxnSpPr>
            <p:cNvPr id="33" name="Straight Arrow Connector 32"/>
            <p:cNvCxnSpPr>
              <a:endCxn id="32" idx="0"/>
            </p:cNvCxnSpPr>
            <p:nvPr/>
          </p:nvCxnSpPr>
          <p:spPr>
            <a:xfrm flipH="1">
              <a:off x="2432" y="7766"/>
              <a:ext cx="519" cy="1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957" y="7734"/>
              <a:ext cx="519" cy="1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54800" y="4208145"/>
            <a:ext cx="2315845" cy="1769110"/>
            <a:chOff x="1686" y="6627"/>
            <a:chExt cx="3647" cy="2786"/>
          </a:xfrm>
        </p:grpSpPr>
        <p:sp>
          <p:nvSpPr>
            <p:cNvPr id="37" name="Text Box 36"/>
            <p:cNvSpPr txBox="1"/>
            <p:nvPr/>
          </p:nvSpPr>
          <p:spPr>
            <a:xfrm>
              <a:off x="3841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imes New Roman" panose="02020603050405020304" charset="0"/>
                </a:rPr>
                <a:t>MORE</a:t>
              </a:r>
              <a:endParaRPr lang="en-US">
                <a:latin typeface="Times New Roman" panose="02020603050405020304" charset="0"/>
              </a:endParaRPr>
            </a:p>
          </p:txBody>
        </p:sp>
        <p:graphicFrame>
          <p:nvGraphicFramePr>
            <p:cNvPr id="38" name="Object 37">
              <a:hlinkClick r:id="" action="ppaction://ole?verb=0"/>
            </p:cNvPr>
            <p:cNvGraphicFramePr/>
            <p:nvPr/>
          </p:nvGraphicFramePr>
          <p:xfrm>
            <a:off x="2748" y="7425"/>
            <a:ext cx="1600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" r:id="rId4" imgW="10058400" imgH="9448800" progId="Equation.3">
                    <p:embed/>
                  </p:oleObj>
                </mc:Choice>
                <mc:Fallback>
                  <p:oleObj name="" r:id="rId4" imgW="10058400" imgH="9448800" progId="Equation.3">
                    <p:embed/>
                    <p:pic>
                      <p:nvPicPr>
                        <p:cNvPr id="0" name="Picture 2050" descr="image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48" y="7425"/>
                          <a:ext cx="1600" cy="8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>
              <a:stCxn id="13" idx="2"/>
            </p:cNvCxnSpPr>
            <p:nvPr/>
          </p:nvCxnSpPr>
          <p:spPr>
            <a:xfrm>
              <a:off x="2938" y="6627"/>
              <a:ext cx="565" cy="6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40"/>
            <p:cNvSpPr txBox="1"/>
            <p:nvPr/>
          </p:nvSpPr>
          <p:spPr>
            <a:xfrm>
              <a:off x="1686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charset="0"/>
                </a:rPr>
                <a:t>LESS</a:t>
              </a:r>
              <a:endParaRPr lang="en-US">
                <a:latin typeface="Times New Roman" panose="02020603050405020304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 flipH="1">
              <a:off x="2432" y="7766"/>
              <a:ext cx="519" cy="1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957" y="7734"/>
              <a:ext cx="519" cy="1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SET RISC Vs. CISC                 </a:t>
            </a:r>
            <a:endParaRPr lang="en-US"/>
          </a:p>
        </p:txBody>
      </p:sp>
      <p:sp>
        <p:nvSpPr>
          <p:cNvPr id="7" name="Content Placeholder 5"/>
          <p:cNvSpPr/>
          <p:nvPr/>
        </p:nvSpPr>
        <p:spPr>
          <a:xfrm>
            <a:off x="838200" y="1878330"/>
            <a:ext cx="4149090" cy="88582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50000"/>
              </a:lnSpc>
              <a:buNone/>
            </a:pPr>
            <a:r>
              <a:rPr lang="en-US" sz="1800" b="1"/>
              <a:t>RISC: REDUCED INSTRUCTION SET COMPUTER</a:t>
            </a:r>
            <a:endParaRPr lang="en-US" sz="1800" b="1"/>
          </a:p>
        </p:txBody>
      </p:sp>
      <p:sp>
        <p:nvSpPr>
          <p:cNvPr id="4" name="Content Placeholder 5"/>
          <p:cNvSpPr/>
          <p:nvPr/>
        </p:nvSpPr>
        <p:spPr>
          <a:xfrm>
            <a:off x="5250815" y="1878330"/>
            <a:ext cx="4026535" cy="88582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150000"/>
              </a:lnSpc>
              <a:buNone/>
            </a:pPr>
            <a:r>
              <a:rPr lang="en-US" sz="1800" b="1">
                <a:sym typeface="+mn-ea"/>
              </a:rPr>
              <a:t>CISC: COMPLEX INSTRUCTION SET COMPUTER</a:t>
            </a:r>
            <a:endParaRPr lang="en-US" sz="1800" b="1">
              <a:sym typeface="+mn-ea"/>
            </a:endParaRPr>
          </a:p>
        </p:txBody>
      </p:sp>
      <p:sp>
        <p:nvSpPr>
          <p:cNvPr id="11" name="Content Placeholder 5"/>
          <p:cNvSpPr/>
          <p:nvPr/>
        </p:nvSpPr>
        <p:spPr>
          <a:xfrm>
            <a:off x="838200" y="3240405"/>
            <a:ext cx="3655695" cy="109156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7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1. More Instructions</a:t>
            </a:r>
            <a:endParaRPr lang="en-US"/>
          </a:p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2.Less Number of Basic Steps</a:t>
            </a:r>
            <a:endParaRPr lang="en-US"/>
          </a:p>
        </p:txBody>
      </p:sp>
      <p:cxnSp>
        <p:nvCxnSpPr>
          <p:cNvPr id="12" name="Straight Arrow Connector 11"/>
          <p:cNvCxnSpPr>
            <a:stCxn id="7" idx="2"/>
            <a:endCxn id="11" idx="0"/>
          </p:cNvCxnSpPr>
          <p:nvPr/>
        </p:nvCxnSpPr>
        <p:spPr>
          <a:xfrm flipH="1">
            <a:off x="2666365" y="2764155"/>
            <a:ext cx="246380" cy="47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/>
          <p:cNvSpPr/>
          <p:nvPr/>
        </p:nvSpPr>
        <p:spPr>
          <a:xfrm>
            <a:off x="5621655" y="3240405"/>
            <a:ext cx="3655695" cy="9677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6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1. More Instructions</a:t>
            </a:r>
            <a:endParaRPr lang="en-US"/>
          </a:p>
          <a:p>
            <a:pPr marL="0" algn="l" fontAlgn="auto">
              <a:lnSpc>
                <a:spcPct val="150000"/>
              </a:lnSpc>
              <a:buNone/>
            </a:pPr>
            <a:r>
              <a:rPr lang="en-US"/>
              <a:t>2.Less Number of Basic Steps</a:t>
            </a:r>
            <a:endParaRPr lang="en-US"/>
          </a:p>
        </p:txBody>
      </p:sp>
      <p:cxnSp>
        <p:nvCxnSpPr>
          <p:cNvPr id="14" name="Straight Arrow Connector 13"/>
          <p:cNvCxnSpPr>
            <a:endCxn id="13" idx="0"/>
          </p:cNvCxnSpPr>
          <p:nvPr/>
        </p:nvCxnSpPr>
        <p:spPr>
          <a:xfrm>
            <a:off x="7224395" y="2804160"/>
            <a:ext cx="225425" cy="436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5">
            <a:hlinkClick r:id="" action="ppaction://ole?verb=0"/>
          </p:cNvPr>
          <p:cNvGraphicFramePr/>
          <p:nvPr>
            <p:ph sz="half" idx="1"/>
          </p:nvPr>
        </p:nvGraphicFramePr>
        <p:xfrm>
          <a:off x="1724025" y="4714875"/>
          <a:ext cx="1016000" cy="56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0058400" imgH="9448800" progId="Equation.3">
                  <p:embed/>
                </p:oleObj>
              </mc:Choice>
              <mc:Fallback>
                <p:oleObj name="" r:id="rId1" imgW="10058400" imgH="9448800" progId="Equation.3">
                  <p:embed/>
                  <p:pic>
                    <p:nvPicPr>
                      <p:cNvPr id="0" name="Picture 3072" descr="image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24025" y="4714875"/>
                        <a:ext cx="1016000" cy="56959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2203450" y="4331970"/>
            <a:ext cx="57785" cy="269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1049655" y="5611495"/>
            <a:ext cx="947420" cy="365760"/>
          </a:xfrm>
          <a:prstGeom prst="rect">
            <a:avLst/>
          </a:prstGeom>
          <a:noFill/>
          <a:ln w="508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charset="0"/>
              </a:rPr>
              <a:t>MORE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19" name="Straight Arrow Connector 18"/>
          <p:cNvCxnSpPr>
            <a:endCxn id="18" idx="0"/>
          </p:cNvCxnSpPr>
          <p:nvPr/>
        </p:nvCxnSpPr>
        <p:spPr>
          <a:xfrm flipH="1">
            <a:off x="1523365" y="4931410"/>
            <a:ext cx="329565" cy="680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91740" y="4911090"/>
            <a:ext cx="329565" cy="679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070610" y="4331970"/>
            <a:ext cx="2315845" cy="1645285"/>
            <a:chOff x="1686" y="6822"/>
            <a:chExt cx="3647" cy="2591"/>
          </a:xfrm>
        </p:grpSpPr>
        <p:sp>
          <p:nvSpPr>
            <p:cNvPr id="20" name="Text Box 19"/>
            <p:cNvSpPr txBox="1"/>
            <p:nvPr/>
          </p:nvSpPr>
          <p:spPr>
            <a:xfrm>
              <a:off x="3841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imes New Roman" panose="02020603050405020304" charset="0"/>
                </a:rPr>
                <a:t>LESS</a:t>
              </a:r>
              <a:endParaRPr lang="en-US">
                <a:latin typeface="Times New Roman" panose="02020603050405020304" charset="0"/>
              </a:endParaRPr>
            </a:p>
          </p:txBody>
        </p:sp>
        <p:graphicFrame>
          <p:nvGraphicFramePr>
            <p:cNvPr id="29" name="Object 28">
              <a:hlinkClick r:id="" action="ppaction://ole?verb=0"/>
            </p:cNvPr>
            <p:cNvGraphicFramePr/>
            <p:nvPr/>
          </p:nvGraphicFramePr>
          <p:xfrm>
            <a:off x="2748" y="7425"/>
            <a:ext cx="1600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" r:id="rId3" imgW="10058400" imgH="9448800" progId="Equation.3">
                    <p:embed/>
                  </p:oleObj>
                </mc:Choice>
                <mc:Fallback>
                  <p:oleObj name="" r:id="rId3" imgW="10058400" imgH="9448800" progId="Equation.3">
                    <p:embed/>
                    <p:pic>
                      <p:nvPicPr>
                        <p:cNvPr id="0" name="Picture 1024" descr="image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48" y="7425"/>
                          <a:ext cx="1600" cy="8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/>
            <p:nvPr/>
          </p:nvCxnSpPr>
          <p:spPr>
            <a:xfrm flipH="1">
              <a:off x="3503" y="6822"/>
              <a:ext cx="91" cy="4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31"/>
            <p:cNvSpPr txBox="1"/>
            <p:nvPr/>
          </p:nvSpPr>
          <p:spPr>
            <a:xfrm>
              <a:off x="1686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charset="0"/>
                </a:rPr>
                <a:t>MORE</a:t>
              </a:r>
              <a:endParaRPr lang="en-US">
                <a:latin typeface="Times New Roman" panose="02020603050405020304" charset="0"/>
              </a:endParaRPr>
            </a:p>
          </p:txBody>
        </p:sp>
        <p:cxnSp>
          <p:nvCxnSpPr>
            <p:cNvPr id="33" name="Straight Arrow Connector 32"/>
            <p:cNvCxnSpPr>
              <a:endCxn id="32" idx="0"/>
            </p:cNvCxnSpPr>
            <p:nvPr/>
          </p:nvCxnSpPr>
          <p:spPr>
            <a:xfrm flipH="1">
              <a:off x="2432" y="7766"/>
              <a:ext cx="519" cy="1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957" y="7734"/>
              <a:ext cx="519" cy="1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54800" y="4208145"/>
            <a:ext cx="2315845" cy="1769110"/>
            <a:chOff x="1686" y="6627"/>
            <a:chExt cx="3647" cy="2786"/>
          </a:xfrm>
        </p:grpSpPr>
        <p:sp>
          <p:nvSpPr>
            <p:cNvPr id="37" name="Text Box 36"/>
            <p:cNvSpPr txBox="1"/>
            <p:nvPr/>
          </p:nvSpPr>
          <p:spPr>
            <a:xfrm>
              <a:off x="3841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Times New Roman" panose="02020603050405020304" charset="0"/>
                </a:rPr>
                <a:t>MORE</a:t>
              </a:r>
              <a:endParaRPr lang="en-US">
                <a:latin typeface="Times New Roman" panose="02020603050405020304" charset="0"/>
              </a:endParaRPr>
            </a:p>
          </p:txBody>
        </p:sp>
        <p:graphicFrame>
          <p:nvGraphicFramePr>
            <p:cNvPr id="38" name="Object 37">
              <a:hlinkClick r:id="" action="ppaction://ole?verb=0"/>
            </p:cNvPr>
            <p:cNvGraphicFramePr/>
            <p:nvPr/>
          </p:nvGraphicFramePr>
          <p:xfrm>
            <a:off x="2748" y="7425"/>
            <a:ext cx="1600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" r:id="rId4" imgW="10058400" imgH="9448800" progId="Equation.3">
                    <p:embed/>
                  </p:oleObj>
                </mc:Choice>
                <mc:Fallback>
                  <p:oleObj name="" r:id="rId4" imgW="10058400" imgH="9448800" progId="Equation.3">
                    <p:embed/>
                    <p:pic>
                      <p:nvPicPr>
                        <p:cNvPr id="0" name="Picture 3074" descr="image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748" y="7425"/>
                          <a:ext cx="1600" cy="8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0" name="Straight Arrow Connector 39"/>
            <p:cNvCxnSpPr>
              <a:stCxn id="13" idx="2"/>
            </p:cNvCxnSpPr>
            <p:nvPr/>
          </p:nvCxnSpPr>
          <p:spPr>
            <a:xfrm>
              <a:off x="2938" y="6627"/>
              <a:ext cx="565" cy="6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40"/>
            <p:cNvSpPr txBox="1"/>
            <p:nvPr/>
          </p:nvSpPr>
          <p:spPr>
            <a:xfrm>
              <a:off x="1686" y="8837"/>
              <a:ext cx="1492" cy="576"/>
            </a:xfrm>
            <a:prstGeom prst="rect">
              <a:avLst/>
            </a:prstGeom>
            <a:noFill/>
            <a:ln w="50800" cmpd="sng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charset="0"/>
                </a:rPr>
                <a:t>LESS</a:t>
              </a:r>
              <a:endParaRPr lang="en-US">
                <a:latin typeface="Times New Roman" panose="02020603050405020304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 flipH="1">
              <a:off x="2432" y="7766"/>
              <a:ext cx="519" cy="1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957" y="7734"/>
              <a:ext cx="519" cy="1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2"/>
          <p:cNvSpPr txBox="1"/>
          <p:nvPr/>
        </p:nvSpPr>
        <p:spPr>
          <a:xfrm>
            <a:off x="3047365" y="6290945"/>
            <a:ext cx="4592955" cy="365760"/>
          </a:xfrm>
          <a:prstGeom prst="rect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charset="0"/>
              </a:rPr>
              <a:t>IN PERFECTLY PIPELINED  CASE S=1</a:t>
            </a:r>
            <a:endParaRPr lang="en-US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1775"/>
            <a:ext cx="10513695" cy="467550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/>
              <a:t>DO YOU THIN  COMPILER SHOULD BE AWARE OF HARDWARE ARCHITECTURE??????????????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MEASUREMENT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8342" y="2198914"/>
          <a:ext cx="11538857" cy="143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83515200" imgH="10058400" progId="Equation.3">
                  <p:embed/>
                </p:oleObj>
              </mc:Choice>
              <mc:Fallback>
                <p:oleObj name="Equation" r:id="rId1" imgW="83515200" imgH="10058400" progId="Equation.3">
                  <p:embed/>
                  <p:pic>
                    <p:nvPicPr>
                      <p:cNvPr id="0" name="Picture 40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8342" y="2198914"/>
                        <a:ext cx="11538857" cy="14396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34584" y="4495799"/>
          <a:ext cx="8274729" cy="218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51206400" imgH="14935200" progId="Equation.3">
                  <p:embed/>
                </p:oleObj>
              </mc:Choice>
              <mc:Fallback>
                <p:oleObj name="Equation" r:id="rId3" imgW="51206400" imgH="14935200" progId="Equation.3">
                  <p:embed/>
                  <p:pic>
                    <p:nvPicPr>
                      <p:cNvPr id="0" name="Picture 40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584" y="4495799"/>
                        <a:ext cx="8274729" cy="21880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MEASUREMENT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34584" y="4495799"/>
          <a:ext cx="8274729" cy="218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" imgW="51206400" imgH="14935200" progId="Equation.3">
                  <p:embed/>
                </p:oleObj>
              </mc:Choice>
              <mc:Fallback>
                <p:oleObj name="Equation" r:id="rId1" imgW="51206400" imgH="14935200" progId="Equation.3">
                  <p:embed/>
                  <p:pic>
                    <p:nvPicPr>
                      <p:cNvPr id="0" name="Picture 4097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34584" y="4495799"/>
                        <a:ext cx="8274729" cy="21880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010285" y="1655445"/>
            <a:ext cx="107397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SPEC95:  SUN SPARCstation 10/40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SPEC2000: Ultra SPARC10 Workstation with 300Mhz processor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587913" y="1403704"/>
            <a:ext cx="11161186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sym typeface="+mn-ea"/>
              </a:rPr>
              <a:t>1.Activities in Computer is governed by instructions.</a:t>
            </a:r>
            <a:endParaRPr lang="en-US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sym typeface="+mn-ea"/>
              </a:rPr>
              <a:t>2. Program is set of instructions</a:t>
            </a:r>
            <a:endParaRPr lang="en-US" sz="4400">
              <a:latin typeface="Times New Roman" panose="0202060305040502030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87899" y="2897631"/>
            <a:ext cx="2990283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5122244" y="2174344"/>
            <a:ext cx="4952697" cy="1508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>
                <a:latin typeface="Times New Roman" panose="02020603050405020304" charset="0"/>
                <a:sym typeface="+mn-ea"/>
              </a:rPr>
              <a:t>Typical Instrucion Looks like</a:t>
            </a:r>
            <a:endParaRPr lang="en-US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en-US" sz="4400">
              <a:latin typeface="Times New Roman" panose="02020603050405020304" charset="0"/>
              <a:sym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22244" y="2807954"/>
            <a:ext cx="3823246" cy="124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sym typeface="+mn-ea"/>
              </a:rPr>
              <a:t>Add  LOCA, R0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80398" y="4886074"/>
            <a:ext cx="1683701" cy="5231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sym typeface="+mn-ea"/>
              </a:rPr>
              <a:t>Add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2422" y="5733004"/>
            <a:ext cx="3123608" cy="10983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sym typeface="+mn-ea"/>
              </a:rPr>
              <a:t>The numbers in</a:t>
            </a:r>
            <a:endParaRPr lang="en-US" sz="24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6094730" y="3599815"/>
            <a:ext cx="1110615" cy="2132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 rot="12480000">
            <a:off x="6094730" y="3745230"/>
            <a:ext cx="429260" cy="1928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600"/>
              <a:t>MEMORY LOCATION</a:t>
            </a:r>
            <a:endParaRPr lang="en-US" sz="160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870700" y="3726815"/>
            <a:ext cx="1110615" cy="2132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 Box 24"/>
          <p:cNvSpPr txBox="1"/>
          <p:nvPr/>
        </p:nvSpPr>
        <p:spPr>
          <a:xfrm rot="12480000">
            <a:off x="7378065" y="3936365"/>
            <a:ext cx="459740" cy="1928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/>
              <a:t>Register R0</a:t>
            </a: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47807" y="5661884"/>
            <a:ext cx="3123608" cy="10983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sym typeface="+mn-ea"/>
              </a:rPr>
              <a:t>Then Store the Result in </a:t>
            </a:r>
            <a:endParaRPr lang="en-US" sz="24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8087995" y="3648710"/>
            <a:ext cx="1179830" cy="20999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27"/>
          <p:cNvSpPr txBox="1"/>
          <p:nvPr/>
        </p:nvSpPr>
        <p:spPr>
          <a:xfrm rot="20100000">
            <a:off x="8792845" y="4330065"/>
            <a:ext cx="459740" cy="1329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/>
              <a:t>Register R0</a:t>
            </a:r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animBg="1"/>
      <p:bldP spid="19" grpId="0" animBg="1"/>
      <p:bldP spid="23" grpId="0"/>
      <p:bldP spid="25" grpId="0"/>
      <p:bldP spid="26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MULTIPROCESSOR </a:t>
            </a:r>
            <a:r>
              <a:rPr lang="en-US" dirty="0" err="1" smtClean="0"/>
              <a:t>vs</a:t>
            </a:r>
            <a:r>
              <a:rPr lang="en-US" dirty="0" smtClean="0"/>
              <a:t> MULTICOMPUTERS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68286"/>
            <a:ext cx="10513695" cy="41089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dirty="0" smtClean="0"/>
              <a:t>Have you heard about dual core machine?</a:t>
            </a:r>
            <a:endParaRPr lang="en-US" dirty="0" smtClean="0"/>
          </a:p>
          <a:p>
            <a:pPr marL="0" indent="0">
              <a:lnSpc>
                <a:spcPct val="150000"/>
              </a:lnSpc>
            </a:pPr>
            <a:r>
              <a:rPr lang="en-US" dirty="0" smtClean="0"/>
              <a:t>Parallel Programming??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089" y="4465058"/>
          <a:ext cx="11473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7"/>
                <a:gridCol w="323567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412027"/>
                <a:gridCol w="349238"/>
                <a:gridCol w="346300"/>
                <a:gridCol w="289389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5"/>
          <p:cNvSpPr/>
          <p:nvPr/>
        </p:nvSpPr>
        <p:spPr>
          <a:xfrm>
            <a:off x="359228" y="1704159"/>
            <a:ext cx="3592286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Imagine a memory  like this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951514" y="1973309"/>
            <a:ext cx="2492828" cy="2441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5"/>
          <p:cNvSpPr/>
          <p:nvPr/>
        </p:nvSpPr>
        <p:spPr>
          <a:xfrm>
            <a:off x="337457" y="2270216"/>
            <a:ext cx="362494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Each Blue Cell capable of holding one bit</a:t>
            </a:r>
            <a:endParaRPr lang="en-US" sz="1400" b="1" dirty="0"/>
          </a:p>
        </p:txBody>
      </p:sp>
      <p:sp>
        <p:nvSpPr>
          <p:cNvPr id="16" name="Content Placeholder 5"/>
          <p:cNvSpPr/>
          <p:nvPr/>
        </p:nvSpPr>
        <p:spPr>
          <a:xfrm>
            <a:off x="337457" y="2847159"/>
            <a:ext cx="3624942" cy="799556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32 bits</a:t>
            </a:r>
            <a:endParaRPr lang="en-US" sz="1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089" y="4465058"/>
          <a:ext cx="11473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7"/>
                <a:gridCol w="323567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412027"/>
                <a:gridCol w="349238"/>
                <a:gridCol w="346300"/>
                <a:gridCol w="289389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5"/>
          <p:cNvSpPr/>
          <p:nvPr/>
        </p:nvSpPr>
        <p:spPr>
          <a:xfrm>
            <a:off x="359228" y="1704159"/>
            <a:ext cx="3592286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Imagine a memory  like this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951514" y="1973309"/>
            <a:ext cx="3178629" cy="248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5"/>
          <p:cNvSpPr/>
          <p:nvPr/>
        </p:nvSpPr>
        <p:spPr>
          <a:xfrm>
            <a:off x="337457" y="2270216"/>
            <a:ext cx="362494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Each Blue Cell capable of holding one bit</a:t>
            </a:r>
            <a:endParaRPr lang="en-US" sz="1400" b="1" dirty="0"/>
          </a:p>
        </p:txBody>
      </p:sp>
      <p:sp>
        <p:nvSpPr>
          <p:cNvPr id="16" name="Content Placeholder 5"/>
          <p:cNvSpPr/>
          <p:nvPr/>
        </p:nvSpPr>
        <p:spPr>
          <a:xfrm>
            <a:off x="337457" y="2847159"/>
            <a:ext cx="3624942" cy="799556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32 bits</a:t>
            </a:r>
            <a:endParaRPr lang="en-US" sz="1400" b="1" dirty="0"/>
          </a:p>
        </p:txBody>
      </p:sp>
      <p:sp>
        <p:nvSpPr>
          <p:cNvPr id="9" name="Content Placeholder 5"/>
          <p:cNvSpPr/>
          <p:nvPr/>
        </p:nvSpPr>
        <p:spPr>
          <a:xfrm>
            <a:off x="5627915" y="1649731"/>
            <a:ext cx="4942114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</a:t>
            </a:r>
            <a:r>
              <a:rPr lang="en-US" sz="1400" b="1" dirty="0" smtClean="0">
                <a:solidFill>
                  <a:srgbClr val="FF0000"/>
                </a:solidFill>
              </a:rPr>
              <a:t>32 bits</a:t>
            </a:r>
            <a:r>
              <a:rPr lang="en-US" sz="1400" b="1" dirty="0" smtClean="0"/>
              <a:t>…. Then HOW MANY BITS WE NEED TO ADDRESS EACH WORD?????????????</a:t>
            </a:r>
            <a:endParaRPr lang="en-US" sz="1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089" y="4465058"/>
          <a:ext cx="11473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7"/>
                <a:gridCol w="323567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412027"/>
                <a:gridCol w="349238"/>
                <a:gridCol w="346300"/>
                <a:gridCol w="289389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5"/>
          <p:cNvSpPr/>
          <p:nvPr/>
        </p:nvSpPr>
        <p:spPr>
          <a:xfrm>
            <a:off x="359228" y="1704159"/>
            <a:ext cx="3592286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Imagine a memory  like this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951514" y="1973309"/>
            <a:ext cx="3178629" cy="248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5"/>
          <p:cNvSpPr/>
          <p:nvPr/>
        </p:nvSpPr>
        <p:spPr>
          <a:xfrm>
            <a:off x="337457" y="2270216"/>
            <a:ext cx="362494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Each Blue Cell capable of holding one bit</a:t>
            </a:r>
            <a:endParaRPr lang="en-US" sz="1400" b="1" dirty="0"/>
          </a:p>
        </p:txBody>
      </p:sp>
      <p:sp>
        <p:nvSpPr>
          <p:cNvPr id="16" name="Content Placeholder 5"/>
          <p:cNvSpPr/>
          <p:nvPr/>
        </p:nvSpPr>
        <p:spPr>
          <a:xfrm>
            <a:off x="337457" y="2847159"/>
            <a:ext cx="3624942" cy="799556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32 bits</a:t>
            </a:r>
            <a:endParaRPr lang="en-US" sz="1400" b="1" dirty="0"/>
          </a:p>
        </p:txBody>
      </p:sp>
      <p:sp>
        <p:nvSpPr>
          <p:cNvPr id="9" name="Content Placeholder 5"/>
          <p:cNvSpPr/>
          <p:nvPr/>
        </p:nvSpPr>
        <p:spPr>
          <a:xfrm>
            <a:off x="5627915" y="1649731"/>
            <a:ext cx="4942114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32 bits…. Then HOW MANY BITS WE NEED TO ADDRESS EACH WORD?????????????</a:t>
            </a:r>
            <a:endParaRPr lang="en-US" sz="1400" b="1" dirty="0"/>
          </a:p>
        </p:txBody>
      </p:sp>
      <p:sp>
        <p:nvSpPr>
          <p:cNvPr id="10" name="Content Placeholder 5"/>
          <p:cNvSpPr/>
          <p:nvPr/>
        </p:nvSpPr>
        <p:spPr>
          <a:xfrm>
            <a:off x="7184571" y="2868931"/>
            <a:ext cx="2286000" cy="48386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50000"/>
              </a:lnSpc>
              <a:buNone/>
            </a:pPr>
            <a:r>
              <a:rPr lang="en-US" sz="2000" b="1" dirty="0" smtClean="0"/>
              <a:t>1 bit?</a:t>
            </a:r>
            <a:endParaRPr lang="en-US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089" y="4465058"/>
          <a:ext cx="11473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7"/>
                <a:gridCol w="228600"/>
                <a:gridCol w="234375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412027"/>
                <a:gridCol w="349238"/>
                <a:gridCol w="346300"/>
                <a:gridCol w="289389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00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01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5"/>
          <p:cNvSpPr/>
          <p:nvPr/>
        </p:nvSpPr>
        <p:spPr>
          <a:xfrm>
            <a:off x="359228" y="1704159"/>
            <a:ext cx="3592286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Imagine a memory  like this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951514" y="1973309"/>
            <a:ext cx="3178629" cy="248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5"/>
          <p:cNvSpPr/>
          <p:nvPr/>
        </p:nvSpPr>
        <p:spPr>
          <a:xfrm>
            <a:off x="337457" y="2270216"/>
            <a:ext cx="362494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Each Blue Cell capable of holding one bit</a:t>
            </a:r>
            <a:endParaRPr lang="en-US" sz="1400" b="1" dirty="0"/>
          </a:p>
        </p:txBody>
      </p:sp>
      <p:sp>
        <p:nvSpPr>
          <p:cNvPr id="16" name="Content Placeholder 5"/>
          <p:cNvSpPr/>
          <p:nvPr/>
        </p:nvSpPr>
        <p:spPr>
          <a:xfrm>
            <a:off x="337457" y="2847159"/>
            <a:ext cx="3624942" cy="799556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32 bits</a:t>
            </a:r>
            <a:endParaRPr lang="en-US" sz="1400" b="1" dirty="0"/>
          </a:p>
        </p:txBody>
      </p:sp>
      <p:sp>
        <p:nvSpPr>
          <p:cNvPr id="9" name="Content Placeholder 5"/>
          <p:cNvSpPr/>
          <p:nvPr/>
        </p:nvSpPr>
        <p:spPr>
          <a:xfrm>
            <a:off x="5627915" y="1649731"/>
            <a:ext cx="4942114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32 bits…. Then HOW MANY BITS WE NEED TO ADDRESS EACH WORD?????????????</a:t>
            </a:r>
            <a:endParaRPr lang="en-US" sz="1400" b="1" dirty="0"/>
          </a:p>
        </p:txBody>
      </p:sp>
      <p:sp>
        <p:nvSpPr>
          <p:cNvPr id="10" name="Content Placeholder 5"/>
          <p:cNvSpPr/>
          <p:nvPr/>
        </p:nvSpPr>
        <p:spPr>
          <a:xfrm>
            <a:off x="7184571" y="2868931"/>
            <a:ext cx="2286000" cy="48386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50000"/>
              </a:lnSpc>
              <a:buNone/>
            </a:pPr>
            <a:r>
              <a:rPr lang="en-US" sz="2000" b="1" dirty="0" smtClean="0"/>
              <a:t>2 bit?</a:t>
            </a:r>
            <a:endParaRPr lang="en-US" sz="2000" b="1" dirty="0"/>
          </a:p>
        </p:txBody>
      </p:sp>
      <p:pic>
        <p:nvPicPr>
          <p:cNvPr id="41986" name="Picture 2" descr="C:\Users\DELL\AppData\Local\Microsoft\Windows\Temporary Internet Files\Content.IE5\KP1KN1MN\13925457624099[1]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47248" y="3111191"/>
            <a:ext cx="1282392" cy="98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089" y="4465058"/>
          <a:ext cx="11473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7"/>
                <a:gridCol w="323567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412027"/>
                <a:gridCol w="349238"/>
                <a:gridCol w="346300"/>
                <a:gridCol w="289389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5"/>
          <p:cNvSpPr/>
          <p:nvPr/>
        </p:nvSpPr>
        <p:spPr>
          <a:xfrm>
            <a:off x="359228" y="1704159"/>
            <a:ext cx="3592286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Imagine a memory  like this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951514" y="1973309"/>
            <a:ext cx="3178629" cy="248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5"/>
          <p:cNvSpPr/>
          <p:nvPr/>
        </p:nvSpPr>
        <p:spPr>
          <a:xfrm>
            <a:off x="337457" y="2270216"/>
            <a:ext cx="362494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Each Blue Cell capable of holding one bit</a:t>
            </a:r>
            <a:endParaRPr lang="en-US" sz="1400" b="1" dirty="0"/>
          </a:p>
        </p:txBody>
      </p:sp>
      <p:sp>
        <p:nvSpPr>
          <p:cNvPr id="16" name="Content Placeholder 5"/>
          <p:cNvSpPr/>
          <p:nvPr/>
        </p:nvSpPr>
        <p:spPr>
          <a:xfrm>
            <a:off x="337457" y="2847159"/>
            <a:ext cx="3624942" cy="799556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64 bits</a:t>
            </a:r>
            <a:endParaRPr lang="en-US" sz="1400" b="1" dirty="0"/>
          </a:p>
        </p:txBody>
      </p:sp>
      <p:sp>
        <p:nvSpPr>
          <p:cNvPr id="9" name="Content Placeholder 5"/>
          <p:cNvSpPr/>
          <p:nvPr/>
        </p:nvSpPr>
        <p:spPr>
          <a:xfrm>
            <a:off x="5627915" y="1649731"/>
            <a:ext cx="4942114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</a:t>
            </a:r>
            <a:r>
              <a:rPr lang="en-US" sz="1400" b="1" dirty="0" smtClean="0">
                <a:solidFill>
                  <a:srgbClr val="FF0000"/>
                </a:solidFill>
              </a:rPr>
              <a:t>64 bits</a:t>
            </a:r>
            <a:r>
              <a:rPr lang="en-US" sz="1400" b="1" dirty="0" smtClean="0"/>
              <a:t>…. Then HOW MANY BITS WE NEED TO ADDRESS EACH WORD?????????????</a:t>
            </a:r>
            <a:endParaRPr lang="en-US" sz="1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089" y="4465058"/>
          <a:ext cx="11473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7"/>
                <a:gridCol w="323567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412027"/>
                <a:gridCol w="349238"/>
                <a:gridCol w="346300"/>
                <a:gridCol w="289389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  <a:gridCol w="3492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</a:t>
                      </a:r>
                      <a:endParaRPr lang="en-US" sz="700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Content Placeholder 5"/>
          <p:cNvSpPr/>
          <p:nvPr/>
        </p:nvSpPr>
        <p:spPr>
          <a:xfrm>
            <a:off x="359228" y="1704159"/>
            <a:ext cx="3592286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Imagine a memory  like this </a:t>
            </a:r>
            <a:endParaRPr lang="en-US" sz="1400" b="1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951514" y="1973309"/>
            <a:ext cx="3178629" cy="248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5"/>
          <p:cNvSpPr/>
          <p:nvPr/>
        </p:nvSpPr>
        <p:spPr>
          <a:xfrm>
            <a:off x="337457" y="2270216"/>
            <a:ext cx="362494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Each Blue Cell capable of holding one bit</a:t>
            </a:r>
            <a:endParaRPr lang="en-US" sz="1400" b="1" dirty="0"/>
          </a:p>
        </p:txBody>
      </p:sp>
      <p:sp>
        <p:nvSpPr>
          <p:cNvPr id="16" name="Content Placeholder 5"/>
          <p:cNvSpPr/>
          <p:nvPr/>
        </p:nvSpPr>
        <p:spPr>
          <a:xfrm>
            <a:off x="337457" y="2847159"/>
            <a:ext cx="3624942" cy="799556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64 bits</a:t>
            </a:r>
            <a:endParaRPr lang="en-US" sz="1400" b="1" dirty="0"/>
          </a:p>
        </p:txBody>
      </p:sp>
      <p:sp>
        <p:nvSpPr>
          <p:cNvPr id="9" name="Content Placeholder 5"/>
          <p:cNvSpPr/>
          <p:nvPr/>
        </p:nvSpPr>
        <p:spPr>
          <a:xfrm>
            <a:off x="5627915" y="1649731"/>
            <a:ext cx="4942114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400" b="1" dirty="0" smtClean="0"/>
              <a:t>If we take word length of this computer is </a:t>
            </a:r>
            <a:r>
              <a:rPr lang="en-US" sz="1400" b="1" dirty="0" smtClean="0">
                <a:solidFill>
                  <a:srgbClr val="FF0000"/>
                </a:solidFill>
              </a:rPr>
              <a:t>64 bits</a:t>
            </a:r>
            <a:r>
              <a:rPr lang="en-US" sz="1400" b="1" dirty="0" smtClean="0"/>
              <a:t>…. Then HOW MANY BITS WE NEED TO ADDRESS EACH WORD?????????????</a:t>
            </a:r>
            <a:endParaRPr lang="en-US" sz="1400" b="1" dirty="0"/>
          </a:p>
        </p:txBody>
      </p:sp>
      <p:sp>
        <p:nvSpPr>
          <p:cNvPr id="10" name="Content Placeholder 5"/>
          <p:cNvSpPr/>
          <p:nvPr/>
        </p:nvSpPr>
        <p:spPr>
          <a:xfrm>
            <a:off x="7184571" y="2868931"/>
            <a:ext cx="2286000" cy="48386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50000"/>
              </a:lnSpc>
              <a:buNone/>
            </a:pPr>
            <a:r>
              <a:rPr lang="en-US" sz="2000" b="1" dirty="0" smtClean="0"/>
              <a:t>1 bit?</a:t>
            </a:r>
            <a:endParaRPr lang="en-US" sz="2000" b="1" dirty="0"/>
          </a:p>
        </p:txBody>
      </p:sp>
      <p:pic>
        <p:nvPicPr>
          <p:cNvPr id="11" name="Picture 2" descr="C:\Users\DELL\AppData\Local\Microsoft\Windows\Temporary Internet Files\Content.IE5\KP1KN1MN\13925457624099[1]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47248" y="3111191"/>
            <a:ext cx="1282392" cy="98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sp>
        <p:nvSpPr>
          <p:cNvPr id="9" name="Content Placeholder 5"/>
          <p:cNvSpPr/>
          <p:nvPr/>
        </p:nvSpPr>
        <p:spPr>
          <a:xfrm>
            <a:off x="250371" y="1715045"/>
            <a:ext cx="6640285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b="1" dirty="0" smtClean="0"/>
              <a:t>If we use ‘k’ bits for addressing memory</a:t>
            </a:r>
            <a:endParaRPr lang="en-US" b="1" dirty="0"/>
          </a:p>
        </p:txBody>
      </p:sp>
      <p:sp>
        <p:nvSpPr>
          <p:cNvPr id="12" name="Content Placeholder 5"/>
          <p:cNvSpPr/>
          <p:nvPr/>
        </p:nvSpPr>
        <p:spPr>
          <a:xfrm>
            <a:off x="457198" y="2770959"/>
            <a:ext cx="4865915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800" b="1" dirty="0" smtClean="0"/>
              <a:t>Then I can address words from </a:t>
            </a:r>
            <a:r>
              <a:rPr lang="en-US" sz="1800" b="1" dirty="0" smtClean="0">
                <a:solidFill>
                  <a:srgbClr val="FF0000"/>
                </a:solidFill>
              </a:rPr>
              <a:t>0 to 2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k</a:t>
            </a:r>
            <a:r>
              <a:rPr lang="en-US" sz="1800" b="1" dirty="0" smtClean="0">
                <a:solidFill>
                  <a:srgbClr val="FF0000"/>
                </a:solidFill>
              </a:rPr>
              <a:t>-1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5"/>
          <p:cNvSpPr/>
          <p:nvPr/>
        </p:nvSpPr>
        <p:spPr>
          <a:xfrm>
            <a:off x="642255" y="3293485"/>
            <a:ext cx="4865915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800" b="1" dirty="0" smtClean="0"/>
              <a:t>Ex: If k=2, then I can address 0,1,2,3 (2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-1=3)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5"/>
          <p:cNvSpPr/>
          <p:nvPr/>
        </p:nvSpPr>
        <p:spPr>
          <a:xfrm>
            <a:off x="5856514" y="2705656"/>
            <a:ext cx="5889172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800" b="1" dirty="0" smtClean="0"/>
              <a:t>Question: How many addresses/words we can address?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5"/>
          <p:cNvSpPr/>
          <p:nvPr/>
        </p:nvSpPr>
        <p:spPr>
          <a:xfrm>
            <a:off x="6890816" y="3271706"/>
            <a:ext cx="4865915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800" b="1" dirty="0" err="1" smtClean="0"/>
              <a:t>Ans</a:t>
            </a:r>
            <a:r>
              <a:rPr lang="en-US" sz="1800" b="1" dirty="0" smtClean="0"/>
              <a:t>: 2</a:t>
            </a:r>
            <a:r>
              <a:rPr lang="en-US" sz="1800" b="1" baseline="30000" dirty="0" smtClean="0"/>
              <a:t>k</a:t>
            </a:r>
            <a:r>
              <a:rPr lang="en-US" sz="1800" b="1" dirty="0" smtClean="0"/>
              <a:t> (ex: k=2, we can address 4 words. 2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=4.</a:t>
            </a:r>
            <a:endParaRPr lang="en-US" sz="1800" b="1" baseline="30000" dirty="0">
              <a:solidFill>
                <a:srgbClr val="FF0000"/>
              </a:solidFill>
            </a:endParaRPr>
          </a:p>
        </p:txBody>
      </p:sp>
      <p:sp>
        <p:nvSpPr>
          <p:cNvPr id="20" name="Content Placeholder 5"/>
          <p:cNvSpPr/>
          <p:nvPr/>
        </p:nvSpPr>
        <p:spPr>
          <a:xfrm>
            <a:off x="256820" y="4043378"/>
            <a:ext cx="9508069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800" b="1" dirty="0" smtClean="0"/>
              <a:t>If k=10, then we have 2</a:t>
            </a:r>
            <a:r>
              <a:rPr lang="en-US" sz="1800" b="1" baseline="30000" dirty="0" smtClean="0"/>
              <a:t>10</a:t>
            </a:r>
            <a:r>
              <a:rPr lang="en-US" sz="1800" b="1" dirty="0" smtClean="0"/>
              <a:t>=1024 memory locations to address (1k memory) </a:t>
            </a:r>
            <a:endParaRPr lang="en-US" sz="1800" b="1" dirty="0"/>
          </a:p>
        </p:txBody>
      </p:sp>
      <p:sp>
        <p:nvSpPr>
          <p:cNvPr id="22" name="Content Placeholder 5"/>
          <p:cNvSpPr/>
          <p:nvPr/>
        </p:nvSpPr>
        <p:spPr>
          <a:xfrm>
            <a:off x="409220" y="4579604"/>
            <a:ext cx="9508069" cy="538299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sz="1800" b="1" dirty="0" smtClean="0"/>
              <a:t>If k=20, then we have 2</a:t>
            </a:r>
            <a:r>
              <a:rPr lang="en-US" sz="1800" b="1" baseline="30000" dirty="0" smtClean="0"/>
              <a:t>20 </a:t>
            </a:r>
            <a:r>
              <a:rPr lang="en-US" sz="1800" b="1" dirty="0" smtClean="0"/>
              <a:t>memory locations to address (1M memory)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sp>
        <p:nvSpPr>
          <p:cNvPr id="9" name="Content Placeholder 5"/>
          <p:cNvSpPr/>
          <p:nvPr/>
        </p:nvSpPr>
        <p:spPr>
          <a:xfrm>
            <a:off x="250371" y="1715045"/>
            <a:ext cx="6640285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b="1" dirty="0" smtClean="0"/>
              <a:t>Byte Addressability</a:t>
            </a:r>
            <a:endParaRPr lang="en-US" b="1" dirty="0"/>
          </a:p>
        </p:txBody>
      </p:sp>
      <p:pic>
        <p:nvPicPr>
          <p:cNvPr id="11" name="Picture 10" descr="ex2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6621" y="0"/>
            <a:ext cx="8452203" cy="6479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Location and Addresses</a:t>
            </a:r>
            <a:endParaRPr lang="en-US" dirty="0"/>
          </a:p>
        </p:txBody>
      </p:sp>
      <p:sp>
        <p:nvSpPr>
          <p:cNvPr id="9" name="Content Placeholder 5"/>
          <p:cNvSpPr/>
          <p:nvPr/>
        </p:nvSpPr>
        <p:spPr>
          <a:xfrm>
            <a:off x="250371" y="1715045"/>
            <a:ext cx="6640285" cy="96284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150000"/>
              </a:lnSpc>
              <a:buNone/>
            </a:pPr>
            <a:r>
              <a:rPr lang="en-US" b="1" dirty="0" smtClean="0"/>
              <a:t>Byte Addressability</a:t>
            </a:r>
            <a:endParaRPr lang="en-US" b="1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" name="Picture 9" descr="big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956" y="2504945"/>
            <a:ext cx="6299200" cy="39071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4754" y="3668890"/>
            <a:ext cx="305928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Word  Alignment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9" y="4080934"/>
            <a:ext cx="38068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Accessing Numbers, Characters and Strings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3968750" y="2897505"/>
            <a:ext cx="6473825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1. This one instruction Need many steps 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74544" y="1387459"/>
            <a:ext cx="3823246" cy="124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sym typeface="+mn-ea"/>
              </a:rPr>
              <a:t>Add  LOCA, R0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861945" y="3643630"/>
            <a:ext cx="5631815" cy="8013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/>
              <a:t>Load the instruction from memory to processor</a:t>
            </a:r>
            <a:endParaRPr lang="en-US" sz="2000"/>
          </a:p>
        </p:txBody>
      </p:sp>
      <p:sp>
        <p:nvSpPr>
          <p:cNvPr id="5" name="Flowchart: Alternate Process 4"/>
          <p:cNvSpPr/>
          <p:nvPr/>
        </p:nvSpPr>
        <p:spPr>
          <a:xfrm>
            <a:off x="3278505" y="4464050"/>
            <a:ext cx="5631815" cy="8013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/>
              <a:t>Fetch the operand in LOCA</a:t>
            </a:r>
            <a:endParaRPr lang="en-US" sz="2000"/>
          </a:p>
        </p:txBody>
      </p:sp>
      <p:sp>
        <p:nvSpPr>
          <p:cNvPr id="6" name="Flowchart: Alternate Process 5"/>
          <p:cNvSpPr/>
          <p:nvPr/>
        </p:nvSpPr>
        <p:spPr>
          <a:xfrm>
            <a:off x="3620135" y="5265420"/>
            <a:ext cx="6448425" cy="8013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/>
              <a:t>Add the content of LOCA with operand in register R0</a:t>
            </a:r>
            <a:endParaRPr lang="en-US" sz="2000"/>
          </a:p>
        </p:txBody>
      </p:sp>
      <p:sp>
        <p:nvSpPr>
          <p:cNvPr id="7" name="Flowchart: Alternate Process 6"/>
          <p:cNvSpPr/>
          <p:nvPr/>
        </p:nvSpPr>
        <p:spPr>
          <a:xfrm>
            <a:off x="3968750" y="6066790"/>
            <a:ext cx="6448425" cy="8013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/>
              <a:t>Store the result in R0</a:t>
            </a:r>
            <a:endParaRPr lang="en-US" sz="200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Memory Operations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03910" y="2190046"/>
            <a:ext cx="305928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STORE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(Write)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77" y="2274713"/>
            <a:ext cx="305928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LOAD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(Read)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6267" y="3239908"/>
            <a:ext cx="1687689" cy="1300666"/>
            <a:chOff x="186267" y="3578578"/>
            <a:chExt cx="1687689" cy="1300666"/>
          </a:xfrm>
        </p:grpSpPr>
        <p:sp>
          <p:nvSpPr>
            <p:cNvPr id="16" name="TextBox 15"/>
            <p:cNvSpPr txBox="1"/>
            <p:nvPr/>
          </p:nvSpPr>
          <p:spPr>
            <a:xfrm>
              <a:off x="259644" y="3578578"/>
              <a:ext cx="1614312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MEMORY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6267" y="4509912"/>
              <a:ext cx="1614312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760400" y="4192223"/>
              <a:ext cx="562002" cy="733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275644" y="3657600"/>
            <a:ext cx="3386668" cy="646331"/>
            <a:chOff x="1275644" y="3657600"/>
            <a:chExt cx="3386668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2088444" y="3657600"/>
              <a:ext cx="257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Reading from Memory to 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3" name="Straight Arrow Connector 22"/>
            <p:cNvCxnSpPr>
              <a:stCxn id="21" idx="1"/>
            </p:cNvCxnSpPr>
            <p:nvPr/>
          </p:nvCxnSpPr>
          <p:spPr>
            <a:xfrm rot="10800000">
              <a:off x="1275644" y="3905956"/>
              <a:ext cx="812800" cy="74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773334" y="3132665"/>
            <a:ext cx="1687689" cy="1300666"/>
            <a:chOff x="186267" y="3578578"/>
            <a:chExt cx="1687689" cy="1300666"/>
          </a:xfrm>
        </p:grpSpPr>
        <p:sp>
          <p:nvSpPr>
            <p:cNvPr id="26" name="TextBox 25"/>
            <p:cNvSpPr txBox="1"/>
            <p:nvPr/>
          </p:nvSpPr>
          <p:spPr>
            <a:xfrm>
              <a:off x="259644" y="3578578"/>
              <a:ext cx="1614312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MEMORY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267" y="4509912"/>
              <a:ext cx="1614312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8" name="Straight Arrow Connector 27"/>
            <p:cNvCxnSpPr>
              <a:stCxn id="27" idx="0"/>
              <a:endCxn id="26" idx="2"/>
            </p:cNvCxnSpPr>
            <p:nvPr/>
          </p:nvCxnSpPr>
          <p:spPr>
            <a:xfrm rot="5400000" flipH="1" flipV="1">
              <a:off x="749110" y="4192223"/>
              <a:ext cx="562002" cy="733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885288" y="3561644"/>
            <a:ext cx="3386668" cy="646331"/>
            <a:chOff x="1275644" y="3657600"/>
            <a:chExt cx="3386668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2088444" y="3657600"/>
              <a:ext cx="2573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Writing from Processor to Memory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rot="10800000">
              <a:off x="1275644" y="3905956"/>
              <a:ext cx="812800" cy="74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21732" y="1704622"/>
            <a:ext cx="7975602" cy="3103799"/>
            <a:chOff x="321732" y="1704622"/>
            <a:chExt cx="7975602" cy="3103799"/>
          </a:xfrm>
        </p:grpSpPr>
        <p:sp>
          <p:nvSpPr>
            <p:cNvPr id="15" name="TextBox 14"/>
            <p:cNvSpPr txBox="1"/>
            <p:nvPr/>
          </p:nvSpPr>
          <p:spPr>
            <a:xfrm>
              <a:off x="321732" y="1704622"/>
              <a:ext cx="3059289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b="1" dirty="0" smtClean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2400" b="1" dirty="0" smtClean="0">
                  <a:latin typeface="Times New Roman" panose="02020603050405020304" charset="0"/>
                  <a:cs typeface="Times New Roman" panose="02020603050405020304" charset="0"/>
                </a:rPr>
                <a:t>Instruction Types</a:t>
              </a:r>
              <a:endParaRPr lang="en-US" sz="2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69066" y="2720622"/>
              <a:ext cx="6028268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charset="0"/>
                  <a:cs typeface="Times New Roman" panose="02020603050405020304" charset="0"/>
                </a:rPr>
                <a:t>Data Transfer Between Processor and Memory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0843" y="3279422"/>
              <a:ext cx="6028268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charset="0"/>
                  <a:cs typeface="Times New Roman" panose="02020603050405020304" charset="0"/>
                </a:rPr>
                <a:t>Arithmetic and Logic Operations (ALU)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7776" y="3826933"/>
              <a:ext cx="6028268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charset="0"/>
                  <a:cs typeface="Times New Roman" panose="02020603050405020304" charset="0"/>
                </a:rPr>
                <a:t>Program Sequencing and Control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40843" y="4408311"/>
              <a:ext cx="6028268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charset="0"/>
                  <a:cs typeface="Times New Roman" panose="02020603050405020304" charset="0"/>
                </a:rPr>
                <a:t>I/O Transfer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2" name="Straight Connector 31"/>
            <p:cNvCxnSpPr>
              <a:stCxn id="15" idx="2"/>
            </p:cNvCxnSpPr>
            <p:nvPr/>
          </p:nvCxnSpPr>
          <p:spPr>
            <a:xfrm rot="16200000" flipH="1">
              <a:off x="776742" y="3610253"/>
              <a:ext cx="214927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24" idx="1"/>
            </p:cNvCxnSpPr>
            <p:nvPr/>
          </p:nvCxnSpPr>
          <p:spPr>
            <a:xfrm flipV="1">
              <a:off x="1851378" y="2920677"/>
              <a:ext cx="417688" cy="144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857021" y="3479481"/>
              <a:ext cx="417688" cy="144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57021" y="4055220"/>
              <a:ext cx="417688" cy="144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845732" y="4664826"/>
              <a:ext cx="417688" cy="144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Register Transfer Notation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088" y="2348089"/>
            <a:ext cx="3127024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COMMON NOTATIONS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511" y="3019778"/>
            <a:ext cx="52122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Memory Locations : LOCA, PLACE, VAR…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644" y="3623734"/>
            <a:ext cx="52122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Registers: R0, R1, R2………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710" y="4272844"/>
            <a:ext cx="52122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LOCA  -&gt;  Address of a memory location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644" y="4888089"/>
            <a:ext cx="652497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[LOCA]  -&gt;  Content/data present in memory location LOCA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492979" y="4154312"/>
            <a:ext cx="4967111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39378" y="1755423"/>
            <a:ext cx="20771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R1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 [LOCA]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42578" y="2359378"/>
            <a:ext cx="4052711" cy="73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Move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Data Present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in Memory Location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LOCA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</a:t>
            </a:r>
            <a:r>
              <a:rPr 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 register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R1</a:t>
            </a:r>
            <a:endParaRPr lang="en-US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45022" y="3567289"/>
            <a:ext cx="20771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R0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 [R1] + [R2]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07955" y="3894666"/>
            <a:ext cx="4763911" cy="2025710"/>
            <a:chOff x="7207955" y="3894666"/>
            <a:chExt cx="4763911" cy="2025710"/>
          </a:xfrm>
        </p:grpSpPr>
        <p:sp>
          <p:nvSpPr>
            <p:cNvPr id="40" name="TextBox 39"/>
            <p:cNvSpPr txBox="1"/>
            <p:nvPr/>
          </p:nvSpPr>
          <p:spPr>
            <a:xfrm>
              <a:off x="9719733" y="5492044"/>
              <a:ext cx="225213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charset="0"/>
                  <a:cs typeface="Times New Roman" panose="02020603050405020304" charset="0"/>
                </a:rPr>
                <a:t>RHS is VALUE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07955" y="5520266"/>
              <a:ext cx="2252133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charset="0"/>
                  <a:cs typeface="Times New Roman" panose="02020603050405020304" charset="0"/>
                </a:rPr>
                <a:t>LHS is ADDRESS</a:t>
              </a:r>
              <a:endParaRPr lang="en-US" sz="20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6874934" y="4673600"/>
              <a:ext cx="1591733" cy="338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endCxn id="40" idx="0"/>
            </p:cNvCxnSpPr>
            <p:nvPr/>
          </p:nvCxnSpPr>
          <p:spPr>
            <a:xfrm>
              <a:off x="8771467" y="3973689"/>
              <a:ext cx="2074333" cy="1518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8" grpId="0" animBg="1"/>
      <p:bldP spid="33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Assembly Language Notation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333" y="2500489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LOCA, R1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6267" y="3239908"/>
            <a:ext cx="2285999" cy="1577664"/>
            <a:chOff x="186267" y="3578578"/>
            <a:chExt cx="2285999" cy="1577664"/>
          </a:xfrm>
        </p:grpSpPr>
        <p:sp>
          <p:nvSpPr>
            <p:cNvPr id="26" name="TextBox 25"/>
            <p:cNvSpPr txBox="1"/>
            <p:nvPr/>
          </p:nvSpPr>
          <p:spPr>
            <a:xfrm>
              <a:off x="259643" y="3578578"/>
              <a:ext cx="221262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MEMORY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LOCA</a:t>
              </a:r>
              <a:endPara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267" y="4509911"/>
              <a:ext cx="1614312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Register R0</a:t>
              </a:r>
              <a:endParaRPr 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760400" y="4192223"/>
              <a:ext cx="562002" cy="733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485466" y="2483555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R2, R3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8000" y="3318930"/>
            <a:ext cx="16143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Register R1</a:t>
            </a:r>
            <a:endParaRPr lang="en-US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27510" y="3843867"/>
            <a:ext cx="16143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Register R2</a:t>
            </a:r>
            <a:endParaRPr lang="en-US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6221" y="4397028"/>
            <a:ext cx="16143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Register R3</a:t>
            </a:r>
            <a:endParaRPr lang="en-US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Right Brace 37"/>
          <p:cNvSpPr/>
          <p:nvPr/>
        </p:nvSpPr>
        <p:spPr>
          <a:xfrm>
            <a:off x="7394222" y="3499556"/>
            <a:ext cx="338667" cy="65475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7800622" y="3601155"/>
            <a:ext cx="632178" cy="41768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hape 43"/>
          <p:cNvCxnSpPr>
            <a:stCxn id="39" idx="1"/>
            <a:endCxn id="37" idx="3"/>
          </p:cNvCxnSpPr>
          <p:nvPr/>
        </p:nvCxnSpPr>
        <p:spPr>
          <a:xfrm rot="5400000">
            <a:off x="7364515" y="3829497"/>
            <a:ext cx="618215" cy="88617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34400" y="3273778"/>
            <a:ext cx="320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Add the contents of register R1 and R2 and store it in Register R3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333" y="2500489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C = A + B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111" y="3115734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C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 [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A] + [B]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708401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A, B, C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533" y="4459112"/>
            <a:ext cx="49614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Operation     Operand1, Operand2, Destination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28978" y="4763911"/>
            <a:ext cx="857956" cy="1012799"/>
            <a:chOff x="428978" y="4763911"/>
            <a:chExt cx="857956" cy="1012799"/>
          </a:xfrm>
        </p:grpSpPr>
        <p:sp>
          <p:nvSpPr>
            <p:cNvPr id="28" name="TextBox 27"/>
            <p:cNvSpPr txBox="1"/>
            <p:nvPr/>
          </p:nvSpPr>
          <p:spPr>
            <a:xfrm>
              <a:off x="428978" y="540737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8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4" name="Straight Arrow Connector 33"/>
            <p:cNvCxnSpPr>
              <a:endCxn id="28" idx="0"/>
            </p:cNvCxnSpPr>
            <p:nvPr/>
          </p:nvCxnSpPr>
          <p:spPr>
            <a:xfrm rot="5400000">
              <a:off x="714023" y="4834467"/>
              <a:ext cx="643467" cy="50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676400" y="4746977"/>
            <a:ext cx="1258711" cy="990222"/>
            <a:chOff x="1676400" y="4746977"/>
            <a:chExt cx="1258711" cy="990222"/>
          </a:xfrm>
        </p:grpSpPr>
        <p:sp>
          <p:nvSpPr>
            <p:cNvPr id="35" name="TextBox 34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0" name="Straight Arrow Connector 39"/>
            <p:cNvCxnSpPr>
              <a:endCxn id="35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54498" y="4809065"/>
            <a:ext cx="1258711" cy="990222"/>
            <a:chOff x="2754498" y="4809065"/>
            <a:chExt cx="1258711" cy="990222"/>
          </a:xfrm>
        </p:grpSpPr>
        <p:sp>
          <p:nvSpPr>
            <p:cNvPr id="42" name="TextBox 41"/>
            <p:cNvSpPr txBox="1"/>
            <p:nvPr/>
          </p:nvSpPr>
          <p:spPr>
            <a:xfrm>
              <a:off x="2754498" y="5429955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3" name="Straight Arrow Connector 42"/>
            <p:cNvCxnSpPr>
              <a:endCxn id="42" idx="0"/>
            </p:cNvCxnSpPr>
            <p:nvPr/>
          </p:nvCxnSpPr>
          <p:spPr>
            <a:xfrm rot="5400000">
              <a:off x="3119977" y="5072943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047087" y="4792130"/>
            <a:ext cx="1258711" cy="990222"/>
            <a:chOff x="2754498" y="4809065"/>
            <a:chExt cx="1258711" cy="990222"/>
          </a:xfrm>
        </p:grpSpPr>
        <p:sp>
          <p:nvSpPr>
            <p:cNvPr id="50" name="TextBox 49"/>
            <p:cNvSpPr txBox="1"/>
            <p:nvPr/>
          </p:nvSpPr>
          <p:spPr>
            <a:xfrm>
              <a:off x="2754498" y="5429955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51" name="Straight Arrow Connector 50"/>
            <p:cNvCxnSpPr>
              <a:endCxn id="50" idx="0"/>
            </p:cNvCxnSpPr>
            <p:nvPr/>
          </p:nvCxnSpPr>
          <p:spPr>
            <a:xfrm rot="5400000">
              <a:off x="3119977" y="5072943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 rot="5400000">
            <a:off x="3635015" y="4154312"/>
            <a:ext cx="4967111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68533" y="2421467"/>
            <a:ext cx="49614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Operation      Source, Destination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19334" y="1851378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 =  B + A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225822" y="2748843"/>
            <a:ext cx="857956" cy="1012799"/>
            <a:chOff x="428978" y="4763911"/>
            <a:chExt cx="857956" cy="1012799"/>
          </a:xfrm>
        </p:grpSpPr>
        <p:sp>
          <p:nvSpPr>
            <p:cNvPr id="56" name="TextBox 55"/>
            <p:cNvSpPr txBox="1"/>
            <p:nvPr/>
          </p:nvSpPr>
          <p:spPr>
            <a:xfrm>
              <a:off x="428978" y="540737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8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714023" y="4834467"/>
              <a:ext cx="643467" cy="50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495823" y="2641599"/>
            <a:ext cx="1258711" cy="990222"/>
            <a:chOff x="1676400" y="4746977"/>
            <a:chExt cx="1258711" cy="990222"/>
          </a:xfrm>
        </p:grpSpPr>
        <p:sp>
          <p:nvSpPr>
            <p:cNvPr id="59" name="TextBox 58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698090" y="2703688"/>
            <a:ext cx="1258711" cy="990222"/>
            <a:chOff x="1676400" y="4746977"/>
            <a:chExt cx="1258711" cy="990222"/>
          </a:xfrm>
        </p:grpSpPr>
        <p:sp>
          <p:nvSpPr>
            <p:cNvPr id="62" name="TextBox 61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63" name="Straight Arrow Connector 62"/>
            <p:cNvCxnSpPr>
              <a:endCxn id="62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xplosion 2 63"/>
          <p:cNvSpPr/>
          <p:nvPr/>
        </p:nvSpPr>
        <p:spPr>
          <a:xfrm>
            <a:off x="2822222" y="2810933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Three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Explosion 2 64"/>
          <p:cNvSpPr/>
          <p:nvPr/>
        </p:nvSpPr>
        <p:spPr>
          <a:xfrm>
            <a:off x="8246533" y="4069644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Two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53" grpId="0" animBg="1"/>
      <p:bldP spid="54" grpId="0" animBg="1"/>
      <p:bldP spid="64" grpId="0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333" y="2500489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C = A + B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111" y="3115734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C 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 [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A] + [B]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155" y="4408312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 , C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977" y="3697111"/>
            <a:ext cx="54468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If I have to write it using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Two Address Instruction</a:t>
            </a:r>
            <a:endParaRPr 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799" y="4888090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A, C  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964717" y="4479572"/>
          <a:ext cx="180675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639"/>
                <a:gridCol w="1411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>
            <a:stCxn id="25" idx="3"/>
          </p:cNvCxnSpPr>
          <p:nvPr/>
        </p:nvCxnSpPr>
        <p:spPr>
          <a:xfrm>
            <a:off x="2551288" y="4608367"/>
            <a:ext cx="869245" cy="20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3448229" y="4135257"/>
          <a:ext cx="180675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639"/>
                <a:gridCol w="1411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" name="Curved Down Arrow 72"/>
          <p:cNvSpPr/>
          <p:nvPr/>
        </p:nvSpPr>
        <p:spPr>
          <a:xfrm rot="5556395">
            <a:off x="5103506" y="4618894"/>
            <a:ext cx="691630" cy="6424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41" idx="3"/>
          </p:cNvCxnSpPr>
          <p:nvPr/>
        </p:nvCxnSpPr>
        <p:spPr>
          <a:xfrm>
            <a:off x="2556932" y="5088145"/>
            <a:ext cx="852312" cy="1267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3408718" y="5382680"/>
          <a:ext cx="180675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639"/>
                <a:gridCol w="14111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B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C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20+10=30</a:t>
                      </a:r>
                      <a:endParaRPr lang="en-US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39" grpId="0" animBg="1"/>
      <p:bldP spid="41" grpId="0" animBg="1"/>
      <p:bldP spid="7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5712177" y="1456267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One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999" y="2805289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A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7867" y="3488261"/>
            <a:ext cx="2365022" cy="1577664"/>
            <a:chOff x="186267" y="3578578"/>
            <a:chExt cx="2365022" cy="1577664"/>
          </a:xfrm>
        </p:grpSpPr>
        <p:sp>
          <p:nvSpPr>
            <p:cNvPr id="26" name="TextBox 25"/>
            <p:cNvSpPr txBox="1"/>
            <p:nvPr/>
          </p:nvSpPr>
          <p:spPr>
            <a:xfrm>
              <a:off x="259643" y="3578578"/>
              <a:ext cx="221262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MEMORY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  <a:endPara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267" y="4509911"/>
              <a:ext cx="2365022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Register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Accumulator</a:t>
              </a:r>
              <a:endParaRPr 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760400" y="4192223"/>
              <a:ext cx="562002" cy="733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14488" y="5424310"/>
            <a:ext cx="54468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Add the contents of memory location A to register called Accumulator and store result in same register</a:t>
            </a:r>
            <a:endParaRPr 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5999" y="3093155"/>
            <a:ext cx="19981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Load  A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Plus 30"/>
          <p:cNvSpPr/>
          <p:nvPr/>
        </p:nvSpPr>
        <p:spPr>
          <a:xfrm>
            <a:off x="1343375" y="4030132"/>
            <a:ext cx="440267" cy="293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428090" y="3606794"/>
            <a:ext cx="2365022" cy="1577664"/>
            <a:chOff x="186267" y="3578578"/>
            <a:chExt cx="2365022" cy="1577664"/>
          </a:xfrm>
        </p:grpSpPr>
        <p:sp>
          <p:nvSpPr>
            <p:cNvPr id="33" name="TextBox 32"/>
            <p:cNvSpPr txBox="1"/>
            <p:nvPr/>
          </p:nvSpPr>
          <p:spPr>
            <a:xfrm>
              <a:off x="259643" y="3578578"/>
              <a:ext cx="221262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MEMORY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  <a:endPara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6267" y="4509911"/>
              <a:ext cx="2365022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Register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Accumulator</a:t>
              </a:r>
              <a:endParaRPr 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760400" y="4192223"/>
              <a:ext cx="562002" cy="733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08043" y="5384798"/>
            <a:ext cx="54468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Load the contents of memory location A to register called Accumulator.</a:t>
            </a:r>
            <a:endParaRPr 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9" grpId="0" animBg="1"/>
      <p:bldP spid="30" grpId="0" animBg="1"/>
      <p:bldP spid="31" grpId="0" animBg="1"/>
      <p:bldP spid="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5712177" y="1456267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One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5999" y="3093155"/>
            <a:ext cx="1998133" cy="396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store A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509370" y="3590284"/>
            <a:ext cx="2365022" cy="1577664"/>
            <a:chOff x="186267" y="3578578"/>
            <a:chExt cx="2365022" cy="1577664"/>
          </a:xfrm>
        </p:grpSpPr>
        <p:sp>
          <p:nvSpPr>
            <p:cNvPr id="33" name="TextBox 32"/>
            <p:cNvSpPr txBox="1"/>
            <p:nvPr/>
          </p:nvSpPr>
          <p:spPr>
            <a:xfrm>
              <a:off x="259643" y="3578578"/>
              <a:ext cx="2212623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MEMORY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  <a:endParaRPr lang="en-US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6267" y="4509911"/>
              <a:ext cx="2365022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Register </a:t>
              </a:r>
              <a:r>
                <a:rPr lang="en-US" b="1" dirty="0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Accumulator</a:t>
              </a:r>
              <a:endParaRPr lang="en-US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PROCESSOR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35" name="Straight Arrow Connector 34"/>
            <p:cNvCxnSpPr>
              <a:stCxn id="34" idx="0"/>
              <a:endCxn id="33" idx="2"/>
            </p:cNvCxnSpPr>
            <p:nvPr/>
          </p:nvCxnSpPr>
          <p:spPr>
            <a:xfrm flipH="1" flipV="1">
              <a:off x="1365602" y="3948154"/>
              <a:ext cx="3175" cy="56197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08043" y="5384798"/>
            <a:ext cx="54468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Load the contents of memory location A to register called Accumulator.</a:t>
            </a:r>
            <a:endParaRPr 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30" grpId="0" bldLvl="0" animBg="1"/>
      <p:bldP spid="36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732" y="2505992"/>
            <a:ext cx="544689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What is the size to store one instruction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733" y="4847097"/>
            <a:ext cx="49614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Operation     Operand1, Operand2, Destination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4" name="Explosion 2 63"/>
          <p:cNvSpPr/>
          <p:nvPr/>
        </p:nvSpPr>
        <p:spPr>
          <a:xfrm>
            <a:off x="950877" y="2962698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Three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3408" y="5110621"/>
            <a:ext cx="857956" cy="1012799"/>
            <a:chOff x="428978" y="4763911"/>
            <a:chExt cx="857956" cy="1012799"/>
          </a:xfrm>
        </p:grpSpPr>
        <p:sp>
          <p:nvSpPr>
            <p:cNvPr id="28" name="TextBox 27"/>
            <p:cNvSpPr txBox="1"/>
            <p:nvPr/>
          </p:nvSpPr>
          <p:spPr>
            <a:xfrm>
              <a:off x="428978" y="540737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8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" name="Straight Arrow Connector 3"/>
            <p:cNvCxnSpPr>
              <a:endCxn id="28" idx="0"/>
            </p:cNvCxnSpPr>
            <p:nvPr/>
          </p:nvCxnSpPr>
          <p:spPr>
            <a:xfrm rot="5400000">
              <a:off x="714023" y="4834467"/>
              <a:ext cx="643467" cy="50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560830" y="5093687"/>
            <a:ext cx="1258711" cy="990222"/>
            <a:chOff x="1676400" y="4746977"/>
            <a:chExt cx="1258711" cy="990222"/>
          </a:xfrm>
        </p:grpSpPr>
        <p:sp>
          <p:nvSpPr>
            <p:cNvPr id="5" name="TextBox 34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0" name="Straight Arrow Connector 39"/>
            <p:cNvCxnSpPr>
              <a:endCxn id="5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638928" y="5155775"/>
            <a:ext cx="1258711" cy="990222"/>
            <a:chOff x="2754498" y="4809065"/>
            <a:chExt cx="1258711" cy="990222"/>
          </a:xfrm>
        </p:grpSpPr>
        <p:sp>
          <p:nvSpPr>
            <p:cNvPr id="42" name="TextBox 41"/>
            <p:cNvSpPr txBox="1"/>
            <p:nvPr/>
          </p:nvSpPr>
          <p:spPr>
            <a:xfrm>
              <a:off x="2754498" y="5429955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43" name="Straight Arrow Connector 42"/>
            <p:cNvCxnSpPr>
              <a:endCxn id="42" idx="0"/>
            </p:cNvCxnSpPr>
            <p:nvPr/>
          </p:nvCxnSpPr>
          <p:spPr>
            <a:xfrm rot="5400000">
              <a:off x="3119977" y="5072943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931517" y="5138840"/>
            <a:ext cx="1258711" cy="990222"/>
            <a:chOff x="2754498" y="4809065"/>
            <a:chExt cx="1258711" cy="990222"/>
          </a:xfrm>
        </p:grpSpPr>
        <p:sp>
          <p:nvSpPr>
            <p:cNvPr id="50" name="TextBox 49"/>
            <p:cNvSpPr txBox="1"/>
            <p:nvPr/>
          </p:nvSpPr>
          <p:spPr>
            <a:xfrm>
              <a:off x="2754498" y="5429955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51" name="Straight Arrow Connector 50"/>
            <p:cNvCxnSpPr>
              <a:endCxn id="50" idx="0"/>
            </p:cNvCxnSpPr>
            <p:nvPr/>
          </p:nvCxnSpPr>
          <p:spPr>
            <a:xfrm rot="5400000">
              <a:off x="3119977" y="5072943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Explosion 2 64"/>
          <p:cNvSpPr/>
          <p:nvPr/>
        </p:nvSpPr>
        <p:spPr>
          <a:xfrm>
            <a:off x="7819813" y="1690934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Two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68533" y="4798907"/>
            <a:ext cx="49614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Operation      Source, Destination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25822" y="5126283"/>
            <a:ext cx="857956" cy="1012799"/>
            <a:chOff x="428978" y="4763911"/>
            <a:chExt cx="857956" cy="1012799"/>
          </a:xfrm>
        </p:grpSpPr>
        <p:sp>
          <p:nvSpPr>
            <p:cNvPr id="7" name="TextBox 55"/>
            <p:cNvSpPr txBox="1"/>
            <p:nvPr/>
          </p:nvSpPr>
          <p:spPr>
            <a:xfrm>
              <a:off x="428978" y="540737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8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Arrow Connector 7"/>
            <p:cNvCxnSpPr>
              <a:endCxn id="7" idx="0"/>
            </p:cNvCxnSpPr>
            <p:nvPr/>
          </p:nvCxnSpPr>
          <p:spPr>
            <a:xfrm rot="5400000">
              <a:off x="714023" y="4834467"/>
              <a:ext cx="643467" cy="50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95823" y="5019039"/>
            <a:ext cx="1258711" cy="990222"/>
            <a:chOff x="1676400" y="4746977"/>
            <a:chExt cx="1258711" cy="990222"/>
          </a:xfrm>
        </p:grpSpPr>
        <p:sp>
          <p:nvSpPr>
            <p:cNvPr id="10" name="TextBox 58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1" name="Straight Arrow Connector 10"/>
            <p:cNvCxnSpPr>
              <a:endCxn id="10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698090" y="5081128"/>
            <a:ext cx="1258711" cy="990222"/>
            <a:chOff x="1676400" y="4746977"/>
            <a:chExt cx="1258711" cy="990222"/>
          </a:xfrm>
        </p:grpSpPr>
        <p:sp>
          <p:nvSpPr>
            <p:cNvPr id="13" name="TextBox 61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4" name="Straight Arrow Connector 13"/>
            <p:cNvCxnSpPr>
              <a:endCxn id="13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64" grpId="0" bldLvl="0" animBg="1"/>
      <p:bldP spid="65" grpId="0" bldLvl="0" animBg="1"/>
      <p:bldP spid="5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732" y="2505992"/>
            <a:ext cx="544689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What is the size to store one instruction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Explosion 2 64"/>
          <p:cNvSpPr/>
          <p:nvPr/>
        </p:nvSpPr>
        <p:spPr>
          <a:xfrm>
            <a:off x="7819813" y="1690934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One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68533" y="4798907"/>
            <a:ext cx="4961467" cy="396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Operation      Source/destination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25822" y="5126283"/>
            <a:ext cx="857956" cy="1012799"/>
            <a:chOff x="428978" y="4763911"/>
            <a:chExt cx="857956" cy="1012799"/>
          </a:xfrm>
        </p:grpSpPr>
        <p:sp>
          <p:nvSpPr>
            <p:cNvPr id="7" name="TextBox 55"/>
            <p:cNvSpPr txBox="1"/>
            <p:nvPr/>
          </p:nvSpPr>
          <p:spPr>
            <a:xfrm>
              <a:off x="428978" y="540737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8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Arrow Connector 7"/>
            <p:cNvCxnSpPr>
              <a:endCxn id="7" idx="0"/>
            </p:cNvCxnSpPr>
            <p:nvPr/>
          </p:nvCxnSpPr>
          <p:spPr>
            <a:xfrm rot="5400000">
              <a:off x="714023" y="4834467"/>
              <a:ext cx="643467" cy="50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95823" y="5019039"/>
            <a:ext cx="1258711" cy="990222"/>
            <a:chOff x="1676400" y="4746977"/>
            <a:chExt cx="1258711" cy="990222"/>
          </a:xfrm>
        </p:grpSpPr>
        <p:sp>
          <p:nvSpPr>
            <p:cNvPr id="10" name="TextBox 58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1" name="Straight Arrow Connector 10"/>
            <p:cNvCxnSpPr>
              <a:endCxn id="10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5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3437255" y="3154680"/>
            <a:ext cx="6473825" cy="1463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This instruction does two things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	1. Fetching the content of memory location LOCA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	2. Adding the data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74544" y="1387459"/>
            <a:ext cx="3823246" cy="1241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sym typeface="+mn-ea"/>
              </a:rPr>
              <a:t>Add  LOCA, R0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437255" y="4798695"/>
            <a:ext cx="6473825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Modern Processors does it with two instructions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732" y="2505992"/>
            <a:ext cx="544689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What if I store one operand in memory and other in register?????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Explosion 2 64"/>
          <p:cNvSpPr/>
          <p:nvPr/>
        </p:nvSpPr>
        <p:spPr>
          <a:xfrm>
            <a:off x="7819813" y="1690934"/>
            <a:ext cx="3014134" cy="153528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One Address Inst.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68533" y="3940387"/>
            <a:ext cx="4961467" cy="396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Operation      Source	Register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25822" y="4267763"/>
            <a:ext cx="857956" cy="1012799"/>
            <a:chOff x="428978" y="4763911"/>
            <a:chExt cx="857956" cy="1012799"/>
          </a:xfrm>
        </p:grpSpPr>
        <p:sp>
          <p:nvSpPr>
            <p:cNvPr id="7" name="TextBox 55"/>
            <p:cNvSpPr txBox="1"/>
            <p:nvPr/>
          </p:nvSpPr>
          <p:spPr>
            <a:xfrm>
              <a:off x="428978" y="540737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8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8" name="Straight Arrow Connector 7"/>
            <p:cNvCxnSpPr>
              <a:endCxn id="7" idx="0"/>
            </p:cNvCxnSpPr>
            <p:nvPr/>
          </p:nvCxnSpPr>
          <p:spPr>
            <a:xfrm rot="5400000">
              <a:off x="714023" y="4834467"/>
              <a:ext cx="643467" cy="5023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95823" y="4160519"/>
            <a:ext cx="1258711" cy="990222"/>
            <a:chOff x="1676400" y="4746977"/>
            <a:chExt cx="1258711" cy="990222"/>
          </a:xfrm>
        </p:grpSpPr>
        <p:sp>
          <p:nvSpPr>
            <p:cNvPr id="10" name="TextBox 58"/>
            <p:cNvSpPr txBox="1"/>
            <p:nvPr/>
          </p:nvSpPr>
          <p:spPr>
            <a:xfrm>
              <a:off x="1676400" y="5367867"/>
              <a:ext cx="1258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24 bits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cxnSp>
          <p:nvCxnSpPr>
            <p:cNvPr id="11" name="Straight Arrow Connector 10"/>
            <p:cNvCxnSpPr>
              <a:endCxn id="10" idx="0"/>
            </p:cNvCxnSpPr>
            <p:nvPr/>
          </p:nvCxnSpPr>
          <p:spPr>
            <a:xfrm rot="5400000">
              <a:off x="2041879" y="5010855"/>
              <a:ext cx="620889" cy="931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58"/>
          <p:cNvSpPr txBox="1"/>
          <p:nvPr/>
        </p:nvSpPr>
        <p:spPr>
          <a:xfrm>
            <a:off x="9207783" y="4693779"/>
            <a:ext cx="125871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5 bits(If I have 32 registers) 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794240" y="4290060"/>
            <a:ext cx="88265" cy="424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53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732" y="2505992"/>
            <a:ext cx="544689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What if I store one operand in memory and other in register?????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945" y="3721100"/>
            <a:ext cx="2584450" cy="2529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load A, R</a:t>
            </a:r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i</a:t>
            </a:r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store R</a:t>
            </a:r>
            <a:r>
              <a:rPr lang="en-US" sz="2000" i="1" baseline="-25000" dirty="0" smtClean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, A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A, R</a:t>
            </a:r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i</a:t>
            </a:r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</a:t>
            </a:r>
            <a:r>
              <a:rPr lang="en-US" sz="2000" i="1" dirty="0" smtClean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, R</a:t>
            </a:r>
            <a:r>
              <a:rPr lang="en-US" sz="2000" i="1" dirty="0" smtClean="0">
                <a:latin typeface="Times New Roman" panose="02020603050405020304" charset="0"/>
                <a:cs typeface="Times New Roman" panose="02020603050405020304" charset="0"/>
              </a:rPr>
              <a:t>j</a:t>
            </a:r>
            <a:endParaRPr lang="en-US" sz="2000" i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</a:t>
            </a:r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, R</a:t>
            </a:r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j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, R</a:t>
            </a:r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k</a:t>
            </a:r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3168015" y="3721735"/>
            <a:ext cx="507936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en-US" sz="2000" dirty="0" smtClean="0">
              <a:latin typeface="Arial" panose="020B0604020202020204" pitchFamily="34" charset="0"/>
              <a:cs typeface="Times New Roman" panose="02020603050405020304" charset="0"/>
            </a:endParaRPr>
          </a:p>
          <a:p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Double Bracket 12"/>
          <p:cNvSpPr/>
          <p:nvPr/>
        </p:nvSpPr>
        <p:spPr>
          <a:xfrm>
            <a:off x="3314065" y="3795395"/>
            <a:ext cx="1483360" cy="103949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move A, R</a:t>
            </a:r>
            <a:r>
              <a:rPr lang="en-US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dirty="0" smtClean="0">
              <a:latin typeface="Arial" panose="020B0604020202020204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Equal 13"/>
          <p:cNvSpPr/>
          <p:nvPr/>
        </p:nvSpPr>
        <p:spPr>
          <a:xfrm>
            <a:off x="4922520" y="4224020"/>
            <a:ext cx="640080" cy="3543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uble Bracket 15"/>
          <p:cNvSpPr/>
          <p:nvPr/>
        </p:nvSpPr>
        <p:spPr>
          <a:xfrm>
            <a:off x="5562600" y="3796030"/>
            <a:ext cx="1483360" cy="103949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load A,R</a:t>
            </a:r>
            <a:r>
              <a:rPr lang="en-US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endParaRPr lang="en-US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TextBox 52"/>
          <p:cNvSpPr txBox="1"/>
          <p:nvPr/>
        </p:nvSpPr>
        <p:spPr>
          <a:xfrm>
            <a:off x="3168015" y="5231130"/>
            <a:ext cx="507936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en-US" sz="2000" dirty="0" smtClean="0">
              <a:latin typeface="Arial" panose="020B0604020202020204" pitchFamily="34" charset="0"/>
              <a:cs typeface="Times New Roman" panose="02020603050405020304" charset="0"/>
            </a:endParaRPr>
          </a:p>
          <a:p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000" baseline="-25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	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Double Bracket 17"/>
          <p:cNvSpPr/>
          <p:nvPr/>
        </p:nvSpPr>
        <p:spPr>
          <a:xfrm>
            <a:off x="3314065" y="5231130"/>
            <a:ext cx="1483360" cy="103949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move R</a:t>
            </a:r>
            <a:r>
              <a:rPr lang="en-US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A </a:t>
            </a:r>
            <a:endParaRPr lang="en-US" dirty="0" smtClean="0">
              <a:latin typeface="Arial" panose="020B0604020202020204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4922520" y="5573395"/>
            <a:ext cx="640080" cy="35433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uble Bracket 19"/>
          <p:cNvSpPr/>
          <p:nvPr/>
        </p:nvSpPr>
        <p:spPr>
          <a:xfrm>
            <a:off x="5562600" y="5230495"/>
            <a:ext cx="1483360" cy="103949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store R</a:t>
            </a:r>
            <a:r>
              <a:rPr lang="en-US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A</a:t>
            </a:r>
            <a:r>
              <a:rPr lang="en-US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12" grpId="0" bldLvl="0" animBg="1"/>
      <p:bldP spid="17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76897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892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6372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654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892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6897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897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99960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8257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76897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892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6372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654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892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6897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897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99960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8257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11" idx="1"/>
          </p:cNvCxnSpPr>
          <p:nvPr/>
        </p:nvCxnSpPr>
        <p:spPr>
          <a:xfrm>
            <a:off x="4634230" y="3997960"/>
            <a:ext cx="1134745" cy="45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76897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892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6372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654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892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6897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897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20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99960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8257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11" idx="1"/>
          </p:cNvCxnSpPr>
          <p:nvPr/>
        </p:nvCxnSpPr>
        <p:spPr>
          <a:xfrm>
            <a:off x="4634230" y="3997960"/>
            <a:ext cx="1134745" cy="45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 flipV="1">
            <a:off x="4626610" y="4083050"/>
            <a:ext cx="1142365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76897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892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6372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654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892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6897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897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20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99960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8257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11" idx="1"/>
          </p:cNvCxnSpPr>
          <p:nvPr/>
        </p:nvCxnSpPr>
        <p:spPr>
          <a:xfrm>
            <a:off x="4634230" y="3997960"/>
            <a:ext cx="1134745" cy="45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 flipV="1">
            <a:off x="4626610" y="4083050"/>
            <a:ext cx="1142365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21930" y="4022090"/>
            <a:ext cx="17145" cy="8763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7606665" y="4083050"/>
            <a:ext cx="23241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85075" y="4424680"/>
            <a:ext cx="23241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>
            <a:off x="7807325" y="4190365"/>
            <a:ext cx="252730" cy="2190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76897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892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6372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654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892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6897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897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30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99960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8257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7" name="Straight Arrow Connector 6"/>
          <p:cNvCxnSpPr>
            <a:stCxn id="4" idx="3"/>
            <a:endCxn id="11" idx="1"/>
          </p:cNvCxnSpPr>
          <p:nvPr/>
        </p:nvCxnSpPr>
        <p:spPr>
          <a:xfrm>
            <a:off x="4634230" y="3997960"/>
            <a:ext cx="1134745" cy="45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 flipV="1">
            <a:off x="4626610" y="4083050"/>
            <a:ext cx="1142365" cy="3657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21930" y="4022090"/>
            <a:ext cx="17145" cy="8763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7606665" y="4083050"/>
            <a:ext cx="23241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85075" y="4424680"/>
            <a:ext cx="23241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>
            <a:off x="7807325" y="4190365"/>
            <a:ext cx="252730" cy="2190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520815" y="4123055"/>
            <a:ext cx="792480" cy="758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576897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8892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8200" y="36372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9654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8892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76897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6897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30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699960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278257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30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7" name="Straight Arrow Connector 6"/>
          <p:cNvCxnSpPr>
            <a:stCxn id="8" idx="1"/>
            <a:endCxn id="23" idx="3"/>
          </p:cNvCxnSpPr>
          <p:nvPr/>
        </p:nvCxnSpPr>
        <p:spPr>
          <a:xfrm flipH="1">
            <a:off x="4620260" y="4083050"/>
            <a:ext cx="1148715" cy="759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925893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7888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575" y="38150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8650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7888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25893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5893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1048956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627253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2541270" y="3862705"/>
            <a:ext cx="1707515" cy="1463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B,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R1,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95170" y="4006215"/>
            <a:ext cx="479425" cy="1163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OR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7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925893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7888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575" y="38150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8650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7888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25893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5893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1048956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627253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2541270" y="3862705"/>
            <a:ext cx="1707515" cy="1463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B,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R1,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95170" y="4006215"/>
            <a:ext cx="479425" cy="1163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OR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cxnSp>
        <p:nvCxnSpPr>
          <p:cNvPr id="13" name="Straight Arrow Connector 12"/>
          <p:cNvCxnSpPr>
            <a:stCxn id="4" idx="3"/>
            <a:endCxn id="11" idx="1"/>
          </p:cNvCxnSpPr>
          <p:nvPr/>
        </p:nvCxnSpPr>
        <p:spPr>
          <a:xfrm>
            <a:off x="8124190" y="3997960"/>
            <a:ext cx="1134745" cy="450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4" name="Text Box 13"/>
          <p:cNvSpPr txBox="1"/>
          <p:nvPr/>
        </p:nvSpPr>
        <p:spPr>
          <a:xfrm>
            <a:off x="3437255" y="3154680"/>
            <a:ext cx="6473825" cy="54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Lets analyze these two instructions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74845" y="1387475"/>
            <a:ext cx="4705985" cy="124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>
                <a:latin typeface="Times New Roman" panose="02020603050405020304" charset="0"/>
                <a:sym typeface="+mn-ea"/>
              </a:rPr>
              <a:t>LOAD LOCA, R1</a:t>
            </a:r>
            <a:endParaRPr lang="en-US" sz="2800">
              <a:latin typeface="Times New Roman" panose="02020603050405020304" charset="0"/>
              <a:sym typeface="+mn-ea"/>
            </a:endParaRPr>
          </a:p>
          <a:p>
            <a:pPr algn="ctr"/>
            <a:r>
              <a:rPr lang="en-US" sz="2800">
                <a:latin typeface="Times New Roman" panose="02020603050405020304" charset="0"/>
                <a:sym typeface="+mn-ea"/>
              </a:rPr>
              <a:t>Add  R1, R0</a:t>
            </a:r>
            <a:endParaRPr lang="en-US" sz="2800"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925893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7888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575" y="38150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8650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7888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25893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5893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10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1048956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627253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2541270" y="3862705"/>
            <a:ext cx="1707515" cy="1463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add B, R1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R1,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95170" y="4006215"/>
            <a:ext cx="479425" cy="1163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OR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10177780" y="4631690"/>
            <a:ext cx="311785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22" idx="1"/>
          </p:cNvCxnSpPr>
          <p:nvPr/>
        </p:nvCxnSpPr>
        <p:spPr>
          <a:xfrm>
            <a:off x="8116570" y="4448810"/>
            <a:ext cx="2372995" cy="626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9926320" y="4735830"/>
            <a:ext cx="383540" cy="21082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925893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7888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575" y="38150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8650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7888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25893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5893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30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1048956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627253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2541270" y="3862705"/>
            <a:ext cx="1707515" cy="1463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add B, R1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R1,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95170" y="4006215"/>
            <a:ext cx="479425" cy="1163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OR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10177780" y="4631690"/>
            <a:ext cx="311785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22" idx="1"/>
          </p:cNvCxnSpPr>
          <p:nvPr/>
        </p:nvCxnSpPr>
        <p:spPr>
          <a:xfrm>
            <a:off x="8116570" y="4448810"/>
            <a:ext cx="2372995" cy="626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us 15"/>
          <p:cNvSpPr/>
          <p:nvPr/>
        </p:nvSpPr>
        <p:spPr>
          <a:xfrm>
            <a:off x="9926320" y="4735830"/>
            <a:ext cx="383540" cy="21082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22" idx="0"/>
            <a:endCxn id="11" idx="3"/>
          </p:cNvCxnSpPr>
          <p:nvPr/>
        </p:nvCxnSpPr>
        <p:spPr>
          <a:xfrm rot="16200000">
            <a:off x="10834053" y="4618038"/>
            <a:ext cx="431800" cy="93345"/>
          </a:xfrm>
          <a:prstGeom prst="curvedConnector4">
            <a:avLst>
              <a:gd name="adj1" fmla="val 28897"/>
              <a:gd name="adj2" fmla="val 80442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9258935" y="3815080"/>
            <a:ext cx="2242820" cy="23082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PROCESSOR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78880" y="3815080"/>
            <a:ext cx="2242820" cy="20339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MEMORY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732" y="1704622"/>
            <a:ext cx="54468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Basic Instruction Types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321945" y="2505710"/>
            <a:ext cx="8768080" cy="822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Write assembly language instruction to perform C=A+B; where A, B and C are memory locations.  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5575" y="3815080"/>
            <a:ext cx="1707515" cy="192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B,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add R1, R2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move R2, C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86500" y="381508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A: 10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78880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B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258935" y="42659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R1 : </a:t>
            </a:r>
            <a:endParaRPr lang="en-US">
              <a:latin typeface="Times New Roman" panose="0202060305040502030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58935" y="3900170"/>
            <a:ext cx="1837690" cy="731520"/>
            <a:chOff x="9085" y="6142"/>
            <a:chExt cx="2894" cy="1152"/>
          </a:xfrm>
        </p:grpSpPr>
        <p:sp>
          <p:nvSpPr>
            <p:cNvPr id="8" name="Text Box 7"/>
            <p:cNvSpPr txBox="1"/>
            <p:nvPr/>
          </p:nvSpPr>
          <p:spPr>
            <a:xfrm>
              <a:off x="9085" y="6142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R2: </a:t>
              </a:r>
              <a:endParaRPr lang="en-US">
                <a:latin typeface="Times New Roman" panose="02020603050405020304" charset="0"/>
              </a:endParaRP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9085" y="6718"/>
              <a:ext cx="2894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l"/>
              <a:r>
                <a:rPr lang="en-US">
                  <a:latin typeface="Times New Roman" panose="02020603050405020304" charset="0"/>
                </a:rPr>
                <a:t>R1 : 30 </a:t>
              </a:r>
              <a:endParaRPr lang="en-US">
                <a:latin typeface="Times New Roman" panose="02020603050405020304" charset="0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10489565" y="4880610"/>
            <a:ext cx="1026795" cy="3879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ALU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6272530" y="4659630"/>
            <a:ext cx="1837690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>
                <a:latin typeface="Times New Roman" panose="02020603050405020304" charset="0"/>
              </a:rPr>
              <a:t>C : 20</a:t>
            </a:r>
            <a:endParaRPr lang="en-US">
              <a:latin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2541270" y="3862705"/>
            <a:ext cx="1707515" cy="1463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move A,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add B, R1</a:t>
            </a:r>
            <a:endParaRPr lang="en-US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move R1, C</a:t>
            </a:r>
            <a:endParaRPr lang="en-US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995170" y="4006215"/>
            <a:ext cx="479425" cy="1163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charset="0"/>
              </a:rPr>
              <a:t>OR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charset="0"/>
            </a:endParaRPr>
          </a:p>
        </p:txBody>
      </p:sp>
      <p:cxnSp>
        <p:nvCxnSpPr>
          <p:cNvPr id="18" name="Straight Arrow Connector 17"/>
          <p:cNvCxnSpPr>
            <a:stCxn id="11" idx="1"/>
            <a:endCxn id="23" idx="3"/>
          </p:cNvCxnSpPr>
          <p:nvPr/>
        </p:nvCxnSpPr>
        <p:spPr>
          <a:xfrm flipH="1">
            <a:off x="8110220" y="4448810"/>
            <a:ext cx="1148715" cy="393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aphicFrame>
        <p:nvGraphicFramePr>
          <p:cNvPr id="17" name="Content Placeholder 16"/>
          <p:cNvGraphicFramePr>
            <a:graphicFrameLocks noChangeAspect="1"/>
          </p:cNvGraphicFramePr>
          <p:nvPr>
            <p:ph idx="1"/>
          </p:nvPr>
        </p:nvGraphicFramePr>
        <p:xfrm>
          <a:off x="3830955" y="2141855"/>
          <a:ext cx="7865745" cy="430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" imgW="3383280" imgH="2369820" progId="Paint.Picture">
                  <p:embed/>
                </p:oleObj>
              </mc:Choice>
              <mc:Fallback>
                <p:oleObj name="" r:id="rId1" imgW="3383280" imgH="2369820" progId="Paint.Picture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30955" y="2141855"/>
                        <a:ext cx="7865745" cy="430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4"/>
          <p:cNvSpPr txBox="1"/>
          <p:nvPr/>
        </p:nvSpPr>
        <p:spPr>
          <a:xfrm>
            <a:off x="321732" y="1704622"/>
            <a:ext cx="544689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Stright Line Sequencing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4350807" y="160302"/>
            <a:ext cx="544689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Branching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89560" y="1691005"/>
            <a:ext cx="5029200" cy="412242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7130" y="1825625"/>
            <a:ext cx="248666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Instruction and Instruction Sequencing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Condition Codes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1"/>
          </p:nvPr>
        </p:nvGraphicFramePr>
        <p:xfrm>
          <a:off x="838200" y="3097530"/>
          <a:ext cx="9563735" cy="265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484120" imgH="662940" progId="Paint.Picture">
                  <p:embed/>
                </p:oleObj>
              </mc:Choice>
              <mc:Fallback>
                <p:oleObj name="" r:id="rId1" imgW="2484120" imgH="66294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3097530"/>
                        <a:ext cx="9563735" cy="2652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2" name="Content Placeholder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0460" y="1489075"/>
            <a:ext cx="7666990" cy="527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3955415" y="3108325"/>
            <a:ext cx="3485515" cy="64198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p>
            <a:pPr marL="0" indent="0">
              <a:lnSpc>
                <a:spcPct val="130000"/>
              </a:lnSpc>
              <a:buNone/>
            </a:pPr>
            <a:r>
              <a:rPr lang="en-US"/>
              <a:t>move LOC, R2</a:t>
            </a:r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6585" y="1929130"/>
            <a:ext cx="170751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3507740" y="4753610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Curved Connector 4"/>
          <p:cNvCxnSpPr>
            <a:stCxn id="53" idx="1"/>
          </p:cNvCxnSpPr>
          <p:nvPr/>
        </p:nvCxnSpPr>
        <p:spPr>
          <a:xfrm rot="10800000" flipV="1">
            <a:off x="5999480" y="2523490"/>
            <a:ext cx="2237105" cy="1031240"/>
          </a:xfrm>
          <a:prstGeom prst="curvedConnector3">
            <a:avLst>
              <a:gd name="adj1" fmla="val 49986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4" idx="0"/>
          </p:cNvCxnSpPr>
          <p:nvPr/>
        </p:nvCxnSpPr>
        <p:spPr>
          <a:xfrm rot="16200000">
            <a:off x="4301490" y="3947160"/>
            <a:ext cx="1059815" cy="552450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2"/>
          <p:cNvSpPr txBox="1"/>
          <p:nvPr/>
        </p:nvSpPr>
        <p:spPr>
          <a:xfrm>
            <a:off x="155575" y="2653665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82245" y="332359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3955415" y="3108325"/>
            <a:ext cx="3485515" cy="64198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p>
            <a:pPr marL="0" indent="0">
              <a:lnSpc>
                <a:spcPct val="130000"/>
              </a:lnSpc>
              <a:buNone/>
            </a:pPr>
            <a:r>
              <a:rPr lang="en-US"/>
              <a:t>move 200</a:t>
            </a:r>
            <a:r>
              <a:rPr lang="en-US" baseline="-25000"/>
              <a:t>immediate</a:t>
            </a:r>
            <a:r>
              <a:rPr lang="en-US"/>
              <a:t>, R2</a:t>
            </a:r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6585" y="1929130"/>
            <a:ext cx="170751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3507740" y="4753610"/>
            <a:ext cx="209486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Curved Connector 4"/>
          <p:cNvCxnSpPr>
            <a:stCxn id="53" idx="1"/>
          </p:cNvCxnSpPr>
          <p:nvPr/>
        </p:nvCxnSpPr>
        <p:spPr>
          <a:xfrm rot="10800000" flipV="1">
            <a:off x="6702425" y="2522855"/>
            <a:ext cx="1534160" cy="873125"/>
          </a:xfrm>
          <a:prstGeom prst="curvedConnector3">
            <a:avLst>
              <a:gd name="adj1" fmla="val 49959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4" idx="0"/>
          </p:cNvCxnSpPr>
          <p:nvPr/>
        </p:nvCxnSpPr>
        <p:spPr>
          <a:xfrm rot="16200000">
            <a:off x="4301490" y="3947160"/>
            <a:ext cx="1059815" cy="552450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2"/>
          <p:cNvSpPr txBox="1"/>
          <p:nvPr/>
        </p:nvSpPr>
        <p:spPr>
          <a:xfrm>
            <a:off x="155575" y="2653665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82245" y="332359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82245" y="396367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3955415" y="3108325"/>
            <a:ext cx="3485515" cy="64198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p>
            <a:pPr marL="0" indent="0">
              <a:lnSpc>
                <a:spcPct val="130000"/>
              </a:lnSpc>
              <a:buNone/>
            </a:pPr>
            <a:r>
              <a:rPr lang="en-US"/>
              <a:t>move #200, R2</a:t>
            </a:r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6585" y="1929130"/>
            <a:ext cx="170751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3507740" y="4753610"/>
            <a:ext cx="2094865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Curved Connector 4"/>
          <p:cNvCxnSpPr>
            <a:stCxn id="53" idx="1"/>
          </p:cNvCxnSpPr>
          <p:nvPr/>
        </p:nvCxnSpPr>
        <p:spPr>
          <a:xfrm rot="10800000" flipV="1">
            <a:off x="6702425" y="2522855"/>
            <a:ext cx="1534160" cy="873125"/>
          </a:xfrm>
          <a:prstGeom prst="curvedConnector3">
            <a:avLst>
              <a:gd name="adj1" fmla="val 49959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stCxn id="4" idx="0"/>
          </p:cNvCxnSpPr>
          <p:nvPr/>
        </p:nvCxnSpPr>
        <p:spPr>
          <a:xfrm rot="16200000">
            <a:off x="4301490" y="3947160"/>
            <a:ext cx="1059815" cy="552450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2"/>
          <p:cNvSpPr txBox="1"/>
          <p:nvPr/>
        </p:nvSpPr>
        <p:spPr>
          <a:xfrm>
            <a:off x="155575" y="2653665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82245" y="332359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82245" y="396367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64535" y="2170430"/>
            <a:ext cx="5878195" cy="4661535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82245" y="332359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82245" y="396367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82260" y="1270635"/>
            <a:ext cx="6572250" cy="5407025"/>
          </a:xfrm>
          <a:prstGeom prst="rect">
            <a:avLst/>
          </a:prstGeom>
        </p:spPr>
      </p:pic>
      <p:sp>
        <p:nvSpPr>
          <p:cNvPr id="12" name="TextBox 52"/>
          <p:cNvSpPr txBox="1"/>
          <p:nvPr/>
        </p:nvSpPr>
        <p:spPr>
          <a:xfrm>
            <a:off x="202565" y="4624070"/>
            <a:ext cx="303784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1056640" y="529336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15630" y="3369310"/>
            <a:ext cx="1675765" cy="5949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8215630" y="4531360"/>
            <a:ext cx="1594485" cy="7620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9648190" y="2153285"/>
            <a:ext cx="21082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</a:rPr>
              <a:t>POINTER</a:t>
            </a:r>
            <a:endParaRPr lang="en-US" sz="2800">
              <a:latin typeface="Times New Roman" panose="02020603050405020304" charset="0"/>
            </a:endParaRP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7729220" y="2412365"/>
            <a:ext cx="1918970" cy="848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82245" y="332359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82245" y="396367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202565" y="4624070"/>
            <a:ext cx="303784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838200" y="528955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6623050" y="1896745"/>
          <a:ext cx="4728845" cy="339280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619125"/>
                <a:gridCol w="4109720"/>
              </a:tblGrid>
              <a:tr h="562610">
                <a:tc>
                  <a:txBody>
                    <a:bodyPr/>
                    <a:p>
                      <a:pPr algn="ctr">
                        <a:buNone/>
                      </a:pP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</a:rPr>
                        <a:t>add (A), R0</a:t>
                      </a: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63320">
                <a:tc>
                  <a:txBody>
                    <a:bodyPr/>
                    <a:p>
                      <a:pPr algn="ctr">
                        <a:buNone/>
                      </a:pP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</a:rPr>
                        <a:t>:</a:t>
                      </a:r>
                      <a:endParaRPr lang="en-US" sz="2800">
                        <a:latin typeface="Comic Sans MS" panose="030F07020303020202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</a:rPr>
                        <a:t>:</a:t>
                      </a: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</a:rPr>
                        <a:t>A</a:t>
                      </a: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  <a:sym typeface="+mn-ea"/>
                        </a:rPr>
                        <a:t>B</a:t>
                      </a:r>
                      <a:endParaRPr lang="en-US" sz="2800">
                        <a:latin typeface="Comic Sans MS" panose="030F0702030302020204" charset="0"/>
                        <a:sym typeface="+mn-ea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85">
                <a:tc>
                  <a:txBody>
                    <a:bodyPr/>
                    <a:p>
                      <a:pPr algn="ctr">
                        <a:buNone/>
                      </a:pP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7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</a:rPr>
                        <a:t>B</a:t>
                      </a: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800">
                          <a:latin typeface="Comic Sans MS" panose="030F0702030302020204" charset="0"/>
                        </a:rPr>
                        <a:t>Operand</a:t>
                      </a:r>
                      <a:endParaRPr lang="en-US" sz="2800">
                        <a:latin typeface="Comic Sans MS" panose="030F070203030202020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52"/>
          <p:cNvSpPr txBox="1"/>
          <p:nvPr/>
        </p:nvSpPr>
        <p:spPr>
          <a:xfrm>
            <a:off x="838200" y="5929630"/>
            <a:ext cx="457200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Curved Connector 2"/>
          <p:cNvCxnSpPr>
            <a:endCxn id="4" idx="1"/>
          </p:cNvCxnSpPr>
          <p:nvPr/>
        </p:nvCxnSpPr>
        <p:spPr>
          <a:xfrm rot="10800000" flipV="1">
            <a:off x="6622415" y="2206625"/>
            <a:ext cx="2484755" cy="1386205"/>
          </a:xfrm>
          <a:prstGeom prst="curvedConnector3">
            <a:avLst>
              <a:gd name="adj1" fmla="val 10958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 flipV="1">
            <a:off x="6553835" y="3950335"/>
            <a:ext cx="1134745" cy="10541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82245" y="332359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82245" y="396367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202565" y="4624070"/>
            <a:ext cx="303784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sz="24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838200" y="5289550"/>
            <a:ext cx="305816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838200" y="5929630"/>
            <a:ext cx="4572000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Content Placeholder 10"/>
          <p:cNvGraphicFramePr/>
          <p:nvPr>
            <p:ph idx="1"/>
          </p:nvPr>
        </p:nvGraphicFramePr>
        <p:xfrm>
          <a:off x="5601970" y="1654175"/>
          <a:ext cx="5750560" cy="449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2537460" imgH="1173480" progId="Paint.Picture">
                  <p:embed/>
                </p:oleObj>
              </mc:Choice>
              <mc:Fallback>
                <p:oleObj name="" r:id="rId1" imgW="2537460" imgH="117348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01970" y="1654175"/>
                        <a:ext cx="5750560" cy="4498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49225" y="317500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49225" y="369951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49225" y="420243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38125" y="4705350"/>
            <a:ext cx="322643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238125" y="5208270"/>
            <a:ext cx="322580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77165" y="573278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Index mode</a:t>
            </a:r>
            <a:endParaRPr lang="en-US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Content Placeholder 3"/>
          <p:cNvSpPr/>
          <p:nvPr>
            <p:ph idx="1"/>
          </p:nvPr>
        </p:nvSpPr>
        <p:spPr>
          <a:xfrm>
            <a:off x="4619625" y="2653665"/>
            <a:ext cx="3485515" cy="64198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fontScale="90000"/>
          </a:bodyPr>
          <a:p>
            <a:pPr marL="0" indent="0" algn="ctr">
              <a:lnSpc>
                <a:spcPct val="130000"/>
              </a:lnSpc>
              <a:buNone/>
            </a:pPr>
            <a:r>
              <a:rPr lang="en-US"/>
              <a:t>X(R</a:t>
            </a:r>
            <a:r>
              <a:rPr lang="en-US" baseline="-25000"/>
              <a:t>i</a:t>
            </a:r>
            <a:r>
              <a:rPr lang="en-US"/>
              <a:t>)</a:t>
            </a:r>
            <a:endParaRPr lang="en-US"/>
          </a:p>
        </p:txBody>
      </p:sp>
      <p:sp>
        <p:nvSpPr>
          <p:cNvPr id="6" name="Content Placeholder 3"/>
          <p:cNvSpPr/>
          <p:nvPr/>
        </p:nvSpPr>
        <p:spPr>
          <a:xfrm>
            <a:off x="4619625" y="340487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EA = X + [R</a:t>
            </a:r>
            <a:r>
              <a:rPr lang="en-US" baseline="-25000"/>
              <a:t>i</a:t>
            </a:r>
            <a:r>
              <a:rPr lang="en-US"/>
              <a:t>]</a:t>
            </a:r>
            <a:endParaRPr lang="en-US"/>
          </a:p>
        </p:txBody>
      </p:sp>
      <p:sp>
        <p:nvSpPr>
          <p:cNvPr id="10" name="Content Placeholder 3"/>
          <p:cNvSpPr/>
          <p:nvPr/>
        </p:nvSpPr>
        <p:spPr>
          <a:xfrm>
            <a:off x="4619625" y="434086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(R</a:t>
            </a:r>
            <a:r>
              <a:rPr lang="en-US" baseline="-25000"/>
              <a:t>i</a:t>
            </a:r>
            <a:r>
              <a:rPr lang="en-US"/>
              <a:t>,R</a:t>
            </a:r>
            <a:r>
              <a:rPr lang="en-US" baseline="-25000"/>
              <a:t>j</a:t>
            </a:r>
            <a:r>
              <a:rPr lang="en-US"/>
              <a:t>)</a:t>
            </a:r>
            <a:endParaRPr lang="en-US"/>
          </a:p>
        </p:txBody>
      </p:sp>
      <p:sp>
        <p:nvSpPr>
          <p:cNvPr id="11" name="Content Placeholder 3"/>
          <p:cNvSpPr/>
          <p:nvPr/>
        </p:nvSpPr>
        <p:spPr>
          <a:xfrm>
            <a:off x="4619625" y="520827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>
                <a:sym typeface="+mn-ea"/>
              </a:rPr>
              <a:t>EA = [R</a:t>
            </a:r>
            <a:r>
              <a:rPr lang="en-US" baseline="-25000">
                <a:sym typeface="+mn-ea"/>
              </a:rPr>
              <a:t>i</a:t>
            </a:r>
            <a:r>
              <a:rPr lang="en-US">
                <a:sym typeface="+mn-ea"/>
              </a:rPr>
              <a:t>] + [R</a:t>
            </a:r>
            <a:r>
              <a:rPr lang="en-US" baseline="-25000">
                <a:sym typeface="+mn-ea"/>
              </a:rPr>
              <a:t>j</a:t>
            </a:r>
            <a:r>
              <a:rPr lang="en-US">
                <a:sym typeface="+mn-ea"/>
              </a:rPr>
              <a:t>]</a:t>
            </a:r>
            <a:endParaRPr lang="en-US"/>
          </a:p>
        </p:txBody>
      </p:sp>
      <p:sp>
        <p:nvSpPr>
          <p:cNvPr id="14" name="Content Placeholder 3"/>
          <p:cNvSpPr/>
          <p:nvPr/>
        </p:nvSpPr>
        <p:spPr>
          <a:xfrm>
            <a:off x="8623935" y="506920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X(R</a:t>
            </a:r>
            <a:r>
              <a:rPr lang="en-US" baseline="-25000"/>
              <a:t>i</a:t>
            </a:r>
            <a:r>
              <a:rPr lang="en-US"/>
              <a:t>,R</a:t>
            </a:r>
            <a:r>
              <a:rPr lang="en-US" baseline="-25000"/>
              <a:t>j</a:t>
            </a:r>
            <a:r>
              <a:rPr lang="en-US"/>
              <a:t>)</a:t>
            </a:r>
            <a:endParaRPr lang="en-US"/>
          </a:p>
        </p:txBody>
      </p:sp>
      <p:sp>
        <p:nvSpPr>
          <p:cNvPr id="15" name="Content Placeholder 3"/>
          <p:cNvSpPr/>
          <p:nvPr/>
        </p:nvSpPr>
        <p:spPr>
          <a:xfrm>
            <a:off x="8623935" y="585025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>
                <a:sym typeface="+mn-ea"/>
              </a:rPr>
              <a:t>EA = X + [R</a:t>
            </a:r>
            <a:r>
              <a:rPr lang="en-US" baseline="-25000">
                <a:sym typeface="+mn-ea"/>
              </a:rPr>
              <a:t>i</a:t>
            </a:r>
            <a:r>
              <a:rPr lang="en-US">
                <a:sym typeface="+mn-ea"/>
              </a:rPr>
              <a:t>] + [R</a:t>
            </a:r>
            <a:r>
              <a:rPr lang="en-US" baseline="-25000">
                <a:sym typeface="+mn-ea"/>
              </a:rPr>
              <a:t>j</a:t>
            </a:r>
            <a:r>
              <a:rPr lang="en-US">
                <a:sym typeface="+mn-ea"/>
              </a:rPr>
              <a:t>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49225" y="317500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49225" y="369951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49225" y="420243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38125" y="4705350"/>
            <a:ext cx="322643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238125" y="5208270"/>
            <a:ext cx="322580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77165" y="573278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Index mode</a:t>
            </a:r>
            <a:endParaRPr lang="en-US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Content Placeholder 10"/>
          <p:cNvGraphicFramePr/>
          <p:nvPr>
            <p:ph idx="1"/>
          </p:nvPr>
        </p:nvGraphicFramePr>
        <p:xfrm>
          <a:off x="4325620" y="1461135"/>
          <a:ext cx="6808470" cy="526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" imgW="3535680" imgH="3931920" progId="Paint.Picture">
                  <p:embed/>
                </p:oleObj>
              </mc:Choice>
              <mc:Fallback>
                <p:oleObj name="" r:id="rId1" imgW="3535680" imgH="393192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25620" y="1461135"/>
                        <a:ext cx="6808470" cy="526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49225" y="317500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49225" y="369951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49225" y="420243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38125" y="4705350"/>
            <a:ext cx="322643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238125" y="5208270"/>
            <a:ext cx="322580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77165" y="573278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Index mode</a:t>
            </a:r>
            <a:endParaRPr lang="en-US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Content Placeholder 5"/>
          <p:cNvGraphicFramePr/>
          <p:nvPr>
            <p:ph idx="1"/>
          </p:nvPr>
        </p:nvGraphicFramePr>
        <p:xfrm>
          <a:off x="4905375" y="1845310"/>
          <a:ext cx="6446520" cy="453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3992880" imgH="2758440" progId="Paint.Picture">
                  <p:embed/>
                </p:oleObj>
              </mc:Choice>
              <mc:Fallback>
                <p:oleObj name="" r:id="rId1" imgW="3992880" imgH="275844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05375" y="1845310"/>
                        <a:ext cx="6446520" cy="453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49225" y="317500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49225" y="369951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49225" y="420243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38125" y="4705350"/>
            <a:ext cx="322643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238125" y="5208270"/>
            <a:ext cx="322580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77165" y="573278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Index mode</a:t>
            </a:r>
            <a:endParaRPr lang="en-US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Content Placeholder 5"/>
          <p:cNvGraphicFramePr/>
          <p:nvPr>
            <p:ph sz="half" idx="1"/>
          </p:nvPr>
        </p:nvGraphicFramePr>
        <p:xfrm>
          <a:off x="4258310" y="2207895"/>
          <a:ext cx="3529965" cy="435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3992880" imgH="2758440" progId="Paint.Picture">
                  <p:embed/>
                </p:oleObj>
              </mc:Choice>
              <mc:Fallback>
                <p:oleObj name="" r:id="rId1" imgW="3992880" imgH="2758440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58310" y="2207895"/>
                        <a:ext cx="3529965" cy="435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/>
          <p:nvPr>
            <p:ph sz="half" idx="2"/>
          </p:nvPr>
        </p:nvGraphicFramePr>
        <p:xfrm>
          <a:off x="7788275" y="1425575"/>
          <a:ext cx="4206875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3" imgW="2788920" imgH="2956560" progId="Paint.Picture">
                  <p:embed/>
                </p:oleObj>
              </mc:Choice>
              <mc:Fallback>
                <p:oleObj name="" r:id="rId3" imgW="2788920" imgH="295656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8275" y="1425575"/>
                        <a:ext cx="4206875" cy="513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362" y="1655092"/>
            <a:ext cx="5446890" cy="8229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2653665"/>
            <a:ext cx="209486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49225" y="317500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49225" y="369951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49225" y="420243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38125" y="4705350"/>
            <a:ext cx="322643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238125" y="5208270"/>
            <a:ext cx="322580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69545" y="571119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Index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149225" y="621411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Relative mode</a:t>
            </a:r>
            <a:endParaRPr lang="en-US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Content Placeholder 16"/>
          <p:cNvSpPr/>
          <p:nvPr>
            <p:ph idx="1"/>
          </p:nvPr>
        </p:nvSpPr>
        <p:spPr>
          <a:xfrm>
            <a:off x="4619625" y="2653665"/>
            <a:ext cx="6924040" cy="1214755"/>
          </a:xfrm>
          <a:ln w="28575" cmpd="sng">
            <a:solidFill>
              <a:schemeClr val="tx1"/>
            </a:solidFill>
            <a:prstDash val="solid"/>
          </a:ln>
        </p:spPr>
        <p:txBody>
          <a:bodyPr>
            <a:normAutofit fontScale="80000"/>
          </a:bodyPr>
          <a:p>
            <a:pPr marL="0" indent="0" algn="l">
              <a:lnSpc>
                <a:spcPct val="130000"/>
              </a:lnSpc>
              <a:buNone/>
            </a:pPr>
            <a:r>
              <a:rPr lang="en-US"/>
              <a:t>Effective Address is determined by  indexed mode using Program Counter instead of general purpose Register</a:t>
            </a:r>
            <a:endParaRPr lang="en-US"/>
          </a:p>
        </p:txBody>
      </p:sp>
      <p:sp>
        <p:nvSpPr>
          <p:cNvPr id="18" name="Content Placeholder 3"/>
          <p:cNvSpPr/>
          <p:nvPr/>
        </p:nvSpPr>
        <p:spPr>
          <a:xfrm>
            <a:off x="4619625" y="430593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Branch &gt; 0 LOOP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TextBox 14"/>
          <p:cNvSpPr txBox="1"/>
          <p:nvPr/>
        </p:nvSpPr>
        <p:spPr>
          <a:xfrm>
            <a:off x="155575" y="961390"/>
            <a:ext cx="6171565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Implementation of Variables and Constants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55575" y="1597025"/>
            <a:ext cx="209486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Absolute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49225" y="211836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52"/>
          <p:cNvSpPr txBox="1"/>
          <p:nvPr/>
        </p:nvSpPr>
        <p:spPr>
          <a:xfrm>
            <a:off x="149225" y="2642870"/>
            <a:ext cx="305816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Immediate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149225" y="314579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238125" y="3648710"/>
            <a:ext cx="3226435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Register Indirect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238125" y="4151630"/>
            <a:ext cx="322580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Inderect mode through memory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169545" y="465455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Index mode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149225" y="5157470"/>
            <a:ext cx="3037840" cy="502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Relative mode</a:t>
            </a:r>
            <a:endParaRPr lang="en-US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52"/>
          <p:cNvSpPr txBox="1"/>
          <p:nvPr/>
        </p:nvSpPr>
        <p:spPr>
          <a:xfrm>
            <a:off x="149225" y="5660390"/>
            <a:ext cx="356044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Auto Increment and Auto Decrement Mode</a:t>
            </a:r>
            <a:endParaRPr lang="en-US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Content Placeholder 3"/>
          <p:cNvSpPr/>
          <p:nvPr/>
        </p:nvSpPr>
        <p:spPr>
          <a:xfrm>
            <a:off x="5479415" y="159702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(R</a:t>
            </a:r>
            <a:r>
              <a:rPr lang="en-US" baseline="-25000"/>
              <a:t>i</a:t>
            </a:r>
            <a:r>
              <a:rPr lang="en-US"/>
              <a:t>)+</a:t>
            </a:r>
            <a:endParaRPr lang="en-US"/>
          </a:p>
        </p:txBody>
      </p:sp>
      <p:sp>
        <p:nvSpPr>
          <p:cNvPr id="14" name="Content Placeholder 3"/>
          <p:cNvSpPr/>
          <p:nvPr/>
        </p:nvSpPr>
        <p:spPr>
          <a:xfrm>
            <a:off x="5479415" y="223901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-(R</a:t>
            </a:r>
            <a:r>
              <a:rPr lang="en-US" baseline="-25000"/>
              <a:t>i</a:t>
            </a:r>
            <a:r>
              <a:rPr lang="en-US"/>
              <a:t>)</a:t>
            </a:r>
            <a:endParaRPr lang="en-US"/>
          </a:p>
        </p:txBody>
      </p:sp>
      <p:graphicFrame>
        <p:nvGraphicFramePr>
          <p:cNvPr id="15" name="Content Placeholder 14"/>
          <p:cNvGraphicFramePr/>
          <p:nvPr>
            <p:ph idx="1"/>
          </p:nvPr>
        </p:nvGraphicFramePr>
        <p:xfrm>
          <a:off x="3990340" y="3185160"/>
          <a:ext cx="6231890" cy="313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" imgW="4206240" imgH="1630680" progId="Paint.Picture">
                  <p:embed/>
                </p:oleObj>
              </mc:Choice>
              <mc:Fallback>
                <p:oleObj name="" r:id="rId1" imgW="4206240" imgH="163068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90340" y="3185160"/>
                        <a:ext cx="6231890" cy="313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Content Placeholder 5"/>
          <p:cNvSpPr/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en-US"/>
              <a:t>A set of symbolic names and rules for their use makes a programming language called assembly language.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/>
              <a:t>Assembler --- Software to convert from assembly language to machine language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98105" y="1563370"/>
            <a:ext cx="4276725" cy="381889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100705" y="4509770"/>
            <a:ext cx="3910965" cy="192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Instruction Register: 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1. Curent Instruction to be executed is fetched from memory and saved here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2" name="Straight Arrow Connector 1"/>
          <p:cNvCxnSpPr>
            <a:endCxn id="14" idx="3"/>
          </p:cNvCxnSpPr>
          <p:nvPr/>
        </p:nvCxnSpPr>
        <p:spPr>
          <a:xfrm flipH="1">
            <a:off x="7011670" y="3978910"/>
            <a:ext cx="933450" cy="1490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Content Placeholder 3"/>
          <p:cNvSpPr/>
          <p:nvPr/>
        </p:nvSpPr>
        <p:spPr>
          <a:xfrm>
            <a:off x="411480" y="145097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MOVE R0,SUM</a:t>
            </a:r>
            <a:endParaRPr lang="en-US"/>
          </a:p>
        </p:txBody>
      </p:sp>
      <p:sp>
        <p:nvSpPr>
          <p:cNvPr id="3" name="Content Placeholder 3"/>
          <p:cNvSpPr/>
          <p:nvPr/>
        </p:nvSpPr>
        <p:spPr>
          <a:xfrm>
            <a:off x="3098800" y="2703195"/>
            <a:ext cx="196913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Opcode</a:t>
            </a:r>
            <a:endParaRPr lang="en-US"/>
          </a:p>
        </p:txBody>
      </p:sp>
      <p:cxnSp>
        <p:nvCxnSpPr>
          <p:cNvPr id="4" name="Curved Connector 3"/>
          <p:cNvCxnSpPr/>
          <p:nvPr/>
        </p:nvCxnSpPr>
        <p:spPr>
          <a:xfrm>
            <a:off x="1383665" y="1945640"/>
            <a:ext cx="2194560" cy="1132840"/>
          </a:xfrm>
          <a:prstGeom prst="curvedConnector3">
            <a:avLst>
              <a:gd name="adj1" fmla="val 50029"/>
            </a:avLst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/>
          <p:cNvSpPr/>
          <p:nvPr/>
        </p:nvSpPr>
        <p:spPr>
          <a:xfrm>
            <a:off x="438150" y="350266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ADD #5, R3</a:t>
            </a:r>
            <a:endParaRPr lang="en-US"/>
          </a:p>
        </p:txBody>
      </p:sp>
      <p:sp>
        <p:nvSpPr>
          <p:cNvPr id="7" name="Content Placeholder 3"/>
          <p:cNvSpPr/>
          <p:nvPr/>
        </p:nvSpPr>
        <p:spPr>
          <a:xfrm>
            <a:off x="411480" y="427990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ADDI 5, R3</a:t>
            </a:r>
            <a:endParaRPr lang="en-US"/>
          </a:p>
        </p:txBody>
      </p:sp>
      <p:sp>
        <p:nvSpPr>
          <p:cNvPr id="8" name="Content Placeholder 3"/>
          <p:cNvSpPr/>
          <p:nvPr/>
        </p:nvSpPr>
        <p:spPr>
          <a:xfrm>
            <a:off x="438150" y="5163820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MOVE #5, (R2)</a:t>
            </a:r>
            <a:endParaRPr lang="en-US"/>
          </a:p>
        </p:txBody>
      </p:sp>
      <p:sp>
        <p:nvSpPr>
          <p:cNvPr id="9" name="Content Placeholder 3"/>
          <p:cNvSpPr/>
          <p:nvPr/>
        </p:nvSpPr>
        <p:spPr>
          <a:xfrm>
            <a:off x="460375" y="580580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MOVEI 5, (R2)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21020" y="1450975"/>
            <a:ext cx="0" cy="5377815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/>
          <p:cNvSpPr/>
          <p:nvPr/>
        </p:nvSpPr>
        <p:spPr>
          <a:xfrm>
            <a:off x="6051550" y="1450975"/>
            <a:ext cx="3485515" cy="641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b="1"/>
              <a:t>Assembler Directive</a:t>
            </a:r>
            <a:endParaRPr lang="en-US" b="1"/>
          </a:p>
        </p:txBody>
      </p:sp>
      <p:sp>
        <p:nvSpPr>
          <p:cNvPr id="13" name="Content Placeholder 3"/>
          <p:cNvSpPr/>
          <p:nvPr/>
        </p:nvSpPr>
        <p:spPr>
          <a:xfrm>
            <a:off x="6943725" y="2703195"/>
            <a:ext cx="348551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/>
              <a:t>SUM  EQU  200</a:t>
            </a:r>
            <a:endParaRPr lang="en-US"/>
          </a:p>
        </p:txBody>
      </p:sp>
      <p:sp>
        <p:nvSpPr>
          <p:cNvPr id="14" name="Content Placeholder 3"/>
          <p:cNvSpPr/>
          <p:nvPr/>
        </p:nvSpPr>
        <p:spPr>
          <a:xfrm>
            <a:off x="5621020" y="3818890"/>
            <a:ext cx="6294755" cy="262826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</a:pPr>
            <a:r>
              <a:rPr lang="en-US"/>
              <a:t>Wherever SUM comes in program replace it with number 200.</a:t>
            </a:r>
            <a:endParaRPr lang="en-US"/>
          </a:p>
          <a:p>
            <a:pPr marL="457200" indent="-457200" algn="l">
              <a:lnSpc>
                <a:spcPct val="130000"/>
              </a:lnSpc>
            </a:pPr>
            <a:r>
              <a:rPr lang="en-US"/>
              <a:t>Directive to assembler </a:t>
            </a:r>
            <a:endParaRPr lang="en-US"/>
          </a:p>
        </p:txBody>
      </p:sp>
      <p:cxnSp>
        <p:nvCxnSpPr>
          <p:cNvPr id="15" name="Straight Arrow Connector 14"/>
          <p:cNvCxnSpPr>
            <a:endCxn id="14" idx="0"/>
          </p:cNvCxnSpPr>
          <p:nvPr/>
        </p:nvCxnSpPr>
        <p:spPr>
          <a:xfrm flipH="1">
            <a:off x="8768715" y="3207385"/>
            <a:ext cx="68580" cy="6115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aphicFrame>
        <p:nvGraphicFramePr>
          <p:cNvPr id="6" name="Content Placeholder 5"/>
          <p:cNvGraphicFramePr/>
          <p:nvPr>
            <p:ph sz="half" idx="1"/>
          </p:nvPr>
        </p:nvGraphicFramePr>
        <p:xfrm>
          <a:off x="1367707" y="1825638"/>
          <a:ext cx="4121287" cy="435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" imgW="2796540" imgH="4229100" progId="Paint.Picture">
                  <p:embed/>
                </p:oleObj>
              </mc:Choice>
              <mc:Fallback>
                <p:oleObj name="" r:id="rId1" imgW="2796540" imgH="422910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67707" y="1825638"/>
                        <a:ext cx="4121287" cy="435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ASSEMBLY LANGUAGE</a:t>
            </a:r>
            <a:endParaRPr lang="en-US" dirty="0"/>
          </a:p>
        </p:txBody>
      </p:sp>
      <p:graphicFrame>
        <p:nvGraphicFramePr>
          <p:cNvPr id="17" name="Content Placeholder 16"/>
          <p:cNvGraphicFramePr/>
          <p:nvPr>
            <p:ph sz="half" idx="2"/>
          </p:nvPr>
        </p:nvGraphicFramePr>
        <p:xfrm>
          <a:off x="6030595" y="1228725"/>
          <a:ext cx="5321935" cy="5310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3" imgW="3299460" imgH="4061460" progId="Paint.Picture">
                  <p:embed/>
                </p:oleObj>
              </mc:Choice>
              <mc:Fallback>
                <p:oleObj name="" r:id="rId3" imgW="3299460" imgH="4061460" progId="Paint.Picture">
                  <p:embed/>
                  <p:pic>
                    <p:nvPicPr>
                      <p:cNvPr id="0" name="Picture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0595" y="1228725"/>
                        <a:ext cx="5321935" cy="5310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4" name="Content Placeholder 3"/>
          <p:cNvSpPr/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add  93 , R1</a:t>
            </a:r>
            <a:endParaRPr lang="en-US"/>
          </a:p>
          <a:p>
            <a:pPr marL="0" indent="0">
              <a:buNone/>
            </a:pPr>
            <a:r>
              <a:rPr lang="en-US"/>
              <a:t>add  #%01011101, R1</a:t>
            </a:r>
            <a:endParaRPr lang="en-US"/>
          </a:p>
          <a:p>
            <a:pPr marL="0" indent="0">
              <a:buNone/>
            </a:pPr>
            <a:r>
              <a:rPr lang="en-US"/>
              <a:t>add  #$5D , R1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Input Output Operations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1029970" y="1866900"/>
          <a:ext cx="6286500" cy="463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427220" imgH="2583180" progId="Paint.Picture">
                  <p:embed/>
                </p:oleObj>
              </mc:Choice>
              <mc:Fallback>
                <p:oleObj name="" r:id="rId1" imgW="4427220" imgH="258318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9970" y="1866900"/>
                        <a:ext cx="6286500" cy="463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3"/>
          <p:cNvSpPr/>
          <p:nvPr/>
        </p:nvSpPr>
        <p:spPr>
          <a:xfrm>
            <a:off x="8041640" y="2019935"/>
            <a:ext cx="2085975" cy="641985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2400"/>
              <a:t>KEYBOARD</a:t>
            </a:r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7316470" y="2019935"/>
            <a:ext cx="3484880" cy="1925320"/>
            <a:chOff x="11522" y="3181"/>
            <a:chExt cx="5488" cy="3032"/>
          </a:xfrm>
        </p:grpSpPr>
        <p:sp>
          <p:nvSpPr>
            <p:cNvPr id="7" name="Content Placeholder 3"/>
            <p:cNvSpPr/>
            <p:nvPr/>
          </p:nvSpPr>
          <p:spPr>
            <a:xfrm>
              <a:off x="11522" y="5203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>
              <a:normAutofit fontScale="6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/>
                <a:t>READ the contents from DATAIN</a:t>
              </a:r>
              <a:endParaRPr lang="en-US"/>
            </a:p>
          </p:txBody>
        </p:sp>
        <p:sp>
          <p:nvSpPr>
            <p:cNvPr id="8" name="Content Placeholder 3"/>
            <p:cNvSpPr/>
            <p:nvPr/>
          </p:nvSpPr>
          <p:spPr>
            <a:xfrm>
              <a:off x="11522" y="4192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 sz="2400"/>
                <a:t>Wait till SIN =1</a:t>
              </a:r>
              <a:endParaRPr lang="en-US" sz="2400"/>
            </a:p>
          </p:txBody>
        </p:sp>
        <p:sp>
          <p:nvSpPr>
            <p:cNvPr id="12" name="Content Placeholder 3"/>
            <p:cNvSpPr/>
            <p:nvPr/>
          </p:nvSpPr>
          <p:spPr>
            <a:xfrm>
              <a:off x="12664" y="3181"/>
              <a:ext cx="3285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 sz="2400"/>
                <a:t>KEYBOARD</a:t>
              </a:r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2505" y="4170045"/>
            <a:ext cx="3484880" cy="1925320"/>
            <a:chOff x="11522" y="3208"/>
            <a:chExt cx="5488" cy="3032"/>
          </a:xfrm>
        </p:grpSpPr>
        <p:sp>
          <p:nvSpPr>
            <p:cNvPr id="16" name="Content Placeholder 3"/>
            <p:cNvSpPr/>
            <p:nvPr/>
          </p:nvSpPr>
          <p:spPr>
            <a:xfrm>
              <a:off x="11522" y="5230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>
              <a:normAutofit fontScale="6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/>
                <a:t>WRITE the contents to DATAOUT</a:t>
              </a:r>
              <a:endParaRPr lang="en-US"/>
            </a:p>
          </p:txBody>
        </p:sp>
        <p:sp>
          <p:nvSpPr>
            <p:cNvPr id="17" name="Content Placeholder 3"/>
            <p:cNvSpPr/>
            <p:nvPr/>
          </p:nvSpPr>
          <p:spPr>
            <a:xfrm>
              <a:off x="11522" y="4219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 sz="2400"/>
                <a:t>Wait till SOUT =1</a:t>
              </a:r>
              <a:endParaRPr lang="en-US" sz="2400"/>
            </a:p>
          </p:txBody>
        </p:sp>
        <p:sp>
          <p:nvSpPr>
            <p:cNvPr id="18" name="Content Placeholder 3"/>
            <p:cNvSpPr/>
            <p:nvPr/>
          </p:nvSpPr>
          <p:spPr>
            <a:xfrm>
              <a:off x="12664" y="3208"/>
              <a:ext cx="3285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2400"/>
                <a:t>MONITOR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Input Output Operations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156210" y="1866900"/>
          <a:ext cx="3856355" cy="463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427220" imgH="2583180" progId="Paint.Picture">
                  <p:embed/>
                </p:oleObj>
              </mc:Choice>
              <mc:Fallback>
                <p:oleObj name="" r:id="rId1" imgW="4427220" imgH="258318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210" y="1866900"/>
                        <a:ext cx="3856355" cy="463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039235" y="1433195"/>
            <a:ext cx="3484880" cy="1925320"/>
            <a:chOff x="11522" y="3181"/>
            <a:chExt cx="5488" cy="3032"/>
          </a:xfrm>
        </p:grpSpPr>
        <p:sp>
          <p:nvSpPr>
            <p:cNvPr id="7" name="Content Placeholder 3"/>
            <p:cNvSpPr/>
            <p:nvPr/>
          </p:nvSpPr>
          <p:spPr>
            <a:xfrm>
              <a:off x="11522" y="5203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>
              <a:normAutofit fontScale="6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/>
                <a:t>READ the contents from DATAIN</a:t>
              </a:r>
              <a:endParaRPr lang="en-US"/>
            </a:p>
          </p:txBody>
        </p:sp>
        <p:sp>
          <p:nvSpPr>
            <p:cNvPr id="8" name="Content Placeholder 3"/>
            <p:cNvSpPr/>
            <p:nvPr/>
          </p:nvSpPr>
          <p:spPr>
            <a:xfrm>
              <a:off x="11522" y="4192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 sz="2400"/>
                <a:t>Wait till SIN =1</a:t>
              </a:r>
              <a:endParaRPr lang="en-US" sz="2400"/>
            </a:p>
          </p:txBody>
        </p:sp>
        <p:sp>
          <p:nvSpPr>
            <p:cNvPr id="12" name="Content Placeholder 3"/>
            <p:cNvSpPr/>
            <p:nvPr/>
          </p:nvSpPr>
          <p:spPr>
            <a:xfrm>
              <a:off x="12664" y="3181"/>
              <a:ext cx="3285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 sz="2400"/>
                <a:t>KEYBOARD</a:t>
              </a:r>
              <a:endParaRPr lang="en-US" sz="2400"/>
            </a:p>
          </p:txBody>
        </p:sp>
      </p:grpSp>
      <p:sp>
        <p:nvSpPr>
          <p:cNvPr id="3" name="Text Box 2"/>
          <p:cNvSpPr txBox="1"/>
          <p:nvPr/>
        </p:nvSpPr>
        <p:spPr>
          <a:xfrm>
            <a:off x="5066030" y="4002405"/>
            <a:ext cx="6285230" cy="11887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READWAIT     Branch to READWAIT if SIN=0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                           Input from DATAIN to R1</a:t>
            </a:r>
            <a:endParaRPr lang="en-US" sz="240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Input Output Operations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156210" y="1866900"/>
          <a:ext cx="3856355" cy="463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427220" imgH="2583180" progId="Paint.Picture">
                  <p:embed/>
                </p:oleObj>
              </mc:Choice>
              <mc:Fallback>
                <p:oleObj name="" r:id="rId1" imgW="4427220" imgH="258318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210" y="1866900"/>
                        <a:ext cx="3856355" cy="463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066030" y="4002405"/>
            <a:ext cx="6797675" cy="11887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WRITEWAIT     Branch to WRITEWAIT if SOUT=0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                           OUTPUT from R1 to DATAOUT</a:t>
            </a:r>
            <a:endParaRPr lang="en-US" sz="2400">
              <a:latin typeface="Times New Roman" panose="0202060305040502030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52925" y="1691005"/>
            <a:ext cx="3484880" cy="1925320"/>
            <a:chOff x="11522" y="3208"/>
            <a:chExt cx="5488" cy="3032"/>
          </a:xfrm>
        </p:grpSpPr>
        <p:sp>
          <p:nvSpPr>
            <p:cNvPr id="16" name="Content Placeholder 3"/>
            <p:cNvSpPr/>
            <p:nvPr/>
          </p:nvSpPr>
          <p:spPr>
            <a:xfrm>
              <a:off x="11522" y="5230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>
              <a:normAutofit fontScale="6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/>
                <a:t>WRITE the contents to DATAOUT</a:t>
              </a:r>
              <a:endParaRPr lang="en-US"/>
            </a:p>
          </p:txBody>
        </p:sp>
        <p:sp>
          <p:nvSpPr>
            <p:cNvPr id="17" name="Content Placeholder 3"/>
            <p:cNvSpPr/>
            <p:nvPr/>
          </p:nvSpPr>
          <p:spPr>
            <a:xfrm>
              <a:off x="11522" y="4219"/>
              <a:ext cx="5489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30000"/>
                </a:lnSpc>
                <a:buNone/>
              </a:pPr>
              <a:r>
                <a:rPr lang="en-US" sz="2400"/>
                <a:t>Wait till SOUT =1</a:t>
              </a:r>
              <a:endParaRPr lang="en-US" sz="2400"/>
            </a:p>
          </p:txBody>
        </p:sp>
        <p:sp>
          <p:nvSpPr>
            <p:cNvPr id="18" name="Content Placeholder 3"/>
            <p:cNvSpPr/>
            <p:nvPr/>
          </p:nvSpPr>
          <p:spPr>
            <a:xfrm>
              <a:off x="12664" y="3208"/>
              <a:ext cx="3285" cy="1011"/>
            </a:xfrm>
            <a:prstGeom prst="rect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txBody>
            <a:bodyPr vert="horz" lIns="91440" tIns="45720" rIns="91440" bIns="45720" rtlCol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 panose="0202060305040502030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2400"/>
                <a:t>MONITOR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Input Output Operations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8047990" y="1894205"/>
          <a:ext cx="3856355" cy="463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427220" imgH="2583180" progId="Paint.Picture">
                  <p:embed/>
                </p:oleObj>
              </mc:Choice>
              <mc:Fallback>
                <p:oleObj name="" r:id="rId1" imgW="4427220" imgH="258318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47990" y="1894205"/>
                        <a:ext cx="3856355" cy="463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/>
          <p:nvPr/>
        </p:nvSpPr>
        <p:spPr>
          <a:xfrm>
            <a:off x="460375" y="1894205"/>
            <a:ext cx="4323080" cy="641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b="1"/>
              <a:t>MEMORY MAPPED I/O</a:t>
            </a:r>
            <a:endParaRPr lang="en-US" b="1"/>
          </a:p>
        </p:txBody>
      </p:sp>
      <p:sp>
        <p:nvSpPr>
          <p:cNvPr id="4" name="Text Box 3"/>
          <p:cNvSpPr txBox="1"/>
          <p:nvPr/>
        </p:nvSpPr>
        <p:spPr>
          <a:xfrm>
            <a:off x="460375" y="2536190"/>
            <a:ext cx="6988175" cy="118872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Peripheral Devices are addresses same as momory. No special handling required</a:t>
            </a:r>
            <a:endParaRPr lang="en-US" sz="2400">
              <a:latin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0375" y="3724910"/>
            <a:ext cx="6988175" cy="64008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MOVEBYTE DATAIN, R1</a:t>
            </a:r>
            <a:endParaRPr lang="en-US" sz="2400">
              <a:latin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60375" y="4364990"/>
            <a:ext cx="6988175" cy="64008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MOVEBYTE R1, DATAOUT</a:t>
            </a:r>
            <a:endParaRPr lang="en-US" sz="240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Basic Input Output Operations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8047990" y="1894205"/>
          <a:ext cx="3856355" cy="463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427220" imgH="2583180" progId="Paint.Picture">
                  <p:embed/>
                </p:oleObj>
              </mc:Choice>
              <mc:Fallback>
                <p:oleObj name="" r:id="rId1" imgW="4427220" imgH="258318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47990" y="1894205"/>
                        <a:ext cx="3856355" cy="463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/>
          <p:nvPr/>
        </p:nvSpPr>
        <p:spPr>
          <a:xfrm>
            <a:off x="460375" y="1481455"/>
            <a:ext cx="4323080" cy="641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b="1"/>
              <a:t>MEMORY MNAPPED I/O</a:t>
            </a:r>
            <a:endParaRPr lang="en-US" b="1"/>
          </a:p>
        </p:txBody>
      </p:sp>
      <p:sp>
        <p:nvSpPr>
          <p:cNvPr id="4" name="Text Box 3"/>
          <p:cNvSpPr txBox="1"/>
          <p:nvPr/>
        </p:nvSpPr>
        <p:spPr>
          <a:xfrm>
            <a:off x="460375" y="2288540"/>
            <a:ext cx="6988175" cy="228600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READWAIT    Testbit  #3 , INSTATUS	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		  Branch=0 READWAIT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		 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                          MOVEBYTE DATAIN , R1</a:t>
            </a:r>
            <a:endParaRPr lang="en-US" sz="2400">
              <a:latin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0375" y="4574540"/>
            <a:ext cx="6988175" cy="228600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WRITEWAIT    Testbit  #3 , OUTSTATUS	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		  Branch=0 WRITEWAIT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		 </a:t>
            </a:r>
            <a:endParaRPr lang="en-US" sz="240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charset="0"/>
              </a:rPr>
              <a:t>                          MOVEBYTE  R1 , DATAOUT</a:t>
            </a:r>
            <a:endParaRPr lang="en-US" sz="240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STACK 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5612765" cy="4351655"/>
          </a:xfrm>
        </p:spPr>
        <p:txBody>
          <a:bodyPr/>
          <a:p>
            <a:pPr marL="0" indent="0">
              <a:buNone/>
            </a:pPr>
            <a:r>
              <a:rPr lang="en-US"/>
              <a:t>STACK: 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LIST OF DATA ELEMENTS</a:t>
            </a:r>
            <a:r>
              <a:rPr lang="en-US"/>
              <a:t> ACCESSING </a:t>
            </a:r>
            <a:r>
              <a:rPr lang="en-US">
                <a:solidFill>
                  <a:srgbClr val="FF0000"/>
                </a:solidFill>
              </a:rPr>
              <a:t>RESTRICTION</a:t>
            </a:r>
            <a:r>
              <a:rPr lang="en-US"/>
              <a:t> THAT ELEMENTS CAN BE </a:t>
            </a:r>
            <a:r>
              <a:rPr lang="en-US">
                <a:solidFill>
                  <a:srgbClr val="FF0000"/>
                </a:solidFill>
              </a:rPr>
              <a:t>ADDED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REMOVED</a:t>
            </a:r>
            <a:r>
              <a:rPr lang="en-US"/>
              <a:t> FROM </a:t>
            </a:r>
            <a:r>
              <a:rPr lang="en-US">
                <a:solidFill>
                  <a:srgbClr val="FF0000"/>
                </a:solidFill>
              </a:rPr>
              <a:t>ONE END</a:t>
            </a:r>
            <a:r>
              <a:rPr lang="en-US"/>
              <a:t> ONLY.</a:t>
            </a:r>
            <a:endParaRPr lang="en-US"/>
          </a:p>
          <a:p>
            <a:pPr marL="0" indent="0">
              <a:buNone/>
            </a:pPr>
            <a:r>
              <a:rPr lang="en-US"/>
              <a:t>Last-In-First-out (LIFO)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8" name="Content Placeholder 7"/>
          <p:cNvGraphicFramePr/>
          <p:nvPr>
            <p:ph sz="half" idx="2"/>
          </p:nvPr>
        </p:nvGraphicFramePr>
        <p:xfrm>
          <a:off x="6698615" y="923290"/>
          <a:ext cx="5019040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4122420" imgH="4198620" progId="Paint.Picture">
                  <p:embed/>
                </p:oleObj>
              </mc:Choice>
              <mc:Fallback>
                <p:oleObj name="" r:id="rId1" imgW="4122420" imgH="419862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8615" y="923290"/>
                        <a:ext cx="5019040" cy="581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STACK 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460375" y="1691005"/>
            <a:ext cx="5180330" cy="1907540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>
              <a:buNone/>
            </a:pPr>
            <a:r>
              <a:rPr lang="en-US"/>
              <a:t>Add New Item: PUSH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Remove an Item: POP</a:t>
            </a:r>
            <a:endParaRPr lang="en-US"/>
          </a:p>
        </p:txBody>
      </p:sp>
      <p:graphicFrame>
        <p:nvGraphicFramePr>
          <p:cNvPr id="8" name="Content Placeholder 7"/>
          <p:cNvGraphicFramePr/>
          <p:nvPr>
            <p:ph sz="half" idx="2"/>
          </p:nvPr>
        </p:nvGraphicFramePr>
        <p:xfrm>
          <a:off x="6698615" y="923290"/>
          <a:ext cx="5019040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4122420" imgH="4198620" progId="Paint.Picture">
                  <p:embed/>
                </p:oleObj>
              </mc:Choice>
              <mc:Fallback>
                <p:oleObj name="" r:id="rId1" imgW="4122420" imgH="419862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98615" y="923290"/>
                        <a:ext cx="5019040" cy="581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Basic Operational Concepts</a:t>
            </a:r>
            <a:endParaRPr lang="en-US"/>
          </a:p>
        </p:txBody>
      </p:sp>
      <p:sp>
        <p:nvSpPr>
          <p:cNvPr id="13" name="Title 11"/>
          <p:cNvSpPr/>
          <p:nvPr/>
        </p:nvSpPr>
        <p:spPr>
          <a:xfrm>
            <a:off x="838041" y="2318620"/>
            <a:ext cx="10513608" cy="132531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charset="0"/>
                <a:ea typeface="+mj-ea"/>
                <a:cs typeface="+mj-cs"/>
              </a:defRPr>
            </a:lvl1pPr>
          </a:lstStyle>
          <a:p>
            <a:pPr algn="l"/>
            <a:endParaRPr lang="en-US" sz="3600"/>
          </a:p>
        </p:txBody>
      </p:sp>
      <p:sp>
        <p:nvSpPr>
          <p:cNvPr id="15" name="Text Box 14"/>
          <p:cNvSpPr txBox="1"/>
          <p:nvPr/>
        </p:nvSpPr>
        <p:spPr>
          <a:xfrm>
            <a:off x="588010" y="2897505"/>
            <a:ext cx="2107565" cy="3934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b="1" u="sng">
                <a:latin typeface="Times New Roman" panose="02020603050405020304" charset="0"/>
              </a:rPr>
              <a:t>Memory</a:t>
            </a:r>
            <a:endParaRPr lang="en-US" b="1" u="sng">
              <a:latin typeface="Times New Roman" panose="02020603050405020304" charset="0"/>
            </a:endParaRPr>
          </a:p>
          <a:p>
            <a:endParaRPr lang="en-US"/>
          </a:p>
          <a:p>
            <a:r>
              <a:rPr lang="en-US"/>
              <a:t>INSTRUCTION-1</a:t>
            </a:r>
            <a:endParaRPr lang="en-US"/>
          </a:p>
          <a:p>
            <a:r>
              <a:rPr lang="en-US">
                <a:sym typeface="+mn-ea"/>
              </a:rPr>
              <a:t>INSTRUCTION-2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....................</a:t>
            </a:r>
            <a:endParaRPr lang="en-US">
              <a:sym typeface="+mn-ea"/>
            </a:endParaRPr>
          </a:p>
          <a:p>
            <a:r>
              <a:rPr lang="en-US"/>
              <a:t>..................</a:t>
            </a:r>
            <a:endParaRPr lang="en-US"/>
          </a:p>
          <a:p>
            <a:r>
              <a:rPr lang="en-US"/>
              <a:t>INSTRUCTION-n</a:t>
            </a:r>
            <a:endParaRPr lang="en-US"/>
          </a:p>
          <a:p>
            <a:endParaRPr lang="en-US"/>
          </a:p>
          <a:p>
            <a:r>
              <a:rPr lang="en-US"/>
              <a:t>Data-1</a:t>
            </a:r>
            <a:endParaRPr lang="en-US"/>
          </a:p>
          <a:p>
            <a:r>
              <a:rPr lang="en-US"/>
              <a:t>Data-2</a:t>
            </a:r>
            <a:endParaRPr lang="en-US"/>
          </a:p>
          <a:p>
            <a:r>
              <a:rPr lang="en-US"/>
              <a:t>........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98105" y="1563370"/>
            <a:ext cx="4276725" cy="381889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3100705" y="4509770"/>
            <a:ext cx="3910965" cy="192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Instruction Register: 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1. Curent Instruction to be executed is fetched from memory and saved here</a:t>
            </a:r>
            <a:endParaRPr lang="en-US" sz="20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2" name="Straight Arrow Connector 1"/>
          <p:cNvCxnSpPr>
            <a:endCxn id="14" idx="3"/>
          </p:cNvCxnSpPr>
          <p:nvPr/>
        </p:nvCxnSpPr>
        <p:spPr>
          <a:xfrm flipH="1">
            <a:off x="7011670" y="3978910"/>
            <a:ext cx="933450" cy="1490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3174365" y="2209800"/>
            <a:ext cx="3910965" cy="192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Program Counter: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sym typeface="+mn-ea"/>
              </a:rPr>
              <a:t>Keeps Track of Execution of Program</a:t>
            </a:r>
            <a:endParaRPr lang="en-US" sz="2000">
              <a:latin typeface="Times New Roman" panose="02020603050405020304" charset="0"/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en-US" sz="2000">
              <a:latin typeface="Times New Roman" panose="02020603050405020304" charset="0"/>
              <a:sym typeface="+mn-e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085330" y="3134995"/>
            <a:ext cx="941070" cy="225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STACK 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1594485" y="1478280"/>
            <a:ext cx="4046220" cy="881380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/>
              <a:t>PUSH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027430" y="2359660"/>
            <a:ext cx="5180330" cy="988695"/>
          </a:xfrm>
          <a:prstGeom prst="rect">
            <a:avLst/>
          </a:prstGeom>
          <a:ln w="50800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SUBTRACT  #4 , SP</a:t>
            </a:r>
            <a:endParaRPr lang="en-US"/>
          </a:p>
          <a:p>
            <a:pPr marL="0" indent="0" algn="ctr">
              <a:buNone/>
            </a:pPr>
            <a:r>
              <a:rPr lang="en-US"/>
              <a:t>MOVE  NEWITEM , (SP)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1028065" y="5241290"/>
            <a:ext cx="5180330" cy="1069340"/>
          </a:xfrm>
          <a:prstGeom prst="rect">
            <a:avLst/>
          </a:prstGeom>
          <a:ln w="50800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/>
              <a:t>MOVE NEWITEM, -(SP)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9418" y="3775075"/>
            <a:ext cx="1316355" cy="1198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sz="half" idx="2"/>
          </p:nvPr>
        </p:nvGraphicFramePr>
        <p:xfrm>
          <a:off x="6965315" y="-145415"/>
          <a:ext cx="4386580" cy="681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2293620" imgH="3223260" progId="Paint.Picture">
                  <p:embed/>
                </p:oleObj>
              </mc:Choice>
              <mc:Fallback>
                <p:oleObj name="" r:id="rId1" imgW="2293620" imgH="322326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65315" y="-145415"/>
                        <a:ext cx="4386580" cy="681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STACK 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1594485" y="1691005"/>
            <a:ext cx="4046220" cy="881380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/>
              <a:t>POP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1027430" y="2572385"/>
            <a:ext cx="5180330" cy="988695"/>
          </a:xfrm>
          <a:prstGeom prst="rect">
            <a:avLst/>
          </a:prstGeom>
          <a:ln w="50800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/>
              <a:t>MOVE   (SP) , ITEM</a:t>
            </a:r>
            <a:endParaRPr lang="en-US"/>
          </a:p>
          <a:p>
            <a:pPr marL="0" indent="0" algn="ctr">
              <a:lnSpc>
                <a:spcPct val="110000"/>
              </a:lnSpc>
              <a:buNone/>
            </a:pPr>
            <a:r>
              <a:rPr lang="en-US"/>
              <a:t>ADD #4, SP</a:t>
            </a:r>
            <a:endParaRPr lang="en-US"/>
          </a:p>
        </p:txBody>
      </p:sp>
      <p:sp>
        <p:nvSpPr>
          <p:cNvPr id="4" name="Content Placeholder 6"/>
          <p:cNvSpPr/>
          <p:nvPr/>
        </p:nvSpPr>
        <p:spPr>
          <a:xfrm>
            <a:off x="1027430" y="5673725"/>
            <a:ext cx="5180330" cy="772795"/>
          </a:xfrm>
          <a:prstGeom prst="rect">
            <a:avLst/>
          </a:prstGeom>
          <a:ln w="50800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/>
              <a:t>MOVE (SP)+, ITEM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9418" y="4018280"/>
            <a:ext cx="1316355" cy="1198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en-US" altLang="zh-CN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sz="half" idx="2"/>
          </p:nvPr>
        </p:nvGraphicFramePr>
        <p:xfrm>
          <a:off x="6757035" y="598805"/>
          <a:ext cx="4594225" cy="614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1790700" imgH="3345180" progId="Paint.Picture">
                  <p:embed/>
                </p:oleObj>
              </mc:Choice>
              <mc:Fallback>
                <p:oleObj name="" r:id="rId1" imgW="1790700" imgH="334518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57035" y="598805"/>
                        <a:ext cx="4594225" cy="6144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1377950" y="2820035"/>
            <a:ext cx="4046220" cy="881380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/>
              <a:t>PUSH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810895" y="3701415"/>
            <a:ext cx="6155055" cy="2204085"/>
          </a:xfrm>
          <a:prstGeom prst="rect">
            <a:avLst/>
          </a:prstGeom>
          <a:ln w="50800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SAFEPUSH  compare  #1500 , SP</a:t>
            </a:r>
            <a:endParaRPr lang="en-US"/>
          </a:p>
          <a:p>
            <a:pPr marL="0" indent="0" algn="l">
              <a:buNone/>
            </a:pPr>
            <a:r>
              <a:rPr lang="en-US"/>
              <a:t>                       Branch&lt;=0 FULLERROR</a:t>
            </a:r>
            <a:endParaRPr lang="en-US"/>
          </a:p>
          <a:p>
            <a:pPr marL="0" indent="0" algn="l">
              <a:buNone/>
            </a:pPr>
            <a:endParaRPr lang="en-US"/>
          </a:p>
          <a:p>
            <a:pPr marL="0" indent="0" algn="l">
              <a:buNone/>
            </a:pPr>
            <a:r>
              <a:rPr lang="en-US"/>
              <a:t>		   MOVE NEWITEM , -(SP)	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sz="half" idx="2"/>
          </p:nvPr>
        </p:nvGraphicFramePr>
        <p:xfrm>
          <a:off x="6965315" y="-144780"/>
          <a:ext cx="4386580" cy="681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2293620" imgH="3223260" progId="Paint.Picture">
                  <p:embed/>
                </p:oleObj>
              </mc:Choice>
              <mc:Fallback>
                <p:oleObj name="" r:id="rId1" imgW="2293620" imgH="322326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65315" y="-144780"/>
                        <a:ext cx="4386580" cy="681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6"/>
          <p:cNvSpPr/>
          <p:nvPr/>
        </p:nvSpPr>
        <p:spPr>
          <a:xfrm>
            <a:off x="-133985" y="1371600"/>
            <a:ext cx="8045450" cy="88138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Push : Check for STACKFULL condition</a:t>
            </a:r>
            <a:endParaRPr lang="en-US" sz="36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92315" y="-17780"/>
          <a:ext cx="4386580" cy="681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293620" imgH="3223260" progId="Paint.Picture">
                  <p:embed/>
                </p:oleObj>
              </mc:Choice>
              <mc:Fallback>
                <p:oleObj name="" r:id="rId3" imgW="2293620" imgH="322326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92315" y="-17780"/>
                        <a:ext cx="4386580" cy="681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STACK 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1377950" y="2820035"/>
            <a:ext cx="4046220" cy="881380"/>
          </a:xfrm>
          <a:ln w="28575" cmpd="sng">
            <a:solidFill>
              <a:schemeClr val="tx1"/>
            </a:solidFill>
            <a:prstDash val="solid"/>
          </a:ln>
        </p:spPr>
        <p:txBody>
          <a:bodyPr/>
          <a:p>
            <a:pPr marL="0" indent="0" algn="ctr">
              <a:buNone/>
            </a:pPr>
            <a:r>
              <a:rPr lang="en-US"/>
              <a:t>POP</a:t>
            </a:r>
            <a:endParaRPr lang="en-US"/>
          </a:p>
        </p:txBody>
      </p:sp>
      <p:sp>
        <p:nvSpPr>
          <p:cNvPr id="3" name="Content Placeholder 6"/>
          <p:cNvSpPr/>
          <p:nvPr/>
        </p:nvSpPr>
        <p:spPr>
          <a:xfrm>
            <a:off x="810895" y="3701415"/>
            <a:ext cx="6155055" cy="2204085"/>
          </a:xfrm>
          <a:prstGeom prst="rect">
            <a:avLst/>
          </a:prstGeom>
          <a:ln w="50800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/>
              <a:t>SAFEPOP       compare  #2000 , SP</a:t>
            </a:r>
            <a:endParaRPr lang="en-US"/>
          </a:p>
          <a:p>
            <a:pPr marL="0" indent="0" algn="l">
              <a:buNone/>
            </a:pPr>
            <a:r>
              <a:rPr lang="en-US"/>
              <a:t>                        Branch&lt;=0 EMPTYERROR</a:t>
            </a:r>
            <a:endParaRPr lang="en-US"/>
          </a:p>
          <a:p>
            <a:pPr marL="0" indent="0" algn="l">
              <a:buNone/>
            </a:pPr>
            <a:endParaRPr lang="en-US"/>
          </a:p>
          <a:p>
            <a:pPr marL="0" indent="0" algn="l">
              <a:buNone/>
            </a:pPr>
            <a:r>
              <a:rPr lang="en-US"/>
              <a:t>		 MOVE (SP)+ , ITEM	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ChangeAspect="1"/>
          </p:cNvGraphicFramePr>
          <p:nvPr>
            <p:ph sz="half" idx="2"/>
          </p:nvPr>
        </p:nvGraphicFramePr>
        <p:xfrm>
          <a:off x="6965315" y="-144780"/>
          <a:ext cx="4386580" cy="681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2293620" imgH="3223260" progId="Paint.Picture">
                  <p:embed/>
                </p:oleObj>
              </mc:Choice>
              <mc:Fallback>
                <p:oleObj name="" r:id="rId1" imgW="2293620" imgH="322326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65315" y="-144780"/>
                        <a:ext cx="4386580" cy="681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6"/>
          <p:cNvSpPr/>
          <p:nvPr/>
        </p:nvSpPr>
        <p:spPr>
          <a:xfrm>
            <a:off x="-133985" y="1371600"/>
            <a:ext cx="8045450" cy="1117600"/>
          </a:xfrm>
          <a:prstGeom prst="rect">
            <a:avLst/>
          </a:prstGeom>
          <a:ln w="28575" cmpd="sng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/>
              <a:t>POP : Check for STACKEMPTY condition</a:t>
            </a:r>
            <a:endParaRPr lang="en-US" sz="36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92315" y="-17780"/>
          <a:ext cx="4386580" cy="681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293620" imgH="3223260" progId="Paint.Picture">
                  <p:embed/>
                </p:oleObj>
              </mc:Choice>
              <mc:Fallback>
                <p:oleObj name="" r:id="rId3" imgW="2293620" imgH="322326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92315" y="-17780"/>
                        <a:ext cx="4386580" cy="681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QUEUE</a:t>
            </a:r>
            <a:endParaRPr lang="en-US" dirty="0"/>
          </a:p>
        </p:txBody>
      </p:sp>
      <p:sp>
        <p:nvSpPr>
          <p:cNvPr id="7" name="Content Placeholder 6"/>
          <p:cNvSpPr/>
          <p:nvPr>
            <p:ph sz="half" idx="1"/>
          </p:nvPr>
        </p:nvSpPr>
        <p:spPr>
          <a:xfrm>
            <a:off x="838200" y="1825625"/>
            <a:ext cx="5612765" cy="4351655"/>
          </a:xfrm>
        </p:spPr>
        <p:txBody>
          <a:bodyPr/>
          <a:p>
            <a:pPr marL="0" indent="0">
              <a:buNone/>
            </a:pPr>
            <a:r>
              <a:rPr lang="en-US"/>
              <a:t>FIRST-In-FIRST-out (FIFO)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Grows in one direction</a:t>
            </a:r>
            <a:r>
              <a:rPr lang="en-US"/>
              <a:t> and</a:t>
            </a:r>
            <a:r>
              <a:rPr lang="en-US">
                <a:solidFill>
                  <a:srgbClr val="FF0000"/>
                </a:solidFill>
              </a:rPr>
              <a:t> shrinks in another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41" y="-67942"/>
            <a:ext cx="10513608" cy="1325573"/>
          </a:xfrm>
        </p:spPr>
        <p:txBody>
          <a:bodyPr/>
          <a:lstStyle/>
          <a:p>
            <a:pPr algn="l"/>
            <a:r>
              <a:rPr lang="en-US" dirty="0" smtClean="0"/>
              <a:t>SUBROUTINE</a:t>
            </a:r>
            <a:endParaRPr lang="en-US" dirty="0"/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838200" y="1257935"/>
            <a:ext cx="11152505" cy="1297940"/>
          </a:xfrm>
        </p:spPr>
        <p:txBody>
          <a:bodyPr/>
          <a:p>
            <a:pPr marL="0" indent="0">
              <a:buNone/>
            </a:pPr>
            <a:r>
              <a:rPr lang="en-US" sz="3200"/>
              <a:t>SUBTASK which is performed many times with different data  values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460375" y="2555875"/>
            <a:ext cx="2729865" cy="3954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INSTRUCTION 1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.......................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....................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................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x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y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z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----------------------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----------------------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X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Y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Z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----------------------'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424680" y="2555875"/>
            <a:ext cx="2729865" cy="28568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>
                <a:latin typeface="Comic Sans MS" panose="030F0702030302020204" charset="0"/>
              </a:rPr>
              <a:t>INSTRUCTION 1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.......................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....................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................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CALL SUBROUTINEA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----------------------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----------------------'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CALL SUBROUTINE A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-------------------</a:t>
            </a:r>
            <a:endParaRPr lang="en-US">
              <a:latin typeface="Comic Sans MS" panose="030F070203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740650" y="2555875"/>
            <a:ext cx="2729865" cy="2308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SUBROUTINE A.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x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y</a:t>
            </a:r>
            <a:endParaRPr lang="en-US">
              <a:latin typeface="Comic Sans MS" panose="030F0702030302020204" charset="0"/>
            </a:endParaRPr>
          </a:p>
          <a:p>
            <a:r>
              <a:rPr lang="en-US">
                <a:latin typeface="Comic Sans MS" panose="030F0702030302020204" charset="0"/>
              </a:rPr>
              <a:t>INSTRUCTION z</a:t>
            </a:r>
            <a:endParaRPr lang="en-US">
              <a:latin typeface="Comic Sans MS" panose="030F0702030302020204" charset="0"/>
            </a:endParaRPr>
          </a:p>
          <a:p>
            <a:endParaRPr lang="en-US">
              <a:latin typeface="Comic Sans MS" panose="030F070203030202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783070" y="3261360"/>
            <a:ext cx="1189355" cy="5137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932295" y="3323590"/>
            <a:ext cx="891540" cy="154051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 rot="19860000">
            <a:off x="7378065" y="5558790"/>
            <a:ext cx="30810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charset="0"/>
              </a:rPr>
              <a:t>Subroutine Calling</a:t>
            </a:r>
            <a:endParaRPr lang="en-US">
              <a:latin typeface="Times New Roman" panose="02020603050405020304" charset="0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7296785" y="4342765"/>
            <a:ext cx="1532890" cy="1238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41" y="-67942"/>
            <a:ext cx="10513608" cy="1325573"/>
          </a:xfrm>
        </p:spPr>
        <p:txBody>
          <a:bodyPr/>
          <a:lstStyle/>
          <a:p>
            <a:pPr algn="l"/>
            <a:r>
              <a:rPr lang="en-US" dirty="0" smtClean="0"/>
              <a:t>SUBROUTINE</a:t>
            </a:r>
            <a:endParaRPr lang="en-US" dirty="0"/>
          </a:p>
        </p:txBody>
      </p:sp>
      <p:sp>
        <p:nvSpPr>
          <p:cNvPr id="4" name="Content Placeholder 3"/>
          <p:cNvSpPr/>
          <p:nvPr>
            <p:ph sz="half" idx="1"/>
          </p:nvPr>
        </p:nvSpPr>
        <p:spPr>
          <a:xfrm>
            <a:off x="838200" y="1257935"/>
            <a:ext cx="11152505" cy="451421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sz="3200"/>
              <a:t>Subroutine Call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1. Store PC value in LINK REGISTER.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2. Branch to TARGET ADDRESS of subroutine.</a:t>
            </a: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Return from Subroutine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1. Branch to address in LINK REGISTER.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60020"/>
            <a:ext cx="10513695" cy="1082675"/>
          </a:xfrm>
        </p:spPr>
        <p:txBody>
          <a:bodyPr/>
          <a:lstStyle/>
          <a:p>
            <a:pPr algn="l"/>
            <a:r>
              <a:rPr lang="en-US" dirty="0" smtClean="0"/>
              <a:t>SUBROUTINE</a:t>
            </a:r>
            <a:endParaRPr lang="en-US" dirty="0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2477135" y="1240155"/>
          <a:ext cx="8559800" cy="533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4259580" imgH="4168140" progId="Paint.Picture">
                  <p:embed/>
                </p:oleObj>
              </mc:Choice>
              <mc:Fallback>
                <p:oleObj name="" r:id="rId1" imgW="4259580" imgH="4168140" progId="Paint.Picture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77135" y="1240155"/>
                        <a:ext cx="8559800" cy="5332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SUBROUTINE NESTING and PROCESSOR STACK</a:t>
            </a:r>
            <a:endParaRPr lang="en-US" dirty="0"/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r>
              <a:rPr lang="en-US"/>
              <a:t>SUBROUTINE NESTING: </a:t>
            </a:r>
            <a:endParaRPr lang="en-US"/>
          </a:p>
          <a:p>
            <a:pPr marL="854075" indent="-854075">
              <a:buNone/>
            </a:pPr>
            <a:r>
              <a:rPr lang="en-US"/>
              <a:t>	One subroutine calling another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1565" y="1432560"/>
            <a:ext cx="5180330" cy="474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2" name="AutoShape 4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4" name="AutoShape 6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6" name="AutoShape 8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018" name="AutoShape 10" descr="Computer Organization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SUBROUTINE NESTING and PROCESSOR STACK</a:t>
            </a:r>
            <a:endParaRPr lang="en-US" dirty="0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155416" y="1879613"/>
            <a:ext cx="5180619" cy="4351370"/>
          </a:xfrm>
        </p:spPr>
        <p:txBody>
          <a:bodyPr/>
          <a:p>
            <a:r>
              <a:rPr lang="en-US"/>
              <a:t>PROCESSOR STACK: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To store contents about subroutine return address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536565" y="978535"/>
            <a:ext cx="6474460" cy="547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23490</Words>
  <Application>WPS Presentation</Application>
  <PresentationFormat>Custom</PresentationFormat>
  <Paragraphs>3089</Paragraphs>
  <Slides>122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47</vt:i4>
      </vt:variant>
      <vt:variant>
        <vt:lpstr>幻灯片标题</vt:lpstr>
      </vt:variant>
      <vt:variant>
        <vt:i4>122</vt:i4>
      </vt:variant>
    </vt:vector>
  </HeadingPairs>
  <TitlesOfParts>
    <vt:vector size="17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Comic Sans MS</vt:lpstr>
      <vt:lpstr>Wingdings</vt:lpstr>
      <vt:lpstr>Office Theme</vt:lpstr>
      <vt:lpstr>Equation.3</vt:lpstr>
      <vt:lpstr>Equation.3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Equation.3</vt:lpstr>
      <vt:lpstr>Equation.3</vt:lpstr>
      <vt:lpstr>Equation.3</vt:lpstr>
      <vt:lpstr>Equation.3</vt:lpstr>
      <vt:lpstr>Equation.3</vt:lpstr>
      <vt:lpstr> Basic Structure of Computers</vt:lpstr>
      <vt:lpstr> Basic Operational Concepts</vt:lpstr>
      <vt:lpstr>Basic Operational Concepts</vt:lpstr>
      <vt:lpstr>Basic Operational Concepts</vt:lpstr>
      <vt:lpstr>Basic Operational Concepts</vt:lpstr>
      <vt:lpstr>Basic Operational Concepts</vt:lpstr>
      <vt:lpstr>Basic Operational Concepts</vt:lpstr>
      <vt:lpstr>Basic Operational Concepts</vt:lpstr>
      <vt:lpstr>Basic Operational Concepts</vt:lpstr>
      <vt:lpstr>Basic Operational Concepts</vt:lpstr>
      <vt:lpstr>Basic Operational Concepts</vt:lpstr>
      <vt:lpstr>BUS STRUCTURE</vt:lpstr>
      <vt:lpstr>BUS STRUCTURE</vt:lpstr>
      <vt:lpstr>Single Bus Structure</vt:lpstr>
      <vt:lpstr>Single Bus Structure</vt:lpstr>
      <vt:lpstr>SOFTWARE</vt:lpstr>
      <vt:lpstr>SOFTWARE</vt:lpstr>
      <vt:lpstr>SOFTWARE</vt:lpstr>
      <vt:lpstr>SOFTWARE</vt:lpstr>
      <vt:lpstr>SOFTWARE</vt:lpstr>
      <vt:lpstr>SOFTWARE</vt:lpstr>
      <vt:lpstr>SOFTWARE</vt:lpstr>
      <vt:lpstr>PIPELINE AND SUPERSCALAR </vt:lpstr>
      <vt:lpstr>PIPELINE AND SUPERSCALAR </vt:lpstr>
      <vt:lpstr>INSTRUCTION SET RISC Vs. CISC                 </vt:lpstr>
      <vt:lpstr>INSTRUCTION SET RISC Vs. CISC                 </vt:lpstr>
      <vt:lpstr>COMPILER</vt:lpstr>
      <vt:lpstr>PERFORMANCE MEASUREMENT</vt:lpstr>
      <vt:lpstr>PERFORMANCE MEASUREMENT</vt:lpstr>
      <vt:lpstr>	MULTIPROCESSOR vs MULTICOMPUTERS</vt:lpstr>
      <vt:lpstr>Memory Location and Addresses</vt:lpstr>
      <vt:lpstr>Memory Location and Addresses</vt:lpstr>
      <vt:lpstr>Memory Location and Addresses</vt:lpstr>
      <vt:lpstr>Memory Location and Addresses</vt:lpstr>
      <vt:lpstr>Memory Location and Addresses</vt:lpstr>
      <vt:lpstr>Memory Location and Addresses</vt:lpstr>
      <vt:lpstr>Memory Location and Addresses</vt:lpstr>
      <vt:lpstr>Memory Location and Addresses</vt:lpstr>
      <vt:lpstr>Memory Location and Addresses</vt:lpstr>
      <vt:lpstr>Memory Operations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Instruction and Instruction Sequencing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ADDRESSING MODES</vt:lpstr>
      <vt:lpstr>ASSEMBLY LANGUAGE</vt:lpstr>
      <vt:lpstr>ASSEMBLY LANGUAGE</vt:lpstr>
      <vt:lpstr>ASSEMBLY LANGUAGE</vt:lpstr>
      <vt:lpstr>ASSEMBLY LANGUAGE</vt:lpstr>
      <vt:lpstr>Basic Input Output Operations</vt:lpstr>
      <vt:lpstr>Basic Input Output Operations</vt:lpstr>
      <vt:lpstr>Basic Input Output Operations</vt:lpstr>
      <vt:lpstr>Basic Input Output Operations</vt:lpstr>
      <vt:lpstr>Basic Input Output Operations</vt:lpstr>
      <vt:lpstr>STACK </vt:lpstr>
      <vt:lpstr>STACK </vt:lpstr>
      <vt:lpstr>STACK </vt:lpstr>
      <vt:lpstr>STACK </vt:lpstr>
      <vt:lpstr>STACK</vt:lpstr>
      <vt:lpstr>STACK </vt:lpstr>
      <vt:lpstr>QUEUE</vt:lpstr>
      <vt:lpstr>SUBROUTINE</vt:lpstr>
      <vt:lpstr>SUBROUTINE</vt:lpstr>
      <vt:lpstr>SUBROUTINE</vt:lpstr>
      <vt:lpstr>SUBROUTINE NESTING and PROCESSOR STACK</vt:lpstr>
      <vt:lpstr>SUBROUTINE NESTING and PROCESSOR STACK</vt:lpstr>
      <vt:lpstr>SUBROUTINE NESTING and PROCESSOR STACK</vt:lpstr>
      <vt:lpstr>SUBROUTINE NESTING and PROCESSOR STACK</vt:lpstr>
      <vt:lpstr>SUBROUTINE NESTING and PROCESSOR STACK</vt:lpstr>
      <vt:lpstr>Additional Instructions</vt:lpstr>
      <vt:lpstr>Additional Instructions</vt:lpstr>
      <vt:lpstr>Additional Instructions</vt:lpstr>
      <vt:lpstr>Additional Instructions</vt:lpstr>
      <vt:lpstr>Additional Instructions</vt:lpstr>
      <vt:lpstr>Additional Instructions</vt:lpstr>
      <vt:lpstr>Additional Instructions</vt:lpstr>
      <vt:lpstr>Additional Instructions</vt:lpstr>
      <vt:lpstr>Additional Instructions</vt:lpstr>
      <vt:lpstr>Additional Instructions</vt:lpstr>
      <vt:lpstr>ENCODING OF MACHINE INSTRUCTIONS</vt:lpstr>
      <vt:lpstr>ENCODING OF MACHINE INSTRUCTIONS</vt:lpstr>
      <vt:lpstr>ENCODING OF MACHINE INSTRUCTIONS</vt:lpstr>
      <vt:lpstr>ENCODING OF MACHINE INSTRUCTIONS</vt:lpstr>
      <vt:lpstr>ENCODING OF MACHINE INSTRUCTIONS</vt:lpstr>
      <vt:lpstr>ENCODING OF MACHINE INSTRUCTIONS</vt:lpstr>
      <vt:lpstr>ENCODING OF MACHINE INSTRUCTIONS</vt:lpstr>
      <vt:lpstr>ENCODING OF MACHINE INSTRUCTIONS</vt:lpstr>
      <vt:lpstr>ENCODING OF MACHINE INSTRUCTIONS</vt:lpstr>
      <vt:lpstr>ENCODING OF MACHINE INSTRUCTIONS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Ashwini JP</cp:lastModifiedBy>
  <cp:revision>196</cp:revision>
  <dcterms:created xsi:type="dcterms:W3CDTF">2022-02-14T18:16:00Z</dcterms:created>
  <dcterms:modified xsi:type="dcterms:W3CDTF">2022-11-23T11:46:22Z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04D0896236CD445185CDFDE4A14AB1A3</vt:lpwstr>
  </property>
</Properties>
</file>