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2"/>
  </p:notesMasterIdLst>
  <p:handoutMasterIdLst>
    <p:handoutMasterId r:id="rId123"/>
  </p:handoutMasterIdLst>
  <p:sldIdLst>
    <p:sldId id="256" r:id="rId3"/>
    <p:sldId id="393" r:id="rId4"/>
    <p:sldId id="257" r:id="rId5"/>
    <p:sldId id="385" r:id="rId6"/>
    <p:sldId id="386" r:id="rId7"/>
    <p:sldId id="388" r:id="rId8"/>
    <p:sldId id="387" r:id="rId9"/>
    <p:sldId id="390" r:id="rId10"/>
    <p:sldId id="391" r:id="rId11"/>
    <p:sldId id="392" r:id="rId12"/>
    <p:sldId id="394" r:id="rId13"/>
    <p:sldId id="412" r:id="rId14"/>
    <p:sldId id="413" r:id="rId15"/>
    <p:sldId id="381" r:id="rId16"/>
    <p:sldId id="410" r:id="rId17"/>
    <p:sldId id="411" r:id="rId18"/>
    <p:sldId id="423" r:id="rId19"/>
    <p:sldId id="424" r:id="rId20"/>
    <p:sldId id="425" r:id="rId21"/>
    <p:sldId id="432" r:id="rId22"/>
    <p:sldId id="433" r:id="rId23"/>
    <p:sldId id="434" r:id="rId24"/>
    <p:sldId id="479" r:id="rId25"/>
    <p:sldId id="481" r:id="rId26"/>
    <p:sldId id="435" r:id="rId27"/>
    <p:sldId id="436" r:id="rId28"/>
    <p:sldId id="437" r:id="rId29"/>
    <p:sldId id="439" r:id="rId30"/>
    <p:sldId id="441" r:id="rId31"/>
    <p:sldId id="440" r:id="rId32"/>
    <p:sldId id="455" r:id="rId33"/>
    <p:sldId id="456" r:id="rId34"/>
    <p:sldId id="457" r:id="rId35"/>
    <p:sldId id="458" r:id="rId36"/>
    <p:sldId id="459" r:id="rId37"/>
    <p:sldId id="461" r:id="rId38"/>
    <p:sldId id="462" r:id="rId39"/>
    <p:sldId id="463" r:id="rId40"/>
    <p:sldId id="464" r:id="rId41"/>
    <p:sldId id="477" r:id="rId42"/>
    <p:sldId id="478" r:id="rId43"/>
    <p:sldId id="482" r:id="rId44"/>
    <p:sldId id="483" r:id="rId45"/>
    <p:sldId id="484" r:id="rId46"/>
    <p:sldId id="485" r:id="rId47"/>
    <p:sldId id="488" r:id="rId48"/>
    <p:sldId id="489" r:id="rId49"/>
    <p:sldId id="490" r:id="rId50"/>
    <p:sldId id="486" r:id="rId51"/>
    <p:sldId id="491" r:id="rId52"/>
    <p:sldId id="515" r:id="rId53"/>
    <p:sldId id="516" r:id="rId54"/>
    <p:sldId id="524" r:id="rId55"/>
    <p:sldId id="525" r:id="rId56"/>
    <p:sldId id="527" r:id="rId57"/>
    <p:sldId id="528" r:id="rId58"/>
    <p:sldId id="529" r:id="rId59"/>
    <p:sldId id="530" r:id="rId60"/>
    <p:sldId id="538" r:id="rId61"/>
    <p:sldId id="540" r:id="rId62"/>
    <p:sldId id="542" r:id="rId63"/>
    <p:sldId id="543" r:id="rId64"/>
    <p:sldId id="544" r:id="rId65"/>
    <p:sldId id="545" r:id="rId66"/>
    <p:sldId id="539" r:id="rId67"/>
    <p:sldId id="546" r:id="rId68"/>
    <p:sldId id="547" r:id="rId69"/>
    <p:sldId id="548" r:id="rId70"/>
    <p:sldId id="549" r:id="rId71"/>
    <p:sldId id="550" r:id="rId72"/>
    <p:sldId id="559" r:id="rId73"/>
    <p:sldId id="560" r:id="rId74"/>
    <p:sldId id="561" r:id="rId75"/>
    <p:sldId id="395" r:id="rId76"/>
    <p:sldId id="382" r:id="rId77"/>
    <p:sldId id="568" r:id="rId78"/>
    <p:sldId id="569" r:id="rId79"/>
    <p:sldId id="570" r:id="rId80"/>
    <p:sldId id="571" r:id="rId81"/>
    <p:sldId id="576" r:id="rId82"/>
    <p:sldId id="577" r:id="rId83"/>
    <p:sldId id="582" r:id="rId84"/>
    <p:sldId id="583" r:id="rId85"/>
    <p:sldId id="584" r:id="rId86"/>
    <p:sldId id="585" r:id="rId87"/>
    <p:sldId id="586" r:id="rId88"/>
    <p:sldId id="587" r:id="rId89"/>
    <p:sldId id="396" r:id="rId90"/>
    <p:sldId id="383" r:id="rId91"/>
    <p:sldId id="592" r:id="rId92"/>
    <p:sldId id="593" r:id="rId93"/>
    <p:sldId id="594" r:id="rId94"/>
    <p:sldId id="595" r:id="rId95"/>
    <p:sldId id="397" r:id="rId96"/>
    <p:sldId id="384" r:id="rId97"/>
    <p:sldId id="596" r:id="rId98"/>
    <p:sldId id="597" r:id="rId99"/>
    <p:sldId id="598" r:id="rId100"/>
    <p:sldId id="599" r:id="rId101"/>
    <p:sldId id="600" r:id="rId102"/>
    <p:sldId id="601" r:id="rId103"/>
    <p:sldId id="602" r:id="rId104"/>
    <p:sldId id="603" r:id="rId105"/>
    <p:sldId id="604" r:id="rId106"/>
    <p:sldId id="606" r:id="rId107"/>
    <p:sldId id="607" r:id="rId108"/>
    <p:sldId id="608" r:id="rId109"/>
    <p:sldId id="609" r:id="rId110"/>
    <p:sldId id="610" r:id="rId111"/>
    <p:sldId id="611" r:id="rId112"/>
    <p:sldId id="612" r:id="rId113"/>
    <p:sldId id="613" r:id="rId114"/>
    <p:sldId id="614" r:id="rId115"/>
    <p:sldId id="615" r:id="rId116"/>
    <p:sldId id="616" r:id="rId117"/>
    <p:sldId id="617" r:id="rId118"/>
    <p:sldId id="618" r:id="rId119"/>
    <p:sldId id="620" r:id="rId120"/>
    <p:sldId id="621" r:id="rId121"/>
  </p:sldIdLst>
  <p:sldSz cx="12188825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62"/>
      </p:cViewPr>
      <p:guideLst>
        <p:guide orient="horz" pos="211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6" Type="http://schemas.openxmlformats.org/officeDocument/2006/relationships/tableStyles" Target="tableStyles.xml"/><Relationship Id="rId125" Type="http://schemas.openxmlformats.org/officeDocument/2006/relationships/viewProps" Target="viewProps.xml"/><Relationship Id="rId124" Type="http://schemas.openxmlformats.org/officeDocument/2006/relationships/presProps" Target="presProps.xml"/><Relationship Id="rId123" Type="http://schemas.openxmlformats.org/officeDocument/2006/relationships/handoutMaster" Target="handoutMasters/handoutMaster1.xml"/><Relationship Id="rId122" Type="http://schemas.openxmlformats.org/officeDocument/2006/relationships/notesMaster" Target="notesMasters/notesMaster1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188" y="1279287"/>
            <a:ext cx="6139369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11" y="1122371"/>
            <a:ext cx="9142268" cy="23876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11" y="3602064"/>
            <a:ext cx="9142268" cy="1655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041" y="365128"/>
            <a:ext cx="10513608" cy="5811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92" y="1709751"/>
            <a:ext cx="10513608" cy="28527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92" y="4589497"/>
            <a:ext cx="10513608" cy="150019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4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03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365128"/>
            <a:ext cx="10513608" cy="132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9" y="1681175"/>
            <a:ext cx="5156810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9" y="2505093"/>
            <a:ext cx="5156810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031" y="1681175"/>
            <a:ext cx="5182206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031" y="2505093"/>
            <a:ext cx="5182206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457203"/>
            <a:ext cx="3931492" cy="1600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206" y="987432"/>
            <a:ext cx="6171031" cy="48736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9" y="2057415"/>
            <a:ext cx="3931492" cy="3811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247" y="365128"/>
            <a:ext cx="2628402" cy="58118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41" y="365128"/>
            <a:ext cx="7732835" cy="581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41" y="365128"/>
            <a:ext cx="10513608" cy="132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41" y="1825638"/>
            <a:ext cx="10513608" cy="435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41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835" y="6356397"/>
            <a:ext cx="4114021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969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pic>
        <p:nvPicPr>
          <p:cNvPr id="100" name="Picture 99"/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10921365" y="241300"/>
            <a:ext cx="1225550" cy="1072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 userDrawn="1"/>
        </p:nvSpPr>
        <p:spPr>
          <a:xfrm>
            <a:off x="10878820" y="421640"/>
            <a:ext cx="131000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900">
                <a:latin typeface="Times New Roman" panose="02020603050405020304" charset="0"/>
                <a:cs typeface="Times New Roman" panose="02020603050405020304" charset="0"/>
              </a:rPr>
              <a:t>Dr. Ashwini J P</a:t>
            </a:r>
            <a:endParaRPr lang="en-US" sz="9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slides/_rels/slide1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/>
              <a:t>MODULE-II</a:t>
            </a:r>
            <a:br>
              <a:rPr lang="en-US" b="1"/>
            </a:br>
            <a:r>
              <a:rPr lang="en-US" b="1"/>
              <a:t> INPUT/OUTPUT ORGANIZATION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06" y="4296119"/>
            <a:ext cx="9142268" cy="1655774"/>
          </a:xfrm>
        </p:spPr>
        <p:txBody>
          <a:bodyPr>
            <a:normAutofit lnSpcReduction="20000"/>
          </a:bodyPr>
          <a:lstStyle/>
          <a:p>
            <a:pPr algn="l"/>
            <a:r>
              <a:rPr lang="en-US"/>
              <a:t>By,</a:t>
            </a:r>
            <a:endParaRPr lang="en-US"/>
          </a:p>
          <a:p>
            <a:pPr algn="l"/>
            <a:r>
              <a:rPr lang="en-US"/>
              <a:t>Mrs. Ashwini Janagal</a:t>
            </a:r>
            <a:endParaRPr lang="en-US"/>
          </a:p>
          <a:p>
            <a:pPr algn="l"/>
            <a:r>
              <a:rPr lang="en-US"/>
              <a:t>Department of AIML</a:t>
            </a:r>
            <a:endParaRPr lang="en-US"/>
          </a:p>
          <a:p>
            <a:pPr algn="l"/>
            <a:r>
              <a:rPr lang="en-US"/>
              <a:t>JNN College of Engineering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1880" y="1510030"/>
            <a:ext cx="6372860" cy="4432935"/>
          </a:xfrm>
          <a:prstGeom prst="rect">
            <a:avLst/>
          </a:prstGeom>
        </p:spPr>
      </p:pic>
      <p:sp>
        <p:nvSpPr>
          <p:cNvPr id="36" name="Rectangular Callout 35"/>
          <p:cNvSpPr/>
          <p:nvPr/>
        </p:nvSpPr>
        <p:spPr>
          <a:xfrm>
            <a:off x="7694295" y="3240405"/>
            <a:ext cx="4494530" cy="1221740"/>
          </a:xfrm>
          <a:prstGeom prst="wedgeRectCallout">
            <a:avLst>
              <a:gd name="adj1" fmla="val -64114"/>
              <a:gd name="adj2" fmla="val 304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STATUS IN and OUT for KEYBOARD AND DISPLAY.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780530" y="3723005"/>
            <a:ext cx="181610" cy="81470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172720" y="4039870"/>
            <a:ext cx="2835275" cy="799465"/>
          </a:xfrm>
          <a:prstGeom prst="wedgeRectCallout">
            <a:avLst>
              <a:gd name="adj1" fmla="val 135755"/>
              <a:gd name="adj2" fmla="val -8383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DIRQ-&gt; DISPLAY Interrupt Request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279005" y="5681345"/>
            <a:ext cx="2835275" cy="799465"/>
          </a:xfrm>
          <a:prstGeom prst="wedgeRectCallout">
            <a:avLst>
              <a:gd name="adj1" fmla="val -86640"/>
              <a:gd name="adj2" fmla="val -2479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KIRQ-&gt; KEYBOARD Interrupt Request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5856605" y="4539615"/>
            <a:ext cx="196215" cy="102044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95935" y="5681345"/>
            <a:ext cx="3845560" cy="799465"/>
          </a:xfrm>
          <a:prstGeom prst="wedgeRectCallout">
            <a:avLst>
              <a:gd name="adj1" fmla="val 89630"/>
              <a:gd name="adj2" fmla="val -12156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DEN --&gt; DISPLAY ENABLE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KEN --&gt; KEYBOARD ENABLE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524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 ACCESSING I/O DEVICES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25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7068820" y="623252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848725" y="5084445"/>
            <a:ext cx="3047365" cy="904875"/>
          </a:xfrm>
          <a:prstGeom prst="wedgeRoundRectCallout">
            <a:avLst>
              <a:gd name="adj1" fmla="val -62961"/>
              <a:gd name="adj2" fmla="val -12424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Key Pressed should be considered only once.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7074535" y="634555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96505" y="5681345"/>
            <a:ext cx="3047365" cy="904875"/>
          </a:xfrm>
          <a:prstGeom prst="wedgeRoundRectCallout">
            <a:avLst>
              <a:gd name="adj1" fmla="val -59981"/>
              <a:gd name="adj2" fmla="val -1408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 when key is pressed and data is ready.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7074535" y="634555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12180" y="5545455"/>
            <a:ext cx="4102735" cy="904875"/>
          </a:xfrm>
          <a:prstGeom prst="wedgeRoundRectCallout">
            <a:avLst>
              <a:gd name="adj1" fmla="val -39026"/>
              <a:gd name="adj2" fmla="val -14922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DATAIN: ASCII value stored.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SIN: 1 when data is stored in DATAIN.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0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7074535" y="634555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9710" y="5681345"/>
            <a:ext cx="4102735" cy="904875"/>
          </a:xfrm>
          <a:prstGeom prst="wedgeRoundRectCallout">
            <a:avLst>
              <a:gd name="adj1" fmla="val 32680"/>
              <a:gd name="adj2" fmla="val -12922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Master Ready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Slave Ready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for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Asynchrous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Communication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3778885" y="4640580"/>
            <a:ext cx="75565" cy="6635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6892925" y="634555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9710" y="5681345"/>
            <a:ext cx="4102735" cy="904875"/>
          </a:xfrm>
          <a:prstGeom prst="wedgeRoundRectCallout">
            <a:avLst>
              <a:gd name="adj1" fmla="val 48111"/>
              <a:gd name="adj2" fmla="val -20929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1: Read operation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0: Write Operation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8285" y="1000125"/>
            <a:ext cx="8830945" cy="523494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733800" y="1388745"/>
            <a:ext cx="120650" cy="8286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66420" y="2976880"/>
            <a:ext cx="1855470" cy="904875"/>
          </a:xfrm>
          <a:prstGeom prst="wedgeRoundRectCallout">
            <a:avLst>
              <a:gd name="adj1" fmla="val 113141"/>
              <a:gd name="adj2" fmla="val -1709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8 bit Data Line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8285" y="1000125"/>
            <a:ext cx="8830945" cy="523494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628390" y="4707890"/>
            <a:ext cx="150495" cy="106997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55600" y="5647055"/>
            <a:ext cx="2322830" cy="904875"/>
          </a:xfrm>
          <a:prstGeom prst="wedgeRoundRectCallout">
            <a:avLst>
              <a:gd name="adj1" fmla="val 81765"/>
              <a:gd name="adj2" fmla="val -925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32 bit Address Line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8285" y="1000125"/>
            <a:ext cx="8830945" cy="523494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356610" y="2747645"/>
            <a:ext cx="180340" cy="205041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0" y="4184015"/>
            <a:ext cx="2322830" cy="904875"/>
          </a:xfrm>
          <a:prstGeom prst="wedgeRoundRectCallout">
            <a:avLst>
              <a:gd name="adj1" fmla="val 88244"/>
              <a:gd name="adj2" fmla="val -991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Slave Ready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Read/Write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Master Ready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846185" y="3392805"/>
            <a:ext cx="2322830" cy="904875"/>
          </a:xfrm>
          <a:prstGeom prst="wedgeRoundRectCallout">
            <a:avLst>
              <a:gd name="adj1" fmla="val -46828"/>
              <a:gd name="adj2" fmla="val -941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Status Flag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22195" y="1000125"/>
            <a:ext cx="4177030" cy="904875"/>
          </a:xfrm>
          <a:prstGeom prst="wedgeRoundRectCallout">
            <a:avLst>
              <a:gd name="adj1" fmla="val 46692"/>
              <a:gd name="adj2" fmla="val 1225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SIN connected to DATA LINE  D0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4401185" cy="183324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Two Types of Operations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Read the Status (SIN)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2.Read the Data in DATAIN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820" y="1000125"/>
            <a:ext cx="7217410" cy="523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4401185" cy="183324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Two Types of Operations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Read the Status (SIN) (A0=0)</a:t>
            </a:r>
            <a:endParaRPr lang="en-US" sz="20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2.Read the Data in DATAIN (A0=1)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820" y="1000125"/>
            <a:ext cx="7217410" cy="52349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78355" y="6346825"/>
            <a:ext cx="2322830" cy="422275"/>
          </a:xfrm>
          <a:prstGeom prst="wedgeRoundRectCallout">
            <a:avLst>
              <a:gd name="adj1" fmla="val 89529"/>
              <a:gd name="adj2" fmla="val -2027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A0=0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0" y="5373370"/>
            <a:ext cx="3884930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Keyboard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106670" y="4751705"/>
            <a:ext cx="25463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849870" y="520890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746365" y="4555490"/>
            <a:ext cx="294005" cy="436880"/>
          </a:xfrm>
          <a:prstGeom prst="wedgeRoundRectCallout">
            <a:avLst>
              <a:gd name="adj1" fmla="val -155615"/>
              <a:gd name="adj2" fmla="val 151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9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9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51940" y="4329430"/>
            <a:ext cx="2610485" cy="422275"/>
          </a:xfrm>
          <a:prstGeom prst="wedgeRoundRectCallout">
            <a:avLst>
              <a:gd name="adj1" fmla="val 86171"/>
              <a:gd name="adj2" fmla="val 152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646670" y="3999865"/>
            <a:ext cx="290830" cy="346710"/>
          </a:xfrm>
          <a:prstGeom prst="wedgeRoundRectCallout">
            <a:avLst>
              <a:gd name="adj1" fmla="val -166375"/>
              <a:gd name="adj2" fmla="val 430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492240" y="3791585"/>
            <a:ext cx="302260" cy="365125"/>
          </a:xfrm>
          <a:prstGeom prst="wedgeRoundRectCallout">
            <a:avLst>
              <a:gd name="adj1" fmla="val 173529"/>
              <a:gd name="adj2" fmla="val 781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64667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75411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896985" y="53733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897245" y="3444875"/>
            <a:ext cx="393065" cy="346710"/>
          </a:xfrm>
          <a:prstGeom prst="wedgeRoundRectCallout">
            <a:avLst>
              <a:gd name="adj1" fmla="val 77625"/>
              <a:gd name="adj2" fmla="val -59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401185" y="3656965"/>
            <a:ext cx="544195" cy="422275"/>
          </a:xfrm>
          <a:prstGeom prst="wedgeRoundRectCallout">
            <a:avLst>
              <a:gd name="adj1" fmla="val 127231"/>
              <a:gd name="adj2" fmla="val 1081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9" grpId="0" animBg="1"/>
      <p:bldP spid="6" grpId="0" animBg="1"/>
      <p:bldP spid="13" grpId="0" animBg="1"/>
      <p:bldP spid="14" grpId="0" animBg="1"/>
      <p:bldP spid="16" grpId="0" animBg="1"/>
      <p:bldP spid="22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INTERRUPTS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4401185" cy="183324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Two Types of Operations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Read the Status (SIN) (A0=0)</a:t>
            </a:r>
            <a:endParaRPr lang="en-US" sz="20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2.Read the Data in DATAIN (A0=1)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820" y="1000125"/>
            <a:ext cx="7217410" cy="52349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78355" y="6346825"/>
            <a:ext cx="2322830" cy="422275"/>
          </a:xfrm>
          <a:prstGeom prst="wedgeRoundRectCallout">
            <a:avLst>
              <a:gd name="adj1" fmla="val 89529"/>
              <a:gd name="adj2" fmla="val -2027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A0=0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0" y="5373370"/>
            <a:ext cx="3884930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Keyboard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106670" y="4751705"/>
            <a:ext cx="25463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849870" y="520890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746365" y="4555490"/>
            <a:ext cx="294005" cy="436880"/>
          </a:xfrm>
          <a:prstGeom prst="wedgeRoundRectCallout">
            <a:avLst>
              <a:gd name="adj1" fmla="val -155615"/>
              <a:gd name="adj2" fmla="val 151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9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9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51940" y="4329430"/>
            <a:ext cx="2610485" cy="422275"/>
          </a:xfrm>
          <a:prstGeom prst="wedgeRoundRectCallout">
            <a:avLst>
              <a:gd name="adj1" fmla="val 86171"/>
              <a:gd name="adj2" fmla="val 152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ular Callout 14"/>
              <p:cNvSpPr/>
              <p:nvPr/>
            </p:nvSpPr>
            <p:spPr>
              <a:xfrm>
                <a:off x="3336290" y="3791585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  <a:cs typeface="Cambria Math" panose="02040503050406030204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90" y="3791585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blipFill rotWithShape="1">
                <a:blip r:embed="rId2"/>
                <a:stretch>
                  <a:fillRect l="-477" t="-1203" r="-72153" b="-21654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/>
          <p:cNvSpPr/>
          <p:nvPr/>
        </p:nvSpPr>
        <p:spPr>
          <a:xfrm>
            <a:off x="7646670" y="3999865"/>
            <a:ext cx="290830" cy="346710"/>
          </a:xfrm>
          <a:prstGeom prst="wedgeRoundRectCallout">
            <a:avLst>
              <a:gd name="adj1" fmla="val -124890"/>
              <a:gd name="adj2" fmla="val 2564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492240" y="3791585"/>
            <a:ext cx="302260" cy="365125"/>
          </a:xfrm>
          <a:prstGeom prst="wedgeRoundRectCallout">
            <a:avLst>
              <a:gd name="adj1" fmla="val 173529"/>
              <a:gd name="adj2" fmla="val 781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64667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75411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9003030" y="432943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897245" y="3444875"/>
            <a:ext cx="393065" cy="346710"/>
          </a:xfrm>
          <a:prstGeom prst="wedgeRoundRectCallout">
            <a:avLst>
              <a:gd name="adj1" fmla="val 77625"/>
              <a:gd name="adj2" fmla="val -59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474200" y="3734435"/>
            <a:ext cx="2610485" cy="612140"/>
          </a:xfrm>
          <a:prstGeom prst="wedgeRoundRectCallout">
            <a:avLst>
              <a:gd name="adj1" fmla="val -121272"/>
              <a:gd name="adj2" fmla="val -20145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TRI-STATE BUFFER WILL BE ACTIVATED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1295" y="715645"/>
            <a:ext cx="5160010" cy="822960"/>
          </a:xfrm>
          <a:prstGeom prst="wedgeRoundRectCallout">
            <a:avLst>
              <a:gd name="adj1" fmla="val 49372"/>
              <a:gd name="adj2" fmla="val 1127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Processor will read SIN from Data Line D0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4401185" cy="183324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Two Types of Operations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Read the Status (SIN) (A0=0)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Read the Data in DATAIN (A0=1)</a:t>
            </a:r>
            <a:endParaRPr lang="en-US" sz="20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820" y="1000125"/>
            <a:ext cx="7217410" cy="52349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78355" y="6346825"/>
            <a:ext cx="2322830" cy="422275"/>
          </a:xfrm>
          <a:prstGeom prst="wedgeRoundRectCallout">
            <a:avLst>
              <a:gd name="adj1" fmla="val 89529"/>
              <a:gd name="adj2" fmla="val -2027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0" y="5373370"/>
            <a:ext cx="3884930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Keyboard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106670" y="4751705"/>
            <a:ext cx="25463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849870" y="520890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803640" y="4510405"/>
            <a:ext cx="294005" cy="436880"/>
          </a:xfrm>
          <a:prstGeom prst="wedgeRoundRectCallout">
            <a:avLst>
              <a:gd name="adj1" fmla="val -155615"/>
              <a:gd name="adj2" fmla="val 151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9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9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51940" y="4329430"/>
            <a:ext cx="2610485" cy="422275"/>
          </a:xfrm>
          <a:prstGeom prst="wedgeRoundRectCallout">
            <a:avLst>
              <a:gd name="adj1" fmla="val 86171"/>
              <a:gd name="adj2" fmla="val 152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728085" y="3791585"/>
            <a:ext cx="673100" cy="371475"/>
          </a:xfrm>
          <a:prstGeom prst="wedgeRoundRectCallout">
            <a:avLst>
              <a:gd name="adj1" fmla="val 156792"/>
              <a:gd name="adj2" fmla="val 809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754110" y="4163695"/>
            <a:ext cx="290830" cy="346710"/>
          </a:xfrm>
          <a:prstGeom prst="wedgeRoundRectCallout">
            <a:avLst>
              <a:gd name="adj1" fmla="val -176855"/>
              <a:gd name="adj2" fmla="val 3003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737475" y="3964305"/>
            <a:ext cx="302260" cy="365125"/>
          </a:xfrm>
          <a:prstGeom prst="wedgeRoundRectCallout">
            <a:avLst>
              <a:gd name="adj1" fmla="val 118697"/>
              <a:gd name="adj2" fmla="val 2443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64667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75411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912225" y="53733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897245" y="3444875"/>
            <a:ext cx="393065" cy="346710"/>
          </a:xfrm>
          <a:prstGeom prst="wedgeRoundRectCallout">
            <a:avLst>
              <a:gd name="adj1" fmla="val 77625"/>
              <a:gd name="adj2" fmla="val -59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6" grpId="0" animBg="1"/>
      <p:bldP spid="13" grpId="0" animBg="1"/>
      <p:bldP spid="14" grpId="0" animBg="1"/>
      <p:bldP spid="16" grpId="0" bldLvl="0" animBg="1"/>
      <p:bldP spid="15" grpId="0" bldLvl="0" animBg="1"/>
      <p:bldP spid="17" grpId="0" animBg="1"/>
      <p:bldP spid="19" grpId="0" animBg="1"/>
      <p:bldP spid="18" grpId="0" animBg="1"/>
      <p:bldP spid="2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4401185" cy="183324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Two Types of Operations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Read the Status (SIN) (A0=0)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2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Read the Data in DATAIN (A0=1)</a:t>
            </a:r>
            <a:endParaRPr lang="en-US" sz="2000"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2" name="Flowchart: Alternate Process 11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820" y="1000125"/>
            <a:ext cx="7217410" cy="52349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78355" y="6346825"/>
            <a:ext cx="2322830" cy="422275"/>
          </a:xfrm>
          <a:prstGeom prst="wedgeRoundRectCallout">
            <a:avLst>
              <a:gd name="adj1" fmla="val 89529"/>
              <a:gd name="adj2" fmla="val -2027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0" y="5373370"/>
            <a:ext cx="3884930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Keyboard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5106670" y="4751705"/>
            <a:ext cx="25463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849870" y="520890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803640" y="4510405"/>
            <a:ext cx="294005" cy="436880"/>
          </a:xfrm>
          <a:prstGeom prst="wedgeRoundRectCallout">
            <a:avLst>
              <a:gd name="adj1" fmla="val -155615"/>
              <a:gd name="adj2" fmla="val 151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9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9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51940" y="4329430"/>
            <a:ext cx="2610485" cy="422275"/>
          </a:xfrm>
          <a:prstGeom prst="wedgeRoundRectCallout">
            <a:avLst>
              <a:gd name="adj1" fmla="val 86171"/>
              <a:gd name="adj2" fmla="val 152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ular Callout 14"/>
              <p:cNvSpPr/>
              <p:nvPr/>
            </p:nvSpPr>
            <p:spPr>
              <a:xfrm>
                <a:off x="3336290" y="3791585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  <a:cs typeface="Cambria Math" panose="02040503050406030204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90" y="3791585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blipFill rotWithShape="1">
                <a:blip r:embed="rId2"/>
                <a:stretch>
                  <a:fillRect l="-477" t="-1203" r="-72153" b="-21654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/>
          <p:cNvSpPr/>
          <p:nvPr/>
        </p:nvSpPr>
        <p:spPr>
          <a:xfrm>
            <a:off x="8754110" y="4163695"/>
            <a:ext cx="290830" cy="346710"/>
          </a:xfrm>
          <a:prstGeom prst="wedgeRoundRectCallout">
            <a:avLst>
              <a:gd name="adj1" fmla="val -124890"/>
              <a:gd name="adj2" fmla="val 2564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737475" y="3964305"/>
            <a:ext cx="302260" cy="365125"/>
          </a:xfrm>
          <a:prstGeom prst="wedgeRoundRectCallout">
            <a:avLst>
              <a:gd name="adj1" fmla="val 118697"/>
              <a:gd name="adj2" fmla="val 2443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64667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754110" y="3444240"/>
            <a:ext cx="393065" cy="346710"/>
          </a:xfrm>
          <a:prstGeom prst="wedgeRoundRectCallout">
            <a:avLst>
              <a:gd name="adj1" fmla="val -114297"/>
              <a:gd name="adj2" fmla="val 361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912225" y="53733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897245" y="3444875"/>
            <a:ext cx="393065" cy="346710"/>
          </a:xfrm>
          <a:prstGeom prst="wedgeRoundRectCallout">
            <a:avLst>
              <a:gd name="adj1" fmla="val 77625"/>
              <a:gd name="adj2" fmla="val -59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474200" y="3734435"/>
            <a:ext cx="2610485" cy="612140"/>
          </a:xfrm>
          <a:prstGeom prst="wedgeRoundRectCallout">
            <a:avLst>
              <a:gd name="adj1" fmla="val -86609"/>
              <a:gd name="adj2" fmla="val -25072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TRI-STATE BUFFER WILL BE ACTIVATED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5106670" y="1388745"/>
            <a:ext cx="25463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0" y="2322195"/>
            <a:ext cx="5160010" cy="822960"/>
          </a:xfrm>
          <a:prstGeom prst="wedgeRoundRectCallout">
            <a:avLst>
              <a:gd name="adj1" fmla="val 46148"/>
              <a:gd name="adj2" fmla="val -1200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Processor will read DATAIN from Data Lines D0 to D7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2895" y="1970405"/>
            <a:ext cx="7598410" cy="472757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PRINTER TO 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6" name="Flowchart: Alternate Process 25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285" y="1114425"/>
            <a:ext cx="8035290" cy="5187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Alternate Process 4"/>
              <p:cNvSpPr/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Two Types of Operations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1. </a:t>
                </a:r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Read the Status (SIN) (A0=0)</a:t>
                </a:r>
                <a:endParaRPr lang="en-US">
                  <a:highlight>
                    <a:srgbClr val="FFFF00"/>
                  </a:highlight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2.WRITE the Data to DATAOUT (A0=1 and 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39" t="-323" r="-139" b="-32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3797935" y="6346825"/>
            <a:ext cx="845185" cy="422275"/>
          </a:xfrm>
          <a:prstGeom prst="wedgeRoundRectCallout">
            <a:avLst>
              <a:gd name="adj1" fmla="val 78099"/>
              <a:gd name="adj2" fmla="val -152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A0=0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0690" y="5509260"/>
            <a:ext cx="3357245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Printer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45025" y="4887595"/>
            <a:ext cx="22034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975995" y="4465320"/>
            <a:ext cx="2610485" cy="422275"/>
          </a:xfrm>
          <a:prstGeom prst="wedgeRoundRectCallout">
            <a:avLst>
              <a:gd name="adj1" fmla="val 83860"/>
              <a:gd name="adj2" fmla="val -133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151505" y="3897630"/>
            <a:ext cx="779145" cy="421640"/>
          </a:xfrm>
          <a:prstGeom prst="wedgeRoundRectCallout">
            <a:avLst>
              <a:gd name="adj1" fmla="val 130277"/>
              <a:gd name="adj2" fmla="val 6521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96810" y="53390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53300" y="50215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262495" y="457009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2190" y="4002405"/>
            <a:ext cx="438150" cy="317500"/>
          </a:xfrm>
          <a:prstGeom prst="wedgeRoundRectCallout">
            <a:avLst>
              <a:gd name="adj1" fmla="val 111159"/>
              <a:gd name="adj2" fmla="val 56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724900" y="57035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353300" y="368617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614410" y="379412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22900" y="3580130"/>
            <a:ext cx="438150" cy="317500"/>
          </a:xfrm>
          <a:prstGeom prst="wedgeRoundRectCallout">
            <a:avLst>
              <a:gd name="adj1" fmla="val 25072"/>
              <a:gd name="adj2" fmla="val -812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6" grpId="0" animBg="1"/>
      <p:bldP spid="8" grpId="0" animBg="1"/>
      <p:bldP spid="4" grpId="0" animBg="1"/>
      <p:bldP spid="14" grpId="0" animBg="1"/>
      <p:bldP spid="11" grpId="0" animBg="1"/>
      <p:bldP spid="15" grpId="0" bldLvl="0" animBg="1"/>
      <p:bldP spid="12" grpId="0" bldLvl="0" animBg="1"/>
      <p:bldP spid="16" grpId="0" animBg="1"/>
      <p:bldP spid="17" grpId="0" animBg="1"/>
      <p:bldP spid="1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6" name="Flowchart: Alternate Process 25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285" y="1114425"/>
            <a:ext cx="8035290" cy="5187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Alternate Process 4"/>
              <p:cNvSpPr/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Two Types of Operations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1. </a:t>
                </a:r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Read the Status (SIN) (A0=0)</a:t>
                </a:r>
                <a:endParaRPr lang="en-US">
                  <a:highlight>
                    <a:srgbClr val="FFFF00"/>
                  </a:highlight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2.WRITE the Data to DATAOUT (A0=1 and 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39" t="-323" r="-139" b="-32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3797935" y="6346825"/>
            <a:ext cx="845185" cy="422275"/>
          </a:xfrm>
          <a:prstGeom prst="wedgeRoundRectCallout">
            <a:avLst>
              <a:gd name="adj1" fmla="val 78099"/>
              <a:gd name="adj2" fmla="val -152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A0=0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0690" y="5509260"/>
            <a:ext cx="3357245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Printer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45025" y="4887595"/>
            <a:ext cx="22034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975995" y="4465320"/>
            <a:ext cx="2610485" cy="422275"/>
          </a:xfrm>
          <a:prstGeom prst="wedgeRoundRectCallout">
            <a:avLst>
              <a:gd name="adj1" fmla="val 83860"/>
              <a:gd name="adj2" fmla="val -133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ular Callout 14"/>
              <p:cNvSpPr/>
              <p:nvPr/>
            </p:nvSpPr>
            <p:spPr>
              <a:xfrm>
                <a:off x="2865755" y="3897630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  <a:cs typeface="Cambria Math" panose="02040503050406030204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=1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55" y="3897630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blipFill rotWithShape="1">
                <a:blip r:embed="rId3"/>
                <a:stretch>
                  <a:fillRect l="-477" t="-1203" r="-72153" b="-21654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7496810" y="53390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53300" y="50215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262495" y="457009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2190" y="4002405"/>
            <a:ext cx="438150" cy="317500"/>
          </a:xfrm>
          <a:prstGeom prst="wedgeRoundRectCallout">
            <a:avLst>
              <a:gd name="adj1" fmla="val 124927"/>
              <a:gd name="adj2" fmla="val 708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724900" y="57035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353300" y="368617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614410" y="379412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22900" y="3580130"/>
            <a:ext cx="438150" cy="317500"/>
          </a:xfrm>
          <a:prstGeom prst="wedgeRoundRectCallout">
            <a:avLst>
              <a:gd name="adj1" fmla="val 25072"/>
              <a:gd name="adj2" fmla="val -812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474200" y="3734435"/>
            <a:ext cx="2610485" cy="612140"/>
          </a:xfrm>
          <a:prstGeom prst="wedgeRoundRectCallout">
            <a:avLst>
              <a:gd name="adj1" fmla="val -136305"/>
              <a:gd name="adj2" fmla="val -18672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TRI-STATE BUFFER WILL BE ACTIVATED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-635" y="2929255"/>
            <a:ext cx="4964430" cy="822960"/>
          </a:xfrm>
          <a:prstGeom prst="wedgeRoundRectCallout">
            <a:avLst>
              <a:gd name="adj1" fmla="val 46148"/>
              <a:gd name="adj2" fmla="val -1200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Processor will read SOUT from Data Lines D0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3" grpId="0" bldLvl="0" animBg="1"/>
      <p:bldP spid="6" grpId="0" bldLvl="0" animBg="1"/>
      <p:bldP spid="8" grpId="0" bldLvl="0" animBg="1"/>
      <p:bldP spid="4" grpId="0" bldLvl="0" animBg="1"/>
      <p:bldP spid="14" grpId="0" bldLvl="0" animBg="1"/>
      <p:bldP spid="11" grpId="0" bldLvl="0" animBg="1"/>
      <p:bldP spid="15" grpId="0" bldLvl="0" animBg="1"/>
      <p:bldP spid="12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6" name="Flowchart: Alternate Process 25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285" y="1114425"/>
            <a:ext cx="8035290" cy="5187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Alternate Process 4"/>
              <p:cNvSpPr/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Two Types of Operations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1. Read the Status (SIN) (A0=0)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2.</a:t>
                </a:r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WRITE the Data to DATAOUT (A0=1 and 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endParaRPr lang="en-US">
                  <a:highlight>
                    <a:srgbClr val="FFFF00"/>
                  </a:highligh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39" t="-323" r="-139" b="-32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3797935" y="6346825"/>
            <a:ext cx="845185" cy="422275"/>
          </a:xfrm>
          <a:prstGeom prst="wedgeRoundRectCallout">
            <a:avLst>
              <a:gd name="adj1" fmla="val 78099"/>
              <a:gd name="adj2" fmla="val -152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0690" y="5509260"/>
            <a:ext cx="3357245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Printer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45025" y="4887595"/>
            <a:ext cx="22034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975995" y="4465320"/>
            <a:ext cx="2610485" cy="422275"/>
          </a:xfrm>
          <a:prstGeom prst="wedgeRoundRectCallout">
            <a:avLst>
              <a:gd name="adj1" fmla="val 83860"/>
              <a:gd name="adj2" fmla="val -133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96810" y="53390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614410" y="510540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469630" y="457009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07780" y="4252595"/>
            <a:ext cx="438150" cy="317500"/>
          </a:xfrm>
          <a:prstGeom prst="wedgeRoundRectCallout">
            <a:avLst>
              <a:gd name="adj1" fmla="val -240000"/>
              <a:gd name="adj2" fmla="val -148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724900" y="57035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353300" y="368617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614410" y="379412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22900" y="3580130"/>
            <a:ext cx="438150" cy="317500"/>
          </a:xfrm>
          <a:prstGeom prst="wedgeRoundRectCallout">
            <a:avLst>
              <a:gd name="adj1" fmla="val 25072"/>
              <a:gd name="adj2" fmla="val -812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799080" y="3795395"/>
            <a:ext cx="1266825" cy="362585"/>
          </a:xfrm>
          <a:prstGeom prst="wedgeRectCallout">
            <a:avLst>
              <a:gd name="adj1" fmla="val 91102"/>
              <a:gd name="adj2" fmla="val 124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</a:rPr>
              <a:t>0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6" grpId="0" animBg="1"/>
      <p:bldP spid="8" grpId="0" animBg="1"/>
      <p:bldP spid="4" grpId="0" animBg="1"/>
      <p:bldP spid="14" grpId="0" animBg="1"/>
      <p:bldP spid="11" grpId="0" animBg="1"/>
      <p:bldP spid="19" grpId="0" animBg="1"/>
      <p:bldP spid="12" grpId="0" animBg="1"/>
      <p:bldP spid="17" grpId="0" animBg="1"/>
      <p:bldP spid="16" grpId="0" animBg="1"/>
      <p:bldP spid="1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6" name="Flowchart: Alternate Process 25"/>
          <p:cNvSpPr/>
          <p:nvPr/>
        </p:nvSpPr>
        <p:spPr>
          <a:xfrm>
            <a:off x="7009765" y="630174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OUTPUT INTERFACE CIRCUIT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285" y="1114425"/>
            <a:ext cx="8035290" cy="5187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Alternate Process 4"/>
              <p:cNvSpPr/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Two Types of Operations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1. Read the Status (SIN) (A0=0)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indent="0" algn="just">
                  <a:lnSpc>
                    <a:spcPct val="150000"/>
                  </a:lnSpc>
                  <a:buFont typeface="Wingdings" panose="05000000000000000000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2.</a:t>
                </a:r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WRITE the Data to DATAOUT (A0=1 and 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>
                    <a:highlight>
                      <a:srgbClr val="FFFF00"/>
                    </a:highlight>
                    <a:latin typeface="Times New Roman" panose="02020603050405020304" charset="0"/>
                    <a:cs typeface="Times New Roman" panose="02020603050405020304" charset="0"/>
                  </a:rPr>
                  <a:t>)</a:t>
                </a:r>
                <a:endParaRPr lang="en-US">
                  <a:highlight>
                    <a:srgbClr val="FFFF00"/>
                  </a:highlight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7650"/>
                <a:ext cx="4582160" cy="1965325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39" t="-323" r="-139" b="-323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3797935" y="6346825"/>
            <a:ext cx="845185" cy="422275"/>
          </a:xfrm>
          <a:prstGeom prst="wedgeRoundRectCallout">
            <a:avLst>
              <a:gd name="adj1" fmla="val 78099"/>
              <a:gd name="adj2" fmla="val -1527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A0=1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0690" y="5509260"/>
            <a:ext cx="3357245" cy="705485"/>
          </a:xfrm>
          <a:prstGeom prst="wedgeRoundRectCallout">
            <a:avLst>
              <a:gd name="adj1" fmla="val 76887"/>
              <a:gd name="adj2" fmla="val -821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has kept address of Printer on address bus.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45025" y="4887595"/>
            <a:ext cx="220345" cy="7689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975995" y="4465320"/>
            <a:ext cx="2610485" cy="422275"/>
          </a:xfrm>
          <a:prstGeom prst="wedgeRoundRectCallout">
            <a:avLst>
              <a:gd name="adj1" fmla="val 83860"/>
              <a:gd name="adj2" fmla="val -133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Master Ready=1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ular Callout 14"/>
              <p:cNvSpPr/>
              <p:nvPr/>
            </p:nvSpPr>
            <p:spPr>
              <a:xfrm>
                <a:off x="2865755" y="3897630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p>
                <a:pPr indent="0" algn="l">
                  <a:buFont typeface="Arial" panose="020B0604020202020204" pitchFamily="34" charset="0"/>
                  <a:buNone/>
                </a:pP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R/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  <a:cs typeface="Cambria Math" panose="02040503050406030204" charset="0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=0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55" y="3897630"/>
                <a:ext cx="1064895" cy="422275"/>
              </a:xfrm>
              <a:prstGeom prst="wedgeRoundRectCallout">
                <a:avLst>
                  <a:gd name="adj1" fmla="val 118694"/>
                  <a:gd name="adj2" fmla="val 68796"/>
                  <a:gd name="adj3" fmla="val 16667"/>
                </a:avLst>
              </a:prstGeom>
              <a:blipFill rotWithShape="1">
                <a:blip r:embed="rId3"/>
                <a:stretch>
                  <a:fillRect l="-477" t="-1203" r="-72153" b="-21654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7496810" y="533908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614410" y="510540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469630" y="457009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07780" y="4252595"/>
            <a:ext cx="438150" cy="317500"/>
          </a:xfrm>
          <a:prstGeom prst="wedgeRoundRectCallout">
            <a:avLst>
              <a:gd name="adj1" fmla="val -229710"/>
              <a:gd name="adj2" fmla="val -19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724900" y="5703570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353300" y="368617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614410" y="3794125"/>
            <a:ext cx="438150" cy="317500"/>
          </a:xfrm>
          <a:prstGeom prst="wedgeRoundRectCallout">
            <a:avLst>
              <a:gd name="adj1" fmla="val -116086"/>
              <a:gd name="adj2" fmla="val -52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22900" y="3580130"/>
            <a:ext cx="438150" cy="317500"/>
          </a:xfrm>
          <a:prstGeom prst="wedgeRoundRectCallout">
            <a:avLst>
              <a:gd name="adj1" fmla="val 25072"/>
              <a:gd name="adj2" fmla="val -812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9474200" y="3734435"/>
            <a:ext cx="2610485" cy="612140"/>
          </a:xfrm>
          <a:prstGeom prst="wedgeRoundRectCallout">
            <a:avLst>
              <a:gd name="adj1" fmla="val -95852"/>
              <a:gd name="adj2" fmla="val -2434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TRI-STATE BUFFER WILL BE ACTIVATED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-635" y="2929255"/>
            <a:ext cx="4964430" cy="822960"/>
          </a:xfrm>
          <a:prstGeom prst="wedgeRoundRectCallout">
            <a:avLst>
              <a:gd name="adj1" fmla="val 46148"/>
              <a:gd name="adj2" fmla="val -1200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Data in lines D0-D7 are sent to PRINTER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0" name="Flowchart: Alternate Process 19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General 8 bit 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125" y="1619885"/>
            <a:ext cx="9058275" cy="508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20" name="Flowchart: Alternate Process 19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Serial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595" y="1362075"/>
            <a:ext cx="6973570" cy="533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grpSp>
        <p:nvGrpSpPr>
          <p:cNvPr id="12" name="Group 11"/>
          <p:cNvGrpSpPr/>
          <p:nvPr/>
        </p:nvGrpSpPr>
        <p:grpSpPr>
          <a:xfrm>
            <a:off x="82550" y="1506855"/>
            <a:ext cx="11056620" cy="3505835"/>
            <a:chOff x="360" y="1798"/>
            <a:chExt cx="17412" cy="5521"/>
          </a:xfrm>
        </p:grpSpPr>
        <p:sp>
          <p:nvSpPr>
            <p:cNvPr id="35" name="Text Box 34"/>
            <p:cNvSpPr txBox="1"/>
            <p:nvPr/>
          </p:nvSpPr>
          <p:spPr>
            <a:xfrm>
              <a:off x="360" y="1798"/>
              <a:ext cx="17413" cy="11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v"/>
              </a:pPr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Three Ways to Access I/O Devices</a:t>
              </a:r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4327" y="3630"/>
              <a:ext cx="5558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Program Controlled I/O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327" y="4892"/>
              <a:ext cx="5558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Interrupts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4327" y="6303"/>
              <a:ext cx="6769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Direct Memory Access (DMA)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4" y="2959"/>
              <a:ext cx="24" cy="411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4" idx="1"/>
            </p:cNvCxnSpPr>
            <p:nvPr/>
          </p:nvCxnSpPr>
          <p:spPr>
            <a:xfrm>
              <a:off x="2184" y="4124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84" y="5303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208" y="6804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2550" y="1506855"/>
            <a:ext cx="11056620" cy="3505835"/>
            <a:chOff x="360" y="1798"/>
            <a:chExt cx="17412" cy="5521"/>
          </a:xfrm>
        </p:grpSpPr>
        <p:sp>
          <p:nvSpPr>
            <p:cNvPr id="35" name="Text Box 34"/>
            <p:cNvSpPr txBox="1"/>
            <p:nvPr/>
          </p:nvSpPr>
          <p:spPr>
            <a:xfrm>
              <a:off x="360" y="1798"/>
              <a:ext cx="17413" cy="11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marL="457200" indent="-457200">
                <a:lnSpc>
                  <a:spcPct val="150000"/>
                </a:lnSpc>
                <a:buFont typeface="Wingdings" panose="05000000000000000000" charset="0"/>
                <a:buChar char="v"/>
              </a:pPr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Three Ways to Access I/O Devices</a:t>
              </a:r>
              <a:endParaRPr lang="en-US" sz="28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4327" y="3630"/>
              <a:ext cx="5558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Program Controlled I/O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327" y="4892"/>
              <a:ext cx="5558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Interrupts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4327" y="6303"/>
              <a:ext cx="6769" cy="10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sz="2400">
                  <a:latin typeface="Times New Roman" panose="02020603050405020304" charset="0"/>
                  <a:cs typeface="Times New Roman" panose="02020603050405020304" charset="0"/>
                </a:rPr>
                <a:t>Direct Memory Access (DMA)</a:t>
              </a:r>
              <a:endParaRPr lang="en-US" sz="2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4" y="2959"/>
              <a:ext cx="24" cy="411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4" idx="1"/>
            </p:cNvCxnSpPr>
            <p:nvPr/>
          </p:nvCxnSpPr>
          <p:spPr>
            <a:xfrm>
              <a:off x="2184" y="4124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84" y="5303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208" y="6804"/>
              <a:ext cx="2143" cy="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>
            <a:off x="6130925" y="3025140"/>
            <a:ext cx="898525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92675" y="2579370"/>
            <a:ext cx="7058025" cy="372808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35" name="Text Box 34"/>
          <p:cNvSpPr txBox="1"/>
          <p:nvPr/>
        </p:nvSpPr>
        <p:spPr>
          <a:xfrm>
            <a:off x="228600" y="1141730"/>
            <a:ext cx="11057255" cy="2030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What is an Interrupt?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Answer: A COMMUNICATION SIGNAL to let know that Input/Output device is ready.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" y="3486150"/>
            <a:ext cx="11057255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REQUEST LINE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 BUS CONTROL LINE to send INTERRUPT.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28600" y="5196840"/>
            <a:ext cx="11057255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SERVICE ROUTINE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 subroutine called in response to INTERRUPT.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35" name="Text Box 34"/>
          <p:cNvSpPr txBox="1"/>
          <p:nvPr/>
        </p:nvSpPr>
        <p:spPr>
          <a:xfrm>
            <a:off x="228600" y="1141730"/>
            <a:ext cx="11057255" cy="5262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EXAMPLE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Consider a program consisting of two functions. ‘COMPUTE” and “PRINT”.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“COMPUTE” : Will generate an output of 100 lines.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“PRINT”: Will print the lines. One line at a time.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“PRINT” will send one line and wait for Printer to finish the task. Then Next Line will be sent.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76145" y="2332990"/>
            <a:ext cx="6963410" cy="389318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8582660" y="2922905"/>
            <a:ext cx="2473960" cy="1764665"/>
          </a:xfrm>
          <a:prstGeom prst="wedgeEllipseCallout">
            <a:avLst>
              <a:gd name="adj1" fmla="val -181827"/>
              <a:gd name="adj2" fmla="val 359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So....What Happens at This Location?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785" y="2258060"/>
            <a:ext cx="6963410" cy="38931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592570" y="2244090"/>
            <a:ext cx="5308600" cy="9505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Execution  Control has to jump to Interrupt Service Routine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044690" y="3503295"/>
            <a:ext cx="4856480" cy="14027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Before Branching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Store the current values of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Program Counter (PC)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Processor Registers.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Control Flags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4132580" y="2704465"/>
            <a:ext cx="2459990" cy="1727200"/>
          </a:xfrm>
          <a:prstGeom prst="bentConnector3">
            <a:avLst>
              <a:gd name="adj1" fmla="val 50026"/>
            </a:avLst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9246870" y="3194685"/>
            <a:ext cx="226060" cy="30861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785" y="2258060"/>
            <a:ext cx="6963410" cy="38931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592570" y="2244090"/>
            <a:ext cx="5308600" cy="206565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Saving and Restoring may be done Automatically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Its Time Consuming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9246870" y="4309745"/>
            <a:ext cx="226060" cy="30861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980" y="2303145"/>
            <a:ext cx="4987925" cy="38931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592570" y="1851660"/>
            <a:ext cx="5308600" cy="206565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Latency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Time taken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from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Interrupt Reception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to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Start of Interrupt Service routine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9246870" y="3917315"/>
            <a:ext cx="226060" cy="30861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/>
          <p:cNvSpPr/>
          <p:nvPr/>
        </p:nvSpPr>
        <p:spPr>
          <a:xfrm>
            <a:off x="4633595" y="4225925"/>
            <a:ext cx="7555230" cy="256286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How do you reduce Latency?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Processor Automatically store only minimum information.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Rest if necessary user in program has to add extra instructions.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383155" y="3013710"/>
            <a:ext cx="7542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ACCESSING I/O DEVICES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94715"/>
            <a:ext cx="12188190" cy="14884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INTERRUPT-HARDWARE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Multiple I/O Devices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Connected. Can they send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Interrupts together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 How this will be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handled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3870" y="2710180"/>
            <a:ext cx="8766175" cy="346138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70205" y="2855595"/>
            <a:ext cx="2398395" cy="1070610"/>
          </a:xfrm>
          <a:prstGeom prst="wedgeRoundRectCallout">
            <a:avLst>
              <a:gd name="adj1" fmla="val 136497"/>
              <a:gd name="adj2" fmla="val 808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No Interrupt :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I/P=V</a:t>
            </a:r>
            <a:r>
              <a:rPr lang="en-US" baseline="-25000">
                <a:latin typeface="Times New Roman" panose="02020603050405020304" charset="0"/>
                <a:cs typeface="Times New Roman" panose="02020603050405020304" charset="0"/>
              </a:rPr>
              <a:t>dd</a:t>
            </a:r>
            <a:endParaRPr lang="en-US" baseline="-25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INTR=0 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4476115"/>
            <a:ext cx="3130550" cy="1070610"/>
          </a:xfrm>
          <a:prstGeom prst="wedgeRoundRectCallout">
            <a:avLst>
              <a:gd name="adj1" fmla="val 103914"/>
              <a:gd name="adj2" fmla="val -445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Interrupt From Any Device: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I/P=0</a:t>
            </a:r>
            <a:endParaRPr lang="en-US" baseline="-25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INTR=1 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190" cy="14884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INTERRUPT-HARDWARE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There are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Multiple I/O Devices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Connected. Can they send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Interrupts together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 How this will be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handled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3870" y="3396615"/>
            <a:ext cx="8766175" cy="346138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4054475"/>
            <a:ext cx="3733800" cy="1282700"/>
          </a:xfrm>
          <a:prstGeom prst="cloudCallout">
            <a:avLst>
              <a:gd name="adj1" fmla="val 47040"/>
              <a:gd name="adj2" fmla="val 4485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WHAT ARE THE ISSUES NOT SOLVED HERE??????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1799590"/>
            <a:ext cx="12188190" cy="34632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if Processor Doesn’t want to be Interrupted?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Interrupts can come at any time and change the course of execution. So they need some controlling.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Interrupt from keyboard is acceptable only when there is an editor program running.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016760"/>
            <a:ext cx="4987925" cy="38931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843145" y="1851660"/>
            <a:ext cx="7058025" cy="206565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After receiving Interrupt Signal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how does processor let that device know that “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Wait, I have received your signal”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8372475" y="3917315"/>
            <a:ext cx="287655" cy="44958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5130800" y="4366895"/>
            <a:ext cx="7058025" cy="8153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Interrupt Acknowledgement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Signal - Sent by Processor.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81905" y="5489575"/>
            <a:ext cx="7058025" cy="8153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Start of Data Transfer will let that device know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 Why I have to send an acknowledgement?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84820" y="5182235"/>
            <a:ext cx="287655" cy="44958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980" y="2303145"/>
            <a:ext cx="4987925" cy="38931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873625" y="1771015"/>
            <a:ext cx="7058025" cy="114173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What if Processor Doesn’t want to be Interrupted?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8402955" y="2912745"/>
            <a:ext cx="208280" cy="33274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5081905" y="3245485"/>
            <a:ext cx="7058025" cy="232346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When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Interrupt Service Routine is Executing ----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Other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interrupt should not come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....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First Line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of Service Routine-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Disable Request Line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Last Line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of Service Routine -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Enable Request Line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1060"/>
            <a:ext cx="1219009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1: Interrupt from Single Device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7145" y="2002155"/>
            <a:ext cx="12171680" cy="67500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1: Keep Interrupt signal high until Processor Accepts it. i.e., until execution of Service Routine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7145" y="2798445"/>
            <a:ext cx="12171045" cy="59944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2: Signal is high.... should not be considered as another interrupt as it lead to infinite loop.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07950" y="4197985"/>
            <a:ext cx="10547985" cy="513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Step 2.1: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Ignore Until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Execution of First Line of Service Routine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107950" y="4711065"/>
            <a:ext cx="10547985" cy="513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Step 2.2: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Disable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Interrupt Request Line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07950" y="5224145"/>
            <a:ext cx="10547985" cy="513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Step 2.2: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Execute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remaining service routine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107950" y="5721985"/>
            <a:ext cx="10547985" cy="513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Step 2.2: At the end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 Enable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request line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07950" y="3780155"/>
            <a:ext cx="1976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METHOD-1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2" grpId="0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1: Interrupt from Single Device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0" y="2216785"/>
            <a:ext cx="12188825" cy="791210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1: Keep Interrupt signal high until Processor Accepts it. i.e., until execution of Service Routine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3151505"/>
            <a:ext cx="12188190" cy="70167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2: Signal is high.... should not be considered as another interrupt as it lead to infinite loop.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42620" y="4808220"/>
            <a:ext cx="10547985" cy="5130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Step 2.1:Processor Automatically DISABLE  the request line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42620" y="4418965"/>
            <a:ext cx="1976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METHOD-2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3596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1: Interrupt from Single Device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25095" y="2235200"/>
            <a:ext cx="6471920" cy="1795145"/>
          </a:xfrm>
          <a:prstGeom prst="cloudCallout">
            <a:avLst>
              <a:gd name="adj1" fmla="val 18563"/>
              <a:gd name="adj2" fmla="val 7256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 TO ENBALE/DISABLE DEVICES?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753110" y="4378960"/>
            <a:ext cx="10547985" cy="701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PROCESSOR STATUS REGISTER(PS) : To indicate status of register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880110" y="5093970"/>
            <a:ext cx="10547985" cy="115887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INTERRUPT-ENABLE-BIT in PS register=1, means Interrupt enabled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INTERRUPT-ENABLE-BIT in PS register=0, means Interrupt Disabled.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44855"/>
            <a:ext cx="1218882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1: Interrupt from Single Device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59385" y="2663190"/>
            <a:ext cx="11483975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Edge Triggered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Interrupt Request Line: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Leading edge of signal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Activates Interrupts.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Only once INTERRUPTS are registered.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-3175" y="759460"/>
            <a:ext cx="1219136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1: Interrupt from Single Device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291715"/>
            <a:ext cx="12188825" cy="36525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SUMMARY</a:t>
            </a:r>
            <a:endParaRPr 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Device raises an Interrupt.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Processor Interrupts current running program.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INTERRUPT DISABLE by changing PS bits.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 Interrupt Acknowledgement.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5. Interrupt Service Routine is Run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6. INTERRUPT ENABLE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7171" name="Group 30"/>
          <p:cNvGrpSpPr/>
          <p:nvPr/>
        </p:nvGrpSpPr>
        <p:grpSpPr>
          <a:xfrm>
            <a:off x="5521008" y="1071563"/>
            <a:ext cx="6481762" cy="2552700"/>
            <a:chOff x="779" y="1000"/>
            <a:chExt cx="4083" cy="1608"/>
          </a:xfrm>
        </p:grpSpPr>
        <p:sp>
          <p:nvSpPr>
            <p:cNvPr id="7173" name="Line 4"/>
            <p:cNvSpPr/>
            <p:nvPr/>
          </p:nvSpPr>
          <p:spPr>
            <a:xfrm flipH="1">
              <a:off x="932" y="1801"/>
              <a:ext cx="3930" cy="1"/>
            </a:xfrm>
            <a:prstGeom prst="line">
              <a:avLst/>
            </a:prstGeom>
            <a:ln w="2381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4" name="Line 5"/>
            <p:cNvSpPr/>
            <p:nvPr/>
          </p:nvSpPr>
          <p:spPr>
            <a:xfrm flipV="1">
              <a:off x="3772" y="1584"/>
              <a:ext cx="1" cy="213"/>
            </a:xfrm>
            <a:prstGeom prst="line">
              <a:avLst/>
            </a:prstGeom>
            <a:ln w="23876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5" name="Line 6"/>
            <p:cNvSpPr/>
            <p:nvPr/>
          </p:nvSpPr>
          <p:spPr>
            <a:xfrm flipV="1">
              <a:off x="4171" y="1801"/>
              <a:ext cx="1" cy="213"/>
            </a:xfrm>
            <a:prstGeom prst="line">
              <a:avLst/>
            </a:prstGeom>
            <a:ln w="23876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6" name="Line 7"/>
            <p:cNvSpPr/>
            <p:nvPr/>
          </p:nvSpPr>
          <p:spPr>
            <a:xfrm flipV="1">
              <a:off x="2022" y="1584"/>
              <a:ext cx="1" cy="213"/>
            </a:xfrm>
            <a:prstGeom prst="line">
              <a:avLst/>
            </a:prstGeom>
            <a:ln w="23876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7" name="Line 8"/>
            <p:cNvSpPr/>
            <p:nvPr/>
          </p:nvSpPr>
          <p:spPr>
            <a:xfrm flipV="1">
              <a:off x="1623" y="1801"/>
              <a:ext cx="1" cy="213"/>
            </a:xfrm>
            <a:prstGeom prst="line">
              <a:avLst/>
            </a:prstGeom>
            <a:ln w="23876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8" name="Rectangle 16"/>
            <p:cNvSpPr/>
            <p:nvPr/>
          </p:nvSpPr>
          <p:spPr>
            <a:xfrm>
              <a:off x="779" y="1540"/>
              <a:ext cx="212" cy="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700" dirty="0">
                  <a:solidFill>
                    <a:srgbClr val="000000"/>
                  </a:solidFill>
                  <a:latin typeface="Nimbus Roman No9 L"/>
                </a:rPr>
                <a:t>Bus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grpSp>
          <p:nvGrpSpPr>
            <p:cNvPr id="7179" name="Group 29"/>
            <p:cNvGrpSpPr/>
            <p:nvPr/>
          </p:nvGrpSpPr>
          <p:grpSpPr>
            <a:xfrm>
              <a:off x="1132" y="2010"/>
              <a:ext cx="3530" cy="598"/>
              <a:chOff x="1132" y="2185"/>
              <a:chExt cx="3530" cy="598"/>
            </a:xfrm>
          </p:grpSpPr>
          <p:sp>
            <p:nvSpPr>
              <p:cNvPr id="7186" name="Rectangle 11"/>
              <p:cNvSpPr/>
              <p:nvPr/>
            </p:nvSpPr>
            <p:spPr>
              <a:xfrm>
                <a:off x="1285" y="2384"/>
                <a:ext cx="343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I/O de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87" name="Rectangle 12"/>
              <p:cNvSpPr/>
              <p:nvPr/>
            </p:nvSpPr>
            <p:spPr>
              <a:xfrm>
                <a:off x="1639" y="2384"/>
                <a:ext cx="32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vice 1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88" name="Rectangle 13"/>
              <p:cNvSpPr/>
              <p:nvPr/>
            </p:nvSpPr>
            <p:spPr>
              <a:xfrm>
                <a:off x="3833" y="2384"/>
                <a:ext cx="343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I/O de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89" name="Rectangle 14"/>
              <p:cNvSpPr/>
              <p:nvPr/>
            </p:nvSpPr>
            <p:spPr>
              <a:xfrm>
                <a:off x="4171" y="2384"/>
                <a:ext cx="226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vice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90" name="Rectangle 15"/>
              <p:cNvSpPr/>
              <p:nvPr/>
            </p:nvSpPr>
            <p:spPr>
              <a:xfrm>
                <a:off x="4447" y="2384"/>
                <a:ext cx="6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i="1" dirty="0">
                    <a:solidFill>
                      <a:srgbClr val="000000"/>
                    </a:solidFill>
                    <a:latin typeface="Nimbus Roman No9 L"/>
                  </a:rPr>
                  <a:t>n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91" name="Freeform 17"/>
              <p:cNvSpPr/>
              <p:nvPr/>
            </p:nvSpPr>
            <p:spPr>
              <a:xfrm>
                <a:off x="2728" y="2461"/>
                <a:ext cx="31" cy="31"/>
              </a:xfrm>
              <a:custGeom>
                <a:avLst/>
                <a:gdLst>
                  <a:gd name="txL" fmla="*/ 0 w 31"/>
                  <a:gd name="txT" fmla="*/ 0 h 31"/>
                  <a:gd name="txR" fmla="*/ 31 w 31"/>
                  <a:gd name="txB" fmla="*/ 31 h 31"/>
                </a:gdLst>
                <a:ahLst/>
                <a:cxnLst>
                  <a:cxn ang="0">
                    <a:pos x="16" y="15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16" y="31"/>
                  </a:cxn>
                  <a:cxn ang="0">
                    <a:pos x="31" y="31"/>
                  </a:cxn>
                  <a:cxn ang="0">
                    <a:pos x="31" y="15"/>
                  </a:cxn>
                  <a:cxn ang="0">
                    <a:pos x="31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6" y="15"/>
                  </a:cxn>
                </a:cxnLst>
                <a:rect l="txL" t="txT" r="txR" b="txB"/>
                <a:pathLst>
                  <a:path w="31" h="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6" y="31"/>
                    </a:lnTo>
                    <a:lnTo>
                      <a:pt x="31" y="31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2" name="Freeform 18"/>
              <p:cNvSpPr/>
              <p:nvPr/>
            </p:nvSpPr>
            <p:spPr>
              <a:xfrm>
                <a:off x="2744" y="2461"/>
                <a:ext cx="15" cy="15"/>
              </a:xfrm>
              <a:custGeom>
                <a:avLst/>
                <a:gdLst>
                  <a:gd name="txL" fmla="*/ 0 w 1"/>
                  <a:gd name="txT" fmla="*/ 0 h 1"/>
                  <a:gd name="txR" fmla="*/ 1 w 1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23813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3" name="Freeform 19"/>
              <p:cNvSpPr/>
              <p:nvPr/>
            </p:nvSpPr>
            <p:spPr>
              <a:xfrm>
                <a:off x="2882" y="2461"/>
                <a:ext cx="30" cy="31"/>
              </a:xfrm>
              <a:custGeom>
                <a:avLst/>
                <a:gdLst>
                  <a:gd name="txL" fmla="*/ 0 w 30"/>
                  <a:gd name="txT" fmla="*/ 0 h 31"/>
                  <a:gd name="txR" fmla="*/ 30 w 30"/>
                  <a:gd name="txB" fmla="*/ 31 h 31"/>
                </a:gdLst>
                <a:ahLst/>
                <a:cxnLst>
                  <a:cxn ang="0">
                    <a:pos x="15" y="15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15" y="31"/>
                  </a:cxn>
                  <a:cxn ang="0">
                    <a:pos x="30" y="31"/>
                  </a:cxn>
                  <a:cxn ang="0">
                    <a:pos x="30" y="15"/>
                  </a:cxn>
                  <a:cxn ang="0">
                    <a:pos x="30" y="0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5" y="15"/>
                  </a:cxn>
                </a:cxnLst>
                <a:rect l="txL" t="txT" r="txR" b="txB"/>
                <a:pathLst>
                  <a:path w="30" h="31">
                    <a:moveTo>
                      <a:pt x="15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5" y="31"/>
                    </a:lnTo>
                    <a:lnTo>
                      <a:pt x="30" y="31"/>
                    </a:lnTo>
                    <a:lnTo>
                      <a:pt x="30" y="15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4" name="Freeform 20"/>
              <p:cNvSpPr/>
              <p:nvPr/>
            </p:nvSpPr>
            <p:spPr>
              <a:xfrm>
                <a:off x="2897" y="2461"/>
                <a:ext cx="15" cy="15"/>
              </a:xfrm>
              <a:custGeom>
                <a:avLst/>
                <a:gdLst>
                  <a:gd name="txL" fmla="*/ 0 w 1"/>
                  <a:gd name="txT" fmla="*/ 0 h 1"/>
                  <a:gd name="txR" fmla="*/ 1 w 1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23813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5" name="Freeform 21"/>
              <p:cNvSpPr/>
              <p:nvPr/>
            </p:nvSpPr>
            <p:spPr>
              <a:xfrm>
                <a:off x="3035" y="2461"/>
                <a:ext cx="31" cy="31"/>
              </a:xfrm>
              <a:custGeom>
                <a:avLst/>
                <a:gdLst>
                  <a:gd name="txL" fmla="*/ 0 w 31"/>
                  <a:gd name="txT" fmla="*/ 0 h 31"/>
                  <a:gd name="txR" fmla="*/ 31 w 31"/>
                  <a:gd name="txB" fmla="*/ 31 h 31"/>
                </a:gdLst>
                <a:ahLst/>
                <a:cxnLst>
                  <a:cxn ang="0">
                    <a:pos x="16" y="15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16" y="31"/>
                  </a:cxn>
                  <a:cxn ang="0">
                    <a:pos x="31" y="31"/>
                  </a:cxn>
                  <a:cxn ang="0">
                    <a:pos x="31" y="15"/>
                  </a:cxn>
                  <a:cxn ang="0">
                    <a:pos x="31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6" y="15"/>
                  </a:cxn>
                </a:cxnLst>
                <a:rect l="txL" t="txT" r="txR" b="txB"/>
                <a:pathLst>
                  <a:path w="31" h="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16" y="31"/>
                    </a:lnTo>
                    <a:lnTo>
                      <a:pt x="31" y="31"/>
                    </a:lnTo>
                    <a:lnTo>
                      <a:pt x="31" y="15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FFFF"/>
              </a:solidFill>
              <a:ln w="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6" name="Freeform 22"/>
              <p:cNvSpPr/>
              <p:nvPr/>
            </p:nvSpPr>
            <p:spPr>
              <a:xfrm>
                <a:off x="3051" y="2461"/>
                <a:ext cx="15" cy="15"/>
              </a:xfrm>
              <a:custGeom>
                <a:avLst/>
                <a:gdLst>
                  <a:gd name="txL" fmla="*/ 0 w 1"/>
                  <a:gd name="txT" fmla="*/ 0 h 1"/>
                  <a:gd name="txR" fmla="*/ 1 w 1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23813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97" name="Rectangle 23"/>
              <p:cNvSpPr/>
              <p:nvPr/>
            </p:nvSpPr>
            <p:spPr>
              <a:xfrm>
                <a:off x="3680" y="2185"/>
                <a:ext cx="982" cy="598"/>
              </a:xfrm>
              <a:prstGeom prst="rect">
                <a:avLst/>
              </a:prstGeom>
              <a:noFill/>
              <a:ln w="23813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98" name="Rectangle 24"/>
              <p:cNvSpPr/>
              <p:nvPr/>
            </p:nvSpPr>
            <p:spPr>
              <a:xfrm>
                <a:off x="1132" y="2185"/>
                <a:ext cx="982" cy="598"/>
              </a:xfrm>
              <a:prstGeom prst="rect">
                <a:avLst/>
              </a:prstGeom>
              <a:noFill/>
              <a:ln w="23813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7180" name="Group 27"/>
            <p:cNvGrpSpPr/>
            <p:nvPr/>
          </p:nvGrpSpPr>
          <p:grpSpPr>
            <a:xfrm>
              <a:off x="1531" y="1000"/>
              <a:ext cx="982" cy="584"/>
              <a:chOff x="1531" y="818"/>
              <a:chExt cx="982" cy="584"/>
            </a:xfrm>
          </p:grpSpPr>
          <p:sp>
            <p:nvSpPr>
              <p:cNvPr id="7184" name="Rectangle 9"/>
              <p:cNvSpPr/>
              <p:nvPr/>
            </p:nvSpPr>
            <p:spPr>
              <a:xfrm>
                <a:off x="1746" y="1018"/>
                <a:ext cx="52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Processor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85" name="Rectangle 25"/>
              <p:cNvSpPr/>
              <p:nvPr/>
            </p:nvSpPr>
            <p:spPr>
              <a:xfrm>
                <a:off x="1531" y="818"/>
                <a:ext cx="982" cy="584"/>
              </a:xfrm>
              <a:prstGeom prst="rect">
                <a:avLst/>
              </a:prstGeom>
              <a:noFill/>
              <a:ln w="23813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7181" name="Group 28"/>
            <p:cNvGrpSpPr/>
            <p:nvPr/>
          </p:nvGrpSpPr>
          <p:grpSpPr>
            <a:xfrm>
              <a:off x="3296" y="1000"/>
              <a:ext cx="967" cy="584"/>
              <a:chOff x="3296" y="818"/>
              <a:chExt cx="967" cy="584"/>
            </a:xfrm>
          </p:grpSpPr>
          <p:sp>
            <p:nvSpPr>
              <p:cNvPr id="7182" name="Rectangle 10"/>
              <p:cNvSpPr/>
              <p:nvPr/>
            </p:nvSpPr>
            <p:spPr>
              <a:xfrm>
                <a:off x="3542" y="1018"/>
                <a:ext cx="46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700" dirty="0">
                    <a:solidFill>
                      <a:srgbClr val="000000"/>
                    </a:solidFill>
                    <a:latin typeface="Nimbus Roman No9 L"/>
                  </a:rPr>
                  <a:t>Memory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7183" name="Rectangle 26"/>
              <p:cNvSpPr/>
              <p:nvPr/>
            </p:nvSpPr>
            <p:spPr>
              <a:xfrm>
                <a:off x="3296" y="818"/>
                <a:ext cx="967" cy="584"/>
              </a:xfrm>
              <a:prstGeom prst="rect">
                <a:avLst/>
              </a:prstGeom>
              <a:noFill/>
              <a:ln w="23813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</p:grpSp>
      </p:grpSp>
      <p:sp>
        <p:nvSpPr>
          <p:cNvPr id="12" name="Rounded Rectangular Callout 11"/>
          <p:cNvSpPr/>
          <p:nvPr/>
        </p:nvSpPr>
        <p:spPr>
          <a:xfrm>
            <a:off x="1187450" y="1729105"/>
            <a:ext cx="2488565" cy="844550"/>
          </a:xfrm>
          <a:prstGeom prst="wedgeRoundRectCallout">
            <a:avLst>
              <a:gd name="adj1" fmla="val 116164"/>
              <a:gd name="adj2" fmla="val 553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Single Bus Architecture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010" y="4372610"/>
            <a:ext cx="3996690" cy="1457325"/>
            <a:chOff x="726" y="4908"/>
            <a:chExt cx="6294" cy="2295"/>
          </a:xfrm>
        </p:grpSpPr>
        <p:sp>
          <p:nvSpPr>
            <p:cNvPr id="13" name="Text Box 12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BUS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830" y="6187"/>
              <a:ext cx="19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DATA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26" y="6187"/>
              <a:ext cx="2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4826" y="6187"/>
              <a:ext cx="21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CONTROL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17" y="5764"/>
              <a:ext cx="4157" cy="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>
              <a:off x="1965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21" y="5779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59460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164715"/>
            <a:ext cx="12188825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Imagine the devices connected to processor with single shared bus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7610" y="2506345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82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059940"/>
            <a:ext cx="12189460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Imagine the devices connected to processor with single shared bus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7610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0035" y="4407535"/>
            <a:ext cx="6471920" cy="1795145"/>
          </a:xfrm>
          <a:prstGeom prst="wedgeRoundRectCallout">
            <a:avLst>
              <a:gd name="adj1" fmla="val 113196"/>
              <a:gd name="adj2" fmla="val -6524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INTERRUPT HAS COME FROM WHICH DEVICE???????????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-3175" y="759460"/>
            <a:ext cx="1219136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150110"/>
            <a:ext cx="11483975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Imagine the devices connected to processor with single shared bus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7610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0035" y="4407535"/>
            <a:ext cx="6471920" cy="1795145"/>
          </a:xfrm>
          <a:prstGeom prst="wedgeRoundRectCallout">
            <a:avLst>
              <a:gd name="adj1" fmla="val 112029"/>
              <a:gd name="adj2" fmla="val -57711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SERVICE ROUTINE TO EXECUTE??????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-3175" y="849630"/>
            <a:ext cx="1219136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003425"/>
            <a:ext cx="12188825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Imagine the devices connected to processor with single shared bus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7610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0035" y="4407535"/>
            <a:ext cx="6471920" cy="1795145"/>
          </a:xfrm>
          <a:prstGeom prst="wedgeRoundRectCallout">
            <a:avLst>
              <a:gd name="adj1" fmla="val 112264"/>
              <a:gd name="adj2" fmla="val -593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ALREADY ONE DEVICE INTERRUPT SERVICE ROUTINE IS EXECUTING......SHOULD OTHER DEVICE BE ALLOWD TO SEND INTERRUPT NOW????????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-3175" y="894715"/>
            <a:ext cx="1219136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093595"/>
            <a:ext cx="12188825" cy="12071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Imagine the devices connected to processor with single shared bus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17610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0035" y="4407535"/>
            <a:ext cx="6471920" cy="1795145"/>
          </a:xfrm>
          <a:prstGeom prst="wedgeRoundRectCallout">
            <a:avLst>
              <a:gd name="adj1" fmla="val 112029"/>
              <a:gd name="adj2" fmla="val -61885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WHAT IF TWO THREE DEVICES SEND INTERRUPT AT SAME TIME?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82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179955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SIMPLE WAY TO FIND WHICH DEVICE IS HAS SENT INTERRUPT - POLLING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CHECK the STATUS register of each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If IRQ bit is 1, then that device has sent Interrupt.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POLL All the devices connected, and in order if IRQ bit=1, then run that devices SERVICE ROUTINE.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03995" y="2506345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375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165350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Even though POLLING is simple, it wastes lot of time in POLLING.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VECTORED INTERRUPT- INTERRUPTING DEVICE will IDENTIFY ITSELF by sending some CODE.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PROCESSOR will directly start EXECUTING respective SERVICE ROUTINE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97975" y="1971675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851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047875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Even though POLLING is simple, it wastes lot of time in POLLING.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VECTORED INTERRUPT- INTERRUPTING DEVICE will IDENTIFY ITSELF by sending some CODE.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PROCESSOR will directly start EXECUTING respective SERVICE ROUTINE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03995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337685" y="1941195"/>
            <a:ext cx="6471920" cy="1795145"/>
          </a:xfrm>
          <a:prstGeom prst="wedgeRoundRectCallout">
            <a:avLst>
              <a:gd name="adj1" fmla="val -32250"/>
              <a:gd name="adj2" fmla="val 7005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WHAT IS THE CODE SENT???????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06450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3175" y="2370455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Even though POLLING is simple, it wastes lot of time in POLLING.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VECTORED INTERRUPT- INTERRUPTING DEVICE will IDENTIFY ITSELF by sending some CODE.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PROCESSOR will directly start EXECUTING respective SERVICE ROUTINE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26500" y="1761490"/>
            <a:ext cx="2946400" cy="43516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10" name="Rounded Rectangular Callout 9"/>
          <p:cNvSpPr/>
          <p:nvPr/>
        </p:nvSpPr>
        <p:spPr>
          <a:xfrm>
            <a:off x="4337685" y="1941195"/>
            <a:ext cx="6471920" cy="1795145"/>
          </a:xfrm>
          <a:prstGeom prst="wedgeRoundRectCallout">
            <a:avLst>
              <a:gd name="adj1" fmla="val -35282"/>
              <a:gd name="adj2" fmla="val 935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WHAT IS THE CODE SENT???????</a:t>
            </a:r>
            <a:endParaRPr 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096000" y="4177030"/>
            <a:ext cx="6093460" cy="1205865"/>
          </a:xfrm>
          <a:prstGeom prst="borderCallout1">
            <a:avLst>
              <a:gd name="adj1" fmla="val -9819"/>
              <a:gd name="adj2" fmla="val 50406"/>
              <a:gd name="adj3" fmla="val -101527"/>
              <a:gd name="adj4" fmla="val 263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MAY BE STARTING ADDRESS OF SERVICE ROUTINE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Its size may vary from 4 to 8 bits.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144395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The location pointed by Interrupting device is where STARTING ADDRESS of SERVICE ROUTINE is stored.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INTERRUPT VECTOR: Vector of STARTING ADDRESS OF SERVICE ROUTINES.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03995" y="2053590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23" name="Group 22"/>
          <p:cNvGrpSpPr/>
          <p:nvPr/>
        </p:nvGrpSpPr>
        <p:grpSpPr>
          <a:xfrm>
            <a:off x="446405" y="1217930"/>
            <a:ext cx="3996690" cy="1457325"/>
            <a:chOff x="726" y="4908"/>
            <a:chExt cx="6294" cy="2295"/>
          </a:xfrm>
        </p:grpSpPr>
        <p:sp>
          <p:nvSpPr>
            <p:cNvPr id="13" name="Text Box 12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BUS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830" y="6187"/>
              <a:ext cx="19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DATA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26" y="6187"/>
              <a:ext cx="2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4826" y="6187"/>
              <a:ext cx="21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CONTROL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17" y="5764"/>
              <a:ext cx="4157" cy="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>
              <a:off x="1965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21" y="5779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2"/>
          <p:cNvSpPr txBox="1"/>
          <p:nvPr/>
        </p:nvSpPr>
        <p:spPr>
          <a:xfrm>
            <a:off x="235585" y="3176905"/>
            <a:ext cx="11404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If Processor Wants to Send/Receive any Data from some I/O device...........................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18915" y="5234305"/>
            <a:ext cx="3996690" cy="1457325"/>
            <a:chOff x="726" y="4908"/>
            <a:chExt cx="6294" cy="2295"/>
          </a:xfrm>
        </p:grpSpPr>
        <p:sp>
          <p:nvSpPr>
            <p:cNvPr id="6" name="Text Box 5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830" y="6187"/>
              <a:ext cx="19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DATA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726" y="6187"/>
              <a:ext cx="2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4826" y="6187"/>
              <a:ext cx="21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CONTROL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17" y="5764"/>
              <a:ext cx="4157" cy="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>
              <a:off x="1965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821" y="5779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ular Callout 35"/>
          <p:cNvSpPr/>
          <p:nvPr/>
        </p:nvSpPr>
        <p:spPr>
          <a:xfrm>
            <a:off x="189230" y="4138930"/>
            <a:ext cx="4253865" cy="1221740"/>
          </a:xfrm>
          <a:prstGeom prst="wedgeRectCallout">
            <a:avLst>
              <a:gd name="adj1" fmla="val 54717"/>
              <a:gd name="adj2" fmla="val 897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PROCESSOR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will keep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ADDRESS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of the device  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ADDRESS LINE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8719185" y="4059555"/>
            <a:ext cx="3319145" cy="1221740"/>
          </a:xfrm>
          <a:prstGeom prst="wedgeRectCallout">
            <a:avLst>
              <a:gd name="adj1" fmla="val -84914"/>
              <a:gd name="adj2" fmla="val 10327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DEVICE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will identify its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ADDRESS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respond 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CONTROL LINE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4672965" y="3637280"/>
            <a:ext cx="3816350" cy="1221740"/>
          </a:xfrm>
          <a:prstGeom prst="wedgeRectCallout">
            <a:avLst>
              <a:gd name="adj1" fmla="val -8801"/>
              <a:gd name="adj2" fmla="val 1193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FINALLY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data transaction will happen on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DATA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LINE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-14605" y="77660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80670" y="3115310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03995" y="250634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11525" y="4088765"/>
            <a:ext cx="6471920" cy="1795145"/>
          </a:xfrm>
          <a:prstGeom prst="wedgeRoundRectCallout">
            <a:avLst>
              <a:gd name="adj1" fmla="val -41336"/>
              <a:gd name="adj2" fmla="val -7617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 is VECTOR code sent ???????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48995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80670" y="3115310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VECTORED INTERRUPT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DATA BUS is used.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DEVICE will RISE INTERRUPT REQUEST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DEVICE will WAIT until INTERRUPT ACKNOWLEDGEMENT.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 DEVICE will SEND the CODE over DATA BUS.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57245" y="1691005"/>
            <a:ext cx="6471920" cy="1795145"/>
          </a:xfrm>
          <a:prstGeom prst="wedgeRoundRectCallout">
            <a:avLst>
              <a:gd name="adj1" fmla="val -42739"/>
              <a:gd name="adj2" fmla="val 7844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 is VECTOR code sent ???????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44855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80670" y="3115310"/>
            <a:ext cx="8957945" cy="37420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What if there is an INTERRUPT REQUEST which can’t be IGNORED.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840000">
            <a:off x="5513705" y="1746885"/>
            <a:ext cx="5364480" cy="336423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PRESSURE OF SOME UNIT IN A FACTORY IS IN DANGER LEVEL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Explosion 2 7"/>
          <p:cNvSpPr/>
          <p:nvPr/>
        </p:nvSpPr>
        <p:spPr>
          <a:xfrm rot="21180000">
            <a:off x="-137160" y="2959735"/>
            <a:ext cx="5364480" cy="336423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THERE IS SOME ROBBER OPENING THE DOOR OF BANK.... SESOR IS SENDING THE SIGNAL.....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565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19634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What if there is an INTERRUPT REQUEST which can’t be IGNORED.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That means, some I/O devices are not so important so they should not interfere.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But some I/O devices are very important and as and when they want their INTERRUPT SIGNAL should be handled.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9286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What if there is an INTERRUPT REQUEST which can’t be IGNORED.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That means, some I/O devices are not so important so they should not interfere.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But some I/O devices are very important and as and when they want their INTERRUPT SIGNAL should be handled.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57245" y="1691005"/>
            <a:ext cx="6471920" cy="1795145"/>
          </a:xfrm>
          <a:prstGeom prst="wedgeRoundRect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How to DESIGN THIS????</a:t>
            </a:r>
            <a:endParaRPr 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4390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9286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Give a PRIORITY to each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14010" y="3936365"/>
            <a:ext cx="3590290" cy="2051685"/>
          </a:xfrm>
          <a:prstGeom prst="wedgeRectCallout">
            <a:avLst>
              <a:gd name="adj1" fmla="val -124619"/>
              <a:gd name="adj2" fmla="val 12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PRIORITY OF PROCESSOR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PRIORITY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OF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PROCESS IT IS EXECUTING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82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9286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Give a PRIORITY to each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14010" y="3936365"/>
            <a:ext cx="3590290" cy="2051685"/>
          </a:xfrm>
          <a:prstGeom prst="wedgeRectCallout">
            <a:avLst>
              <a:gd name="adj1" fmla="val -124619"/>
              <a:gd name="adj2" fmla="val 12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PROCESSOR PRIORITY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is a code in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PROCESSOR STATUS (PS) REGISTER.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0"/>
            <a:ext cx="12189460" cy="715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94715"/>
            <a:ext cx="1218565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9286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Give a PRIORITY to each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14010" y="3936365"/>
            <a:ext cx="3590290" cy="2051685"/>
          </a:xfrm>
          <a:prstGeom prst="wedgeRectCallout">
            <a:avLst>
              <a:gd name="adj1" fmla="val -124619"/>
              <a:gd name="adj2" fmla="val 12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We can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change PRIORITY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using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PRIVILEGED INSTRUCTIONS.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4390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2928620"/>
            <a:ext cx="9238615" cy="39287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INTERRUPT NESTINBG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Give a PRIORITY to each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14010" y="3936365"/>
            <a:ext cx="3590290" cy="2051685"/>
          </a:xfrm>
          <a:prstGeom prst="wedgeRectCallout">
            <a:avLst>
              <a:gd name="adj1" fmla="val -124619"/>
              <a:gd name="adj2" fmla="val 124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We can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change PRIORITY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using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PRIVILEGED INSTRUCTIONS.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271520" y="3574415"/>
            <a:ext cx="5988685" cy="2353310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 you know about PRIVILEGED EXCEPTION</a:t>
            </a:r>
            <a:endParaRPr 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49630"/>
            <a:ext cx="12185015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3244850"/>
            <a:ext cx="9238615" cy="361251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an INTERRUPT SERVICE ROUTINE is executing, if another INTERRUPT comes then,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i. INTERRUPT REQUEST is from a device with LOWER PRIORIRTY compared to the present one then IGNORE IT.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ii.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INTERRUPT REQUEST is from a device with HIGHER PRIORIRTY compared to the present one then stop this one and EXECUTE the SERVICE ROUTINE of NEW REQUEST.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IO-DI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8615" y="2465705"/>
            <a:ext cx="2946400" cy="43516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23" name="Group 22"/>
          <p:cNvGrpSpPr/>
          <p:nvPr/>
        </p:nvGrpSpPr>
        <p:grpSpPr>
          <a:xfrm>
            <a:off x="446405" y="1217930"/>
            <a:ext cx="3996690" cy="1457325"/>
            <a:chOff x="726" y="4908"/>
            <a:chExt cx="6294" cy="2295"/>
          </a:xfrm>
        </p:grpSpPr>
        <p:sp>
          <p:nvSpPr>
            <p:cNvPr id="13" name="Text Box 12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BUS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830" y="6187"/>
              <a:ext cx="19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DATA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26" y="6187"/>
              <a:ext cx="2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4826" y="6187"/>
              <a:ext cx="21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CONTROL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17" y="5764"/>
              <a:ext cx="4157" cy="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>
              <a:off x="1965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21" y="5779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ular Callout 3"/>
          <p:cNvSpPr/>
          <p:nvPr/>
        </p:nvSpPr>
        <p:spPr>
          <a:xfrm>
            <a:off x="4669155" y="715645"/>
            <a:ext cx="6064250" cy="965835"/>
          </a:xfrm>
          <a:prstGeom prst="wedgeRoundRectCallout">
            <a:avLst>
              <a:gd name="adj1" fmla="val -102931"/>
              <a:gd name="adj2" fmla="val 6880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How do you address I/O devices?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6070" y="1682750"/>
            <a:ext cx="5076825" cy="1734185"/>
            <a:chOff x="-390" y="4908"/>
            <a:chExt cx="7995" cy="2731"/>
          </a:xfrm>
        </p:grpSpPr>
        <p:sp>
          <p:nvSpPr>
            <p:cNvPr id="26" name="Text Box 25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ADDRESSING 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-390" y="6187"/>
              <a:ext cx="362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and MEMORY with SAME ADDRESS SPACE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Text Box 28"/>
            <p:cNvSpPr txBox="1"/>
            <p:nvPr/>
          </p:nvSpPr>
          <p:spPr>
            <a:xfrm>
              <a:off x="4352" y="6187"/>
              <a:ext cx="325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SEPARATE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ADDRESS SPACE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429" y="5743"/>
              <a:ext cx="4645" cy="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8" idx="0"/>
            </p:cNvCxnSpPr>
            <p:nvPr/>
          </p:nvCxnSpPr>
          <p:spPr>
            <a:xfrm>
              <a:off x="1407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34"/>
          <p:cNvSpPr txBox="1"/>
          <p:nvPr/>
        </p:nvSpPr>
        <p:spPr>
          <a:xfrm>
            <a:off x="530225" y="3977640"/>
            <a:ext cx="11057255" cy="1337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Called as “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MEMORY MAPPED I/O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”.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SAME INSTRUCTIONS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to access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MEMORY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I/O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Simple.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9" name="Elbow Connector 38"/>
          <p:cNvCxnSpPr>
            <a:stCxn id="28" idx="2"/>
            <a:endCxn id="35" idx="0"/>
          </p:cNvCxnSpPr>
          <p:nvPr/>
        </p:nvCxnSpPr>
        <p:spPr>
          <a:xfrm rot="5400000">
            <a:off x="6017895" y="3458210"/>
            <a:ext cx="560705" cy="478155"/>
          </a:xfrm>
          <a:prstGeom prst="bentConnector3">
            <a:avLst>
              <a:gd name="adj1" fmla="val 500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39"/>
          <p:cNvSpPr txBox="1"/>
          <p:nvPr/>
        </p:nvSpPr>
        <p:spPr>
          <a:xfrm>
            <a:off x="530225" y="5315585"/>
            <a:ext cx="11056620" cy="1337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DATAIN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KEYBOARD REGISTER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LOCA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MEMORY LOCATION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MOVE DATAIN, R0;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MOVE LOACA, R1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4390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0750" y="3229610"/>
            <a:ext cx="6753225" cy="3368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375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3815" y="2899410"/>
            <a:ext cx="6387465" cy="4889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Handling Simultaneous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25470" y="3801745"/>
            <a:ext cx="8924925" cy="2933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141335" y="3208020"/>
            <a:ext cx="3529965" cy="441960"/>
          </a:xfrm>
          <a:prstGeom prst="wedgeRoundRectCallout">
            <a:avLst>
              <a:gd name="adj1" fmla="val -51601"/>
              <a:gd name="adj2" fmla="val 1852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REQUEST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92095" y="6155690"/>
            <a:ext cx="3529965" cy="579755"/>
          </a:xfrm>
          <a:prstGeom prst="wedgeRoundRectCallout">
            <a:avLst>
              <a:gd name="adj1" fmla="val 14633"/>
              <a:gd name="adj2" fmla="val -1492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ACKNOWLEDGEMENT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3755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3815" y="2899410"/>
            <a:ext cx="6387465" cy="4889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Handling Simultaneous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50" y="2819400"/>
            <a:ext cx="6983095" cy="390525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214620" y="2879725"/>
            <a:ext cx="3529965" cy="441960"/>
          </a:xfrm>
          <a:prstGeom prst="wedgeRoundRectCallout">
            <a:avLst>
              <a:gd name="adj1" fmla="val -82775"/>
              <a:gd name="adj2" fmla="val 487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REQUEST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86220" y="5883910"/>
            <a:ext cx="3529965" cy="579755"/>
          </a:xfrm>
          <a:prstGeom prst="wedgeRoundRectCallout">
            <a:avLst>
              <a:gd name="adj1" fmla="val -129402"/>
              <a:gd name="adj2" fmla="val -1206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ACKNOWLEDGEMENT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59460"/>
            <a:ext cx="12188190" cy="10198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Enabling and Disabling Interrupts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Case 2: HANDLING MULTIPLE DEVICES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3815" y="2899410"/>
            <a:ext cx="6387465" cy="4889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Handling Simultaneous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50" y="2819400"/>
            <a:ext cx="6983095" cy="390525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214620" y="2879725"/>
            <a:ext cx="3529965" cy="441960"/>
          </a:xfrm>
          <a:prstGeom prst="wedgeRoundRectCallout">
            <a:avLst>
              <a:gd name="adj1" fmla="val -82775"/>
              <a:gd name="adj2" fmla="val 487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REQUEST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86220" y="5883910"/>
            <a:ext cx="3529965" cy="579755"/>
          </a:xfrm>
          <a:prstGeom prst="wedgeRoundRectCallout">
            <a:avLst>
              <a:gd name="adj1" fmla="val -129402"/>
              <a:gd name="adj2" fmla="val -1206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INTERRUPT ACKNOWLEDGEMENT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34390"/>
            <a:ext cx="12188825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Controlling Device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40865"/>
            <a:ext cx="12189460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Device will raise Interrupt?</a:t>
            </a:r>
            <a:endParaRPr 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Only the devices which are used by current programs. (What happens when you press keyboard keys when no editor program is running????)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 How will you tell other devices that they are not allowed to send Interrupts?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DEN (Display Enable) and KEN (Keyboard Enable) will do it.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825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Controlling Device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2067560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Device will raise Interrupt?</a:t>
            </a:r>
            <a:endParaRPr lang="en-US" sz="20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Only the devices which are used by current programs. (What happens when you press keyboard keys when no editor program is running????)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How will you tell other devices that they are not allow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ed to send Interrupts?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DEN (Display Enable) and KEN (Keyboard Enable) will do it.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If DEN=1 then the display can set DIRQ=1 to rise an interrupt.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4770" y="1410970"/>
            <a:ext cx="5572125" cy="3667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87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Controlling Device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07210"/>
            <a:ext cx="12188190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Example: Write the steps to perform the following operations.</a:t>
            </a:r>
            <a:endParaRPr 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Consider a Processor where SERVICE ROUTINE is stored in location INTVEC. 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IE (Interrupt Enable) in Processor status register is Bit 9.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PROBLEM: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Read a line in From KEYBOARD and store the characters (1 Byte each) from memory location LINE.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87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Controlling Device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2701290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Step 1: Load Starting Address of SERVICE ROUTINE in INTVEC.</a:t>
            </a:r>
            <a:endParaRPr 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2: Load starting address of LINE in PNTR.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3: Enable Keyboard Interrupt service (KEN=1).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4: Enable Interrupts in processor by setting IE=1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97040" y="3623310"/>
            <a:ext cx="4974590" cy="5143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64235"/>
            <a:ext cx="12188825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Controlling Device Requests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2701290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5: When key is pressed Interrupt Request is issued. Service routine will read the data from register and make KIRQ=0;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6: Read character will be placed in location pointed by PNTR and Increment PNTR.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7: On reaching EOL (END OF LINE) Disable Keyboard Interrupt (KEN=0) and inform the program.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Step 8: Return;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44182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What is an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Any Event that causes Interruption to the execution of any program.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23" name="Group 22"/>
          <p:cNvGrpSpPr/>
          <p:nvPr/>
        </p:nvGrpSpPr>
        <p:grpSpPr>
          <a:xfrm>
            <a:off x="446405" y="1217930"/>
            <a:ext cx="3996690" cy="1457325"/>
            <a:chOff x="726" y="4908"/>
            <a:chExt cx="6294" cy="2295"/>
          </a:xfrm>
        </p:grpSpPr>
        <p:sp>
          <p:nvSpPr>
            <p:cNvPr id="13" name="Text Box 12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BUS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830" y="6187"/>
              <a:ext cx="199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DATA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26" y="6187"/>
              <a:ext cx="2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ADDRESS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4826" y="6187"/>
              <a:ext cx="21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CONTROL LINES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17" y="5764"/>
              <a:ext cx="4157" cy="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>
              <a:off x="1965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821" y="5779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ular Callout 3"/>
          <p:cNvSpPr/>
          <p:nvPr/>
        </p:nvSpPr>
        <p:spPr>
          <a:xfrm>
            <a:off x="4733290" y="716915"/>
            <a:ext cx="6064250" cy="965835"/>
          </a:xfrm>
          <a:prstGeom prst="wedgeRoundRectCallout">
            <a:avLst>
              <a:gd name="adj1" fmla="val -105916"/>
              <a:gd name="adj2" fmla="val 7504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How do you address I/O devices?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6070" y="1682750"/>
            <a:ext cx="5076825" cy="1734185"/>
            <a:chOff x="-390" y="4908"/>
            <a:chExt cx="7995" cy="2731"/>
          </a:xfrm>
        </p:grpSpPr>
        <p:sp>
          <p:nvSpPr>
            <p:cNvPr id="26" name="Text Box 25"/>
            <p:cNvSpPr txBox="1"/>
            <p:nvPr/>
          </p:nvSpPr>
          <p:spPr>
            <a:xfrm>
              <a:off x="2250" y="4908"/>
              <a:ext cx="3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ADDRESSING 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-390" y="6187"/>
              <a:ext cx="362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and MEMORY with SAME ADDRESS SPACE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Text Box 28"/>
            <p:cNvSpPr txBox="1"/>
            <p:nvPr/>
          </p:nvSpPr>
          <p:spPr>
            <a:xfrm>
              <a:off x="4352" y="6187"/>
              <a:ext cx="325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SEPARATE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I/O ADDRESS SPACE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429" y="5743"/>
              <a:ext cx="4645" cy="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8" idx="0"/>
            </p:cNvCxnSpPr>
            <p:nvPr/>
          </p:nvCxnSpPr>
          <p:spPr>
            <a:xfrm>
              <a:off x="1407" y="5740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45" y="5772"/>
              <a:ext cx="16" cy="4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2"/>
            </p:cNvCxnSpPr>
            <p:nvPr/>
          </p:nvCxnSpPr>
          <p:spPr>
            <a:xfrm flipH="1">
              <a:off x="3818" y="5488"/>
              <a:ext cx="24" cy="32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34"/>
          <p:cNvSpPr txBox="1"/>
          <p:nvPr/>
        </p:nvSpPr>
        <p:spPr>
          <a:xfrm>
            <a:off x="530225" y="3977640"/>
            <a:ext cx="11057255" cy="2168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SPECIAL INSTRUCTIONS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transfer data to and from I/O devices.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Ex: Some INTEL Versions have separate 16 bit ADDRESS for I/O DEVICES.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I/O address lines need not be physically separate from memory address lines. </a:t>
            </a:r>
            <a:endParaRPr kumimoji="0" lang="en-US" b="0" i="0" u="none" strike="noStrike" kern="1200" cap="none" spc="0" normalizeH="0" baseline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lvl="1" indent="-342900">
              <a:lnSpc>
                <a:spcPct val="150000"/>
              </a:lnSpc>
              <a:buFont typeface="+mj-lt"/>
              <a:buAutoNum type="arabicPeriod"/>
            </a:pPr>
            <a:endParaRPr kumimoji="0" lang="en-US" b="0" i="0" u="none" strike="noStrike" kern="1200" cap="none" spc="0" normalizeH="0" baseline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Elbow Connector 4"/>
          <p:cNvCxnSpPr>
            <a:stCxn id="29" idx="2"/>
            <a:endCxn id="35" idx="0"/>
          </p:cNvCxnSpPr>
          <p:nvPr/>
        </p:nvCxnSpPr>
        <p:spPr>
          <a:xfrm rot="5400000">
            <a:off x="7464425" y="2011045"/>
            <a:ext cx="560705" cy="3371215"/>
          </a:xfrm>
          <a:prstGeom prst="bentConnector3">
            <a:avLst>
              <a:gd name="adj1" fmla="val 50057"/>
            </a:avLst>
          </a:prstGeom>
          <a:ln w="254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44182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Which are the different kinds of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“Interrupt from I/O device” is also an exception.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Recovery from error: Some instruction level error/Operation level error, processor will rise exception.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Debugging: A program, which helps the programmer to find errors. With the help of Exception it provides “TRACE” and “BREAKPOINT”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44182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Which are the different kinds of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“Interrupt from I/O device” is also an exception.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Recovery from error: Some instruction level error/Operation level error, processor will rise exception.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Debugging: A program, which helps the programmer to find errors. With the help of Exception it provides “TRACE” and “BREAKPOINT”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2" name="Rounded Rectangular Callout 1"/>
          <p:cNvSpPr/>
          <p:nvPr/>
        </p:nvSpPr>
        <p:spPr>
          <a:xfrm>
            <a:off x="2967355" y="2061210"/>
            <a:ext cx="8447405" cy="2322830"/>
          </a:xfrm>
          <a:prstGeom prst="wedgeRoundRectCallout">
            <a:avLst>
              <a:gd name="adj1" fmla="val -40077"/>
              <a:gd name="adj2" fmla="val 7758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 TRACE mode Exception happens after the execution of every instruction.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After every execution, it will allow us to check variable values, register contents etc.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44182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Which are the different kinds of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“Interrupt from I/O device” is also an exception.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Recovery from error: Some instruction level error/Operation level error, processor will rise exception.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Debugging: A program, which helps the programmer to find errors. With the help of Exception it provides “TRACE” and “BREAKPOINT”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2" name="Rounded Rectangular Callout 1"/>
          <p:cNvSpPr/>
          <p:nvPr/>
        </p:nvSpPr>
        <p:spPr>
          <a:xfrm>
            <a:off x="2967355" y="2045970"/>
            <a:ext cx="8447405" cy="2322830"/>
          </a:xfrm>
          <a:prstGeom prst="wedgeRoundRectCallout">
            <a:avLst>
              <a:gd name="adj1" fmla="val -15255"/>
              <a:gd name="adj2" fmla="val 795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Instead of every Instruction, Breakpoints will be set for specific instructions and exception will happens only when execution reaches that point.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44182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Which are the different kinds of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“Interrupt from I/O device” is also an exception.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Recovery from error: Some instruction level error/Operation level error, processor will rise exception.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Debugging: A program, which helps the programmer to find errors. With the help of Exception it provides “TRACE” and “BREAKPOINT”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2" name="Rounded Rectangular Callout 1"/>
          <p:cNvSpPr/>
          <p:nvPr/>
        </p:nvSpPr>
        <p:spPr>
          <a:xfrm>
            <a:off x="840740" y="552450"/>
            <a:ext cx="10574020" cy="3816350"/>
          </a:xfrm>
          <a:prstGeom prst="wedgeRoundRectCallout">
            <a:avLst>
              <a:gd name="adj1" fmla="val -3699"/>
              <a:gd name="adj2" fmla="val 680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Suppose you set “BREAKPOINT” for instruction ‘i’, then DEBUGGER will replace ‘i+1’ with SOFTWARE INTERRUPT.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This SOFTWARE INTERRUPT” will help in checking the intermediate values. When user is done original i+1 instruction will be reloaded.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4758690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Which are the different kinds of Exception?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“Interrupt from I/O device” is also an exception.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Recovery from error: Some instruction level error/Operation level error, processor will rise exception.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Debugging: A program, which helps the programmer to find errors. With the help of Exception it provides “TRACE” and “BREAKPOINT”.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 Privileged Instructions: “ Instructions” which can be executed only when processor is running in supervisor mode.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3" name="Rounded Rectangular Callout 2"/>
          <p:cNvSpPr/>
          <p:nvPr/>
        </p:nvSpPr>
        <p:spPr>
          <a:xfrm>
            <a:off x="840740" y="2709545"/>
            <a:ext cx="10574020" cy="1659255"/>
          </a:xfrm>
          <a:prstGeom prst="wedgeRoundRectCallout">
            <a:avLst>
              <a:gd name="adj1" fmla="val -30801"/>
              <a:gd name="adj2" fmla="val 12975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If anyone try to execute “PRIVILEGED INSTURCTION” the “PRIVILEGED EXCEPTION” will be raised.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EXCEPTIONS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What happens when Exception is raised?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Same as Interrupts, Current process is suspended and Exception Handling subroutine will be called.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OS is responsible for coordinating all the activities of the computer.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OS uses INTERRUPTS to perform following operations.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Assign Priorities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Switch between different user programs.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Security and Protection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Application Programs (Software that we create) depends on OS for many things, for example I/O device communication.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When APPLICATION has to perform I/O, it requests OS.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OS will perform I/O by using Interrupts.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Application Programs (Software that we create) depends on OS for many things, for example I/O device communication.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When APPLICATION has to perform I/O, it request OS.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OS will perform I/O by using Interrupts.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sp>
        <p:nvSpPr>
          <p:cNvPr id="2" name="Flowchart: Alternate Process 1"/>
          <p:cNvSpPr/>
          <p:nvPr/>
        </p:nvSpPr>
        <p:spPr>
          <a:xfrm>
            <a:off x="432435" y="1758950"/>
            <a:ext cx="11087735" cy="43757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OS provides various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services.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How does your program find out about the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services?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Each service has a “SOFTWARE INTERRUPT INSTRUCTION” calling which will execute an “SERVICE ROUTINE” whose addresses are maintained by Processor in vector format.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OR we may use “ONE INSTRUCTION WITH DIFFRENET OPERANDS”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Switching from “USER MODE” to “SUPERVISOR MODE” for “INTERRUPT” by setting a bit in “PROCESSOR STATUS REGISTER”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 when Interrupt Request comes, processor switches to supervisor mode to give OS complete access to resources.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returning from “SERVICE ROUTINE” original STATUS WORD of processor is restored.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9219" name="Group 57"/>
          <p:cNvGrpSpPr/>
          <p:nvPr/>
        </p:nvGrpSpPr>
        <p:grpSpPr>
          <a:xfrm>
            <a:off x="5301298" y="1043623"/>
            <a:ext cx="6635750" cy="2738437"/>
            <a:chOff x="793" y="910"/>
            <a:chExt cx="4180" cy="1725"/>
          </a:xfrm>
        </p:grpSpPr>
        <p:sp>
          <p:nvSpPr>
            <p:cNvPr id="9221" name="Rectangle 4"/>
            <p:cNvSpPr/>
            <p:nvPr/>
          </p:nvSpPr>
          <p:spPr>
            <a:xfrm>
              <a:off x="1345" y="1523"/>
              <a:ext cx="2750" cy="700"/>
            </a:xfrm>
            <a:prstGeom prst="rect">
              <a:avLst/>
            </a:prstGeom>
            <a:solidFill>
              <a:srgbClr val="FF9F9F"/>
            </a:solidFill>
            <a:ln w="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22" name="Rectangle 5"/>
            <p:cNvSpPr/>
            <p:nvPr/>
          </p:nvSpPr>
          <p:spPr>
            <a:xfrm>
              <a:off x="1345" y="1523"/>
              <a:ext cx="2750" cy="7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23" name="Freeform 6"/>
            <p:cNvSpPr/>
            <p:nvPr/>
          </p:nvSpPr>
          <p:spPr>
            <a:xfrm>
              <a:off x="3482" y="1609"/>
              <a:ext cx="24" cy="73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" h="6">
                  <a:moveTo>
                    <a:pt x="0" y="0"/>
                  </a:moveTo>
                  <a:lnTo>
                    <a:pt x="1" y="6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4" name="Freeform 7"/>
            <p:cNvSpPr/>
            <p:nvPr/>
          </p:nvSpPr>
          <p:spPr>
            <a:xfrm>
              <a:off x="3482" y="1609"/>
              <a:ext cx="24" cy="73"/>
            </a:xfrm>
            <a:custGeom>
              <a:avLst/>
              <a:gdLst>
                <a:gd name="txL" fmla="*/ 0 w 24"/>
                <a:gd name="txT" fmla="*/ 0 h 73"/>
                <a:gd name="txR" fmla="*/ 24 w 24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24" h="73">
                  <a:moveTo>
                    <a:pt x="0" y="0"/>
                  </a:moveTo>
                  <a:lnTo>
                    <a:pt x="12" y="73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5" name="Freeform 8"/>
            <p:cNvSpPr/>
            <p:nvPr/>
          </p:nvSpPr>
          <p:spPr>
            <a:xfrm>
              <a:off x="3482" y="1159"/>
              <a:ext cx="24" cy="74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6" name="Freeform 9"/>
            <p:cNvSpPr/>
            <p:nvPr/>
          </p:nvSpPr>
          <p:spPr>
            <a:xfrm>
              <a:off x="3482" y="1159"/>
              <a:ext cx="24" cy="74"/>
            </a:xfrm>
            <a:custGeom>
              <a:avLst/>
              <a:gdLst>
                <a:gd name="txL" fmla="*/ 0 w 24"/>
                <a:gd name="txT" fmla="*/ 0 h 74"/>
                <a:gd name="txR" fmla="*/ 24 w 24"/>
                <a:gd name="txB" fmla="*/ 74 h 74"/>
              </a:gdLst>
              <a:ahLst/>
              <a:cxnLst>
                <a:cxn ang="0">
                  <a:pos x="24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24" y="74"/>
                </a:cxn>
              </a:cxnLst>
              <a:rect l="txL" t="txT" r="txR" b="txB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7" name="Line 10"/>
            <p:cNvSpPr/>
            <p:nvPr/>
          </p:nvSpPr>
          <p:spPr>
            <a:xfrm>
              <a:off x="3494" y="1240"/>
              <a:ext cx="1" cy="37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8" name="Freeform 14"/>
            <p:cNvSpPr/>
            <p:nvPr/>
          </p:nvSpPr>
          <p:spPr>
            <a:xfrm>
              <a:off x="1800" y="1609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9" name="Freeform 15"/>
            <p:cNvSpPr/>
            <p:nvPr/>
          </p:nvSpPr>
          <p:spPr>
            <a:xfrm>
              <a:off x="1800" y="1609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37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0" name="Line 16"/>
            <p:cNvSpPr/>
            <p:nvPr/>
          </p:nvSpPr>
          <p:spPr>
            <a:xfrm flipV="1">
              <a:off x="1812" y="1010"/>
              <a:ext cx="1" cy="58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1" name="Freeform 17"/>
            <p:cNvSpPr/>
            <p:nvPr/>
          </p:nvSpPr>
          <p:spPr>
            <a:xfrm>
              <a:off x="2573" y="1609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Freeform 18"/>
            <p:cNvSpPr/>
            <p:nvPr/>
          </p:nvSpPr>
          <p:spPr>
            <a:xfrm>
              <a:off x="2573" y="1609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37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3" name="Freeform 19"/>
            <p:cNvSpPr/>
            <p:nvPr/>
          </p:nvSpPr>
          <p:spPr>
            <a:xfrm>
              <a:off x="2573" y="1298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4" name="Freeform 20"/>
            <p:cNvSpPr/>
            <p:nvPr/>
          </p:nvSpPr>
          <p:spPr>
            <a:xfrm>
              <a:off x="2573" y="1298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37" y="73"/>
                </a:cxn>
                <a:cxn ang="0">
                  <a:pos x="12" y="0"/>
                </a:cxn>
                <a:cxn ang="0">
                  <a:pos x="0" y="73"/>
                </a:cxn>
                <a:cxn ang="0">
                  <a:pos x="12" y="73"/>
                </a:cxn>
                <a:cxn ang="0">
                  <a:pos x="37" y="73"/>
                </a:cxn>
              </a:cxnLst>
              <a:rect l="txL" t="txT" r="txR" b="txB"/>
              <a:pathLst>
                <a:path w="37" h="73">
                  <a:moveTo>
                    <a:pt x="37" y="73"/>
                  </a:moveTo>
                  <a:lnTo>
                    <a:pt x="12" y="0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5" name="Line 21"/>
            <p:cNvSpPr/>
            <p:nvPr/>
          </p:nvSpPr>
          <p:spPr>
            <a:xfrm>
              <a:off x="2585" y="1371"/>
              <a:ext cx="1" cy="2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Rectangle 22"/>
            <p:cNvSpPr/>
            <p:nvPr/>
          </p:nvSpPr>
          <p:spPr>
            <a:xfrm>
              <a:off x="4353" y="1731"/>
              <a:ext cx="149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I/O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7" name="Rectangle 27"/>
            <p:cNvSpPr/>
            <p:nvPr/>
          </p:nvSpPr>
          <p:spPr>
            <a:xfrm>
              <a:off x="4353" y="1854"/>
              <a:ext cx="118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int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8" name="Rectangle 28"/>
            <p:cNvSpPr/>
            <p:nvPr/>
          </p:nvSpPr>
          <p:spPr>
            <a:xfrm>
              <a:off x="4464" y="1854"/>
              <a:ext cx="274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erface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9" name="Freeform 29"/>
            <p:cNvSpPr/>
            <p:nvPr/>
          </p:nvSpPr>
          <p:spPr>
            <a:xfrm>
              <a:off x="4194" y="1510"/>
              <a:ext cx="73" cy="356"/>
            </a:xfrm>
            <a:custGeom>
              <a:avLst/>
              <a:gdLst>
                <a:gd name="txL" fmla="*/ 0 w 6"/>
                <a:gd name="txT" fmla="*/ 0 h 29"/>
                <a:gd name="txR" fmla="*/ 6 w 6"/>
                <a:gd name="txB" fmla="*/ 29 h 29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" h="2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6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0" name="Freeform 30"/>
            <p:cNvSpPr/>
            <p:nvPr/>
          </p:nvSpPr>
          <p:spPr>
            <a:xfrm>
              <a:off x="4194" y="1866"/>
              <a:ext cx="73" cy="369"/>
            </a:xfrm>
            <a:custGeom>
              <a:avLst/>
              <a:gdLst>
                <a:gd name="txL" fmla="*/ 0 w 6"/>
                <a:gd name="txT" fmla="*/ 0 h 30"/>
                <a:gd name="txR" fmla="*/ 6 w 6"/>
                <a:gd name="txB" fmla="*/ 30 h 30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" h="30">
                  <a:moveTo>
                    <a:pt x="0" y="30"/>
                  </a:move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1" name="Freeform 31"/>
            <p:cNvSpPr/>
            <p:nvPr/>
          </p:nvSpPr>
          <p:spPr>
            <a:xfrm>
              <a:off x="2573" y="2063"/>
              <a:ext cx="37" cy="74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2" name="Freeform 32"/>
            <p:cNvSpPr/>
            <p:nvPr/>
          </p:nvSpPr>
          <p:spPr>
            <a:xfrm>
              <a:off x="2573" y="2063"/>
              <a:ext cx="37" cy="74"/>
            </a:xfrm>
            <a:custGeom>
              <a:avLst/>
              <a:gdLst>
                <a:gd name="txL" fmla="*/ 0 w 37"/>
                <a:gd name="txT" fmla="*/ 0 h 74"/>
                <a:gd name="txR" fmla="*/ 37 w 37"/>
                <a:gd name="txB" fmla="*/ 74 h 74"/>
              </a:gdLst>
              <a:ahLst/>
              <a:cxnLst>
                <a:cxn ang="0">
                  <a:pos x="37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37" y="74"/>
                </a:cxn>
              </a:cxnLst>
              <a:rect l="txL" t="txT" r="txR" b="txB"/>
              <a:pathLst>
                <a:path w="37" h="74">
                  <a:moveTo>
                    <a:pt x="37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3" name="Line 33"/>
            <p:cNvSpPr/>
            <p:nvPr/>
          </p:nvSpPr>
          <p:spPr>
            <a:xfrm flipV="1">
              <a:off x="2585" y="2149"/>
              <a:ext cx="1" cy="2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4" name="Freeform 34"/>
            <p:cNvSpPr/>
            <p:nvPr/>
          </p:nvSpPr>
          <p:spPr>
            <a:xfrm>
              <a:off x="3482" y="2063"/>
              <a:ext cx="24" cy="74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5" name="Freeform 35"/>
            <p:cNvSpPr/>
            <p:nvPr/>
          </p:nvSpPr>
          <p:spPr>
            <a:xfrm>
              <a:off x="3482" y="2063"/>
              <a:ext cx="24" cy="74"/>
            </a:xfrm>
            <a:custGeom>
              <a:avLst/>
              <a:gdLst>
                <a:gd name="txL" fmla="*/ 0 w 24"/>
                <a:gd name="txT" fmla="*/ 0 h 74"/>
                <a:gd name="txR" fmla="*/ 24 w 24"/>
                <a:gd name="txB" fmla="*/ 74 h 74"/>
              </a:gdLst>
              <a:ahLst/>
              <a:cxnLst>
                <a:cxn ang="0">
                  <a:pos x="24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24" y="74"/>
                </a:cxn>
              </a:cxnLst>
              <a:rect l="txL" t="txT" r="txR" b="txB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6" name="Line 36"/>
            <p:cNvSpPr/>
            <p:nvPr/>
          </p:nvSpPr>
          <p:spPr>
            <a:xfrm flipV="1">
              <a:off x="3494" y="2149"/>
              <a:ext cx="1" cy="2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7" name="Rectangle 37"/>
            <p:cNvSpPr/>
            <p:nvPr/>
          </p:nvSpPr>
          <p:spPr>
            <a:xfrm>
              <a:off x="2254" y="1695"/>
              <a:ext cx="675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48" name="Rectangle 38"/>
            <p:cNvSpPr/>
            <p:nvPr/>
          </p:nvSpPr>
          <p:spPr>
            <a:xfrm>
              <a:off x="2254" y="1695"/>
              <a:ext cx="675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49" name="Rectangle 39"/>
            <p:cNvSpPr/>
            <p:nvPr/>
          </p:nvSpPr>
          <p:spPr>
            <a:xfrm>
              <a:off x="1505" y="1695"/>
              <a:ext cx="626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0" name="Rectangle 40"/>
            <p:cNvSpPr/>
            <p:nvPr/>
          </p:nvSpPr>
          <p:spPr>
            <a:xfrm>
              <a:off x="1505" y="1695"/>
              <a:ext cx="626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1" name="Rectangle 41"/>
            <p:cNvSpPr/>
            <p:nvPr/>
          </p:nvSpPr>
          <p:spPr>
            <a:xfrm>
              <a:off x="3052" y="1695"/>
              <a:ext cx="896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2" name="Rectangle 42"/>
            <p:cNvSpPr/>
            <p:nvPr/>
          </p:nvSpPr>
          <p:spPr>
            <a:xfrm>
              <a:off x="3052" y="1695"/>
              <a:ext cx="896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3" name="Rectangle 43"/>
            <p:cNvSpPr/>
            <p:nvPr/>
          </p:nvSpPr>
          <p:spPr>
            <a:xfrm>
              <a:off x="1640" y="1854"/>
              <a:ext cx="355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decoder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4" name="Rectangle 44"/>
            <p:cNvSpPr/>
            <p:nvPr/>
          </p:nvSpPr>
          <p:spPr>
            <a:xfrm>
              <a:off x="1640" y="1731"/>
              <a:ext cx="368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Address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5" name="Rectangle 45"/>
            <p:cNvSpPr/>
            <p:nvPr/>
          </p:nvSpPr>
          <p:spPr>
            <a:xfrm>
              <a:off x="3297" y="1731"/>
              <a:ext cx="402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Data and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6" name="Rectangle 46"/>
            <p:cNvSpPr/>
            <p:nvPr/>
          </p:nvSpPr>
          <p:spPr>
            <a:xfrm>
              <a:off x="3175" y="1854"/>
              <a:ext cx="664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status registers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7" name="Rectangle 47"/>
            <p:cNvSpPr/>
            <p:nvPr/>
          </p:nvSpPr>
          <p:spPr>
            <a:xfrm>
              <a:off x="2426" y="1731"/>
              <a:ext cx="342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Control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8" name="Rectangle 48"/>
            <p:cNvSpPr/>
            <p:nvPr/>
          </p:nvSpPr>
          <p:spPr>
            <a:xfrm>
              <a:off x="2426" y="1854"/>
              <a:ext cx="330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circuits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grpSp>
          <p:nvGrpSpPr>
            <p:cNvPr id="9259" name="Group 54"/>
            <p:cNvGrpSpPr/>
            <p:nvPr/>
          </p:nvGrpSpPr>
          <p:grpSpPr>
            <a:xfrm>
              <a:off x="2082" y="2353"/>
              <a:ext cx="1927" cy="282"/>
              <a:chOff x="2082" y="2591"/>
              <a:chExt cx="1927" cy="282"/>
            </a:xfrm>
          </p:grpSpPr>
          <p:sp>
            <p:nvSpPr>
              <p:cNvPr id="9270" name="Rectangle 49"/>
              <p:cNvSpPr/>
              <p:nvPr/>
            </p:nvSpPr>
            <p:spPr>
              <a:xfrm>
                <a:off x="2082" y="2591"/>
                <a:ext cx="1927" cy="282"/>
              </a:xfrm>
              <a:prstGeom prst="rect">
                <a:avLst/>
              </a:pr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71" name="Rectangle 50"/>
              <p:cNvSpPr/>
              <p:nvPr/>
            </p:nvSpPr>
            <p:spPr>
              <a:xfrm>
                <a:off x="2082" y="2591"/>
                <a:ext cx="1927" cy="282"/>
              </a:xfrm>
              <a:prstGeom prst="rect">
                <a:avLst/>
              </a:prstGeom>
              <a:noFill/>
              <a:ln w="19050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72" name="Rectangle 51"/>
              <p:cNvSpPr/>
              <p:nvPr/>
            </p:nvSpPr>
            <p:spPr>
              <a:xfrm>
                <a:off x="2770" y="2652"/>
                <a:ext cx="557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Input device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260" name="Group 56"/>
            <p:cNvGrpSpPr/>
            <p:nvPr/>
          </p:nvGrpSpPr>
          <p:grpSpPr>
            <a:xfrm>
              <a:off x="793" y="910"/>
              <a:ext cx="4180" cy="465"/>
              <a:chOff x="793" y="749"/>
              <a:chExt cx="4180" cy="465"/>
            </a:xfrm>
          </p:grpSpPr>
          <p:sp>
            <p:nvSpPr>
              <p:cNvPr id="9261" name="Line 11"/>
              <p:cNvSpPr/>
              <p:nvPr/>
            </p:nvSpPr>
            <p:spPr>
              <a:xfrm flipH="1">
                <a:off x="1161" y="1166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2" name="Line 12"/>
              <p:cNvSpPr/>
              <p:nvPr/>
            </p:nvSpPr>
            <p:spPr>
              <a:xfrm flipH="1">
                <a:off x="1161" y="995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3" name="Line 13"/>
              <p:cNvSpPr/>
              <p:nvPr/>
            </p:nvSpPr>
            <p:spPr>
              <a:xfrm flipH="1">
                <a:off x="1161" y="835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4" name="Rectangle 23"/>
              <p:cNvSpPr/>
              <p:nvPr/>
            </p:nvSpPr>
            <p:spPr>
              <a:xfrm>
                <a:off x="793" y="908"/>
                <a:ext cx="175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Bus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5" name="Rectangle 24"/>
              <p:cNvSpPr/>
              <p:nvPr/>
            </p:nvSpPr>
            <p:spPr>
              <a:xfrm>
                <a:off x="4365" y="749"/>
                <a:ext cx="608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Address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6" name="Rectangle 25"/>
              <p:cNvSpPr/>
              <p:nvPr/>
            </p:nvSpPr>
            <p:spPr>
              <a:xfrm>
                <a:off x="4365" y="920"/>
                <a:ext cx="452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Data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7" name="Rectangle 26"/>
              <p:cNvSpPr/>
              <p:nvPr/>
            </p:nvSpPr>
            <p:spPr>
              <a:xfrm>
                <a:off x="4365" y="1080"/>
                <a:ext cx="582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Control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8" name="Freeform 52"/>
              <p:cNvSpPr/>
              <p:nvPr/>
            </p:nvSpPr>
            <p:spPr>
              <a:xfrm>
                <a:off x="1026" y="810"/>
                <a:ext cx="74" cy="185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6" h="15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9" name="Freeform 53"/>
              <p:cNvSpPr/>
              <p:nvPr/>
            </p:nvSpPr>
            <p:spPr>
              <a:xfrm>
                <a:off x="1026" y="995"/>
                <a:ext cx="74" cy="184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txL" t="txT" r="txR" b="txB"/>
                <a:pathLst>
                  <a:path w="6" h="15">
                    <a:moveTo>
                      <a:pt x="6" y="15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" name="Rectangular Callout 35"/>
          <p:cNvSpPr/>
          <p:nvPr/>
        </p:nvSpPr>
        <p:spPr>
          <a:xfrm>
            <a:off x="656590" y="1508760"/>
            <a:ext cx="4494530" cy="1221740"/>
          </a:xfrm>
          <a:prstGeom prst="wedgeRectCallout">
            <a:avLst>
              <a:gd name="adj1" fmla="val 86274"/>
              <a:gd name="adj2" fmla="val 5020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Decoding the address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sent by Processor to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enable device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to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identify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itself.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8950" y="4968240"/>
            <a:ext cx="9820910" cy="1221740"/>
          </a:xfrm>
          <a:prstGeom prst="wedgeRectCallout">
            <a:avLst>
              <a:gd name="adj1" fmla="val 38497"/>
              <a:gd name="adj2" fmla="val -21528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>
              <a:lnSpc>
                <a:spcPct val="150000"/>
              </a:lnSpc>
              <a:buAutoNum type="arabicPeriod"/>
            </a:pPr>
            <a:r>
              <a:rPr b="1" i="1" dirty="0">
                <a:latin typeface="Constantia" panose="02030602050306030303" pitchFamily="18" charset="0"/>
                <a:sym typeface="+mn-ea"/>
              </a:rPr>
              <a:t>Data register</a:t>
            </a:r>
            <a:r>
              <a:rPr i="1" dirty="0">
                <a:latin typeface="Constantia" panose="02030602050306030303" pitchFamily="18" charset="0"/>
                <a:sym typeface="+mn-ea"/>
              </a:rPr>
              <a:t> holds the </a:t>
            </a:r>
            <a:r>
              <a:rPr lang="en-US" i="1" dirty="0">
                <a:latin typeface="Constantia" panose="02030602050306030303" pitchFamily="18" charset="0"/>
                <a:sym typeface="+mn-ea"/>
              </a:rPr>
              <a:t>D</a:t>
            </a:r>
            <a:r>
              <a:rPr b="1" i="1" dirty="0">
                <a:latin typeface="Constantia" panose="02030602050306030303" pitchFamily="18" charset="0"/>
                <a:sym typeface="+mn-ea"/>
              </a:rPr>
              <a:t>ata </a:t>
            </a:r>
            <a:r>
              <a:rPr lang="en-US" b="1" i="1" dirty="0">
                <a:latin typeface="Constantia" panose="02030602050306030303" pitchFamily="18" charset="0"/>
                <a:sym typeface="+mn-ea"/>
              </a:rPr>
              <a:t>B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eing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ransferred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--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or from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processor. </a:t>
            </a:r>
            <a:endParaRPr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Status register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holds information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necessary for the operation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I/O device.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6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Alternate Process 4"/>
              <p:cNvSpPr/>
              <p:nvPr/>
            </p:nvSpPr>
            <p:spPr>
              <a:xfrm>
                <a:off x="0" y="1886585"/>
                <a:ext cx="11938635" cy="3612515"/>
              </a:xfrm>
              <a:prstGeom prst="flowChartAlternateProcess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Use of Exception in MULTITASKING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SEVERAL user programs are run at a time.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TIME SLICING is used for this : Each program is run for a small amount of time (Say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𝜆</m:t>
                    </m:r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) one by one.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 An Interrupt will be generated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𝜆</m:t>
                    </m:r>
                  </m:oMath>
                </a14:m>
                <a:r>
                  <a:rPr lang="en-US" sz="2400">
                    <a:latin typeface="Times New Roman" panose="02020603050405020304" charset="0"/>
                    <a:cs typeface="Times New Roman" panose="02020603050405020304" charset="0"/>
                  </a:rPr>
                  <a:t> time to switch from one process to another.</a:t>
                </a:r>
                <a:endParaRPr lang="en-US" sz="24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585"/>
                <a:ext cx="11938635" cy="3612515"/>
              </a:xfrm>
              <a:prstGeom prst="flowChartAlternateProcess">
                <a:avLst/>
              </a:prstGeom>
              <a:blipFill rotWithShape="1">
                <a:blip r:embed="rId1"/>
                <a:stretch>
                  <a:fillRect l="-53" t="-176" r="-53" b="-176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Some Essential Functions in OS for Multitasking are listed here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46680" y="1825625"/>
            <a:ext cx="9291320" cy="475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Some Essential Functions in OS for Multitasking are listed here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INTERRUPTS-INTERRUPT HARDWARE</a:t>
            </a:r>
            <a:endParaRPr lang="en-US" sz="320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46680" y="1825625"/>
            <a:ext cx="9291320" cy="475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819150"/>
            <a:ext cx="12188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USE OF INTERRUPTS IN OPERATING SYSTEM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886585"/>
            <a:ext cx="11938635" cy="361251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Some Essential Functions in OS for Multitasking are listed here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56305" y="1716405"/>
            <a:ext cx="8482965" cy="47961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INTERRUPTS-INTERRUPT HARDWARE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05965" y="3013710"/>
            <a:ext cx="7919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DIRECT MEMORY ACCESS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7" name="Flowchart: Alternate Process 6"/>
          <p:cNvSpPr/>
          <p:nvPr/>
        </p:nvSpPr>
        <p:spPr>
          <a:xfrm>
            <a:off x="301625" y="1135380"/>
            <a:ext cx="279019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move DATAIN, R0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83005" y="2212340"/>
            <a:ext cx="781304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Either Processor will check STATUS  flag of every device.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183005" y="3289300"/>
            <a:ext cx="7813040" cy="79311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Or, Processor will wait for INTERRUPT from Kay board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1655" y="1925320"/>
            <a:ext cx="0" cy="17951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" idx="1"/>
          </p:cNvCxnSpPr>
          <p:nvPr/>
        </p:nvCxnSpPr>
        <p:spPr>
          <a:xfrm>
            <a:off x="511810" y="2588895"/>
            <a:ext cx="671195" cy="2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1810" y="3700145"/>
            <a:ext cx="671195" cy="2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8763635" y="1928495"/>
            <a:ext cx="1056005" cy="23990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9954895" y="2302510"/>
            <a:ext cx="2036445" cy="171958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 Both the Cases Overhead is More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49325" y="4806315"/>
            <a:ext cx="10302240" cy="168973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What if Instead of 1 word, we need to transfer large number of data?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1455" y="2536190"/>
            <a:ext cx="5661660" cy="41217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335" y="2536190"/>
            <a:ext cx="5913120" cy="422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1455" y="2536190"/>
            <a:ext cx="5661660" cy="41217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335" y="2536190"/>
            <a:ext cx="5913120" cy="42227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34185" y="133985"/>
            <a:ext cx="8900160" cy="3785235"/>
          </a:xfrm>
          <a:prstGeom prst="wedgeRoundRectCallout">
            <a:avLst>
              <a:gd name="adj1" fmla="val -47474"/>
              <a:gd name="adj2" fmla="val 67198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Part of I/O Interface.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Responsible for I/O transfers.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3. For each word transfered it provides.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Memory Address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Bus signal that controls data transfer.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Keep track of  memory location (Incrementing the address) and count of number of words transfered.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1455" y="2536190"/>
            <a:ext cx="5661660" cy="41217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335" y="2536190"/>
            <a:ext cx="5913120" cy="42227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34185" y="133985"/>
            <a:ext cx="8900160" cy="3785235"/>
          </a:xfrm>
          <a:prstGeom prst="wedgeRoundRectCallout">
            <a:avLst>
              <a:gd name="adj1" fmla="val -47474"/>
              <a:gd name="adj2" fmla="val 67198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Its operation is under the control of PROGRAM BEING EXECUTED by the processor.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Processor will initiate by sending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Starting address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Number of words in block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Direction of Transfer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grpSp>
        <p:nvGrpSpPr>
          <p:cNvPr id="9219" name="Group 57"/>
          <p:cNvGrpSpPr/>
          <p:nvPr/>
        </p:nvGrpSpPr>
        <p:grpSpPr>
          <a:xfrm>
            <a:off x="5301298" y="1043623"/>
            <a:ext cx="6635750" cy="2738437"/>
            <a:chOff x="793" y="910"/>
            <a:chExt cx="4180" cy="1725"/>
          </a:xfrm>
        </p:grpSpPr>
        <p:sp>
          <p:nvSpPr>
            <p:cNvPr id="9221" name="Rectangle 4"/>
            <p:cNvSpPr/>
            <p:nvPr/>
          </p:nvSpPr>
          <p:spPr>
            <a:xfrm>
              <a:off x="1345" y="1523"/>
              <a:ext cx="2750" cy="700"/>
            </a:xfrm>
            <a:prstGeom prst="rect">
              <a:avLst/>
            </a:prstGeom>
            <a:solidFill>
              <a:srgbClr val="FF9F9F"/>
            </a:solidFill>
            <a:ln w="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22" name="Rectangle 5"/>
            <p:cNvSpPr/>
            <p:nvPr/>
          </p:nvSpPr>
          <p:spPr>
            <a:xfrm>
              <a:off x="1345" y="1523"/>
              <a:ext cx="2750" cy="7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23" name="Freeform 6"/>
            <p:cNvSpPr/>
            <p:nvPr/>
          </p:nvSpPr>
          <p:spPr>
            <a:xfrm>
              <a:off x="3482" y="1609"/>
              <a:ext cx="24" cy="73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" h="6">
                  <a:moveTo>
                    <a:pt x="0" y="0"/>
                  </a:moveTo>
                  <a:lnTo>
                    <a:pt x="1" y="6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4" name="Freeform 7"/>
            <p:cNvSpPr/>
            <p:nvPr/>
          </p:nvSpPr>
          <p:spPr>
            <a:xfrm>
              <a:off x="3482" y="1609"/>
              <a:ext cx="24" cy="73"/>
            </a:xfrm>
            <a:custGeom>
              <a:avLst/>
              <a:gdLst>
                <a:gd name="txL" fmla="*/ 0 w 24"/>
                <a:gd name="txT" fmla="*/ 0 h 73"/>
                <a:gd name="txR" fmla="*/ 24 w 24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24" h="73">
                  <a:moveTo>
                    <a:pt x="0" y="0"/>
                  </a:moveTo>
                  <a:lnTo>
                    <a:pt x="12" y="73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5" name="Freeform 8"/>
            <p:cNvSpPr/>
            <p:nvPr/>
          </p:nvSpPr>
          <p:spPr>
            <a:xfrm>
              <a:off x="3482" y="1159"/>
              <a:ext cx="24" cy="74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6" name="Freeform 9"/>
            <p:cNvSpPr/>
            <p:nvPr/>
          </p:nvSpPr>
          <p:spPr>
            <a:xfrm>
              <a:off x="3482" y="1159"/>
              <a:ext cx="24" cy="74"/>
            </a:xfrm>
            <a:custGeom>
              <a:avLst/>
              <a:gdLst>
                <a:gd name="txL" fmla="*/ 0 w 24"/>
                <a:gd name="txT" fmla="*/ 0 h 74"/>
                <a:gd name="txR" fmla="*/ 24 w 24"/>
                <a:gd name="txB" fmla="*/ 74 h 74"/>
              </a:gdLst>
              <a:ahLst/>
              <a:cxnLst>
                <a:cxn ang="0">
                  <a:pos x="24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24" y="74"/>
                </a:cxn>
              </a:cxnLst>
              <a:rect l="txL" t="txT" r="txR" b="txB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7" name="Line 10"/>
            <p:cNvSpPr/>
            <p:nvPr/>
          </p:nvSpPr>
          <p:spPr>
            <a:xfrm>
              <a:off x="3494" y="1240"/>
              <a:ext cx="1" cy="379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8" name="Freeform 14"/>
            <p:cNvSpPr/>
            <p:nvPr/>
          </p:nvSpPr>
          <p:spPr>
            <a:xfrm>
              <a:off x="1800" y="1609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9" name="Freeform 15"/>
            <p:cNvSpPr/>
            <p:nvPr/>
          </p:nvSpPr>
          <p:spPr>
            <a:xfrm>
              <a:off x="1800" y="1609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37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0" name="Line 16"/>
            <p:cNvSpPr/>
            <p:nvPr/>
          </p:nvSpPr>
          <p:spPr>
            <a:xfrm flipV="1">
              <a:off x="1812" y="1010"/>
              <a:ext cx="1" cy="587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1" name="Freeform 17"/>
            <p:cNvSpPr/>
            <p:nvPr/>
          </p:nvSpPr>
          <p:spPr>
            <a:xfrm>
              <a:off x="2573" y="1609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3" h="6">
                  <a:moveTo>
                    <a:pt x="0" y="0"/>
                  </a:moveTo>
                  <a:lnTo>
                    <a:pt x="1" y="6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Freeform 18"/>
            <p:cNvSpPr/>
            <p:nvPr/>
          </p:nvSpPr>
          <p:spPr>
            <a:xfrm>
              <a:off x="2573" y="1609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2" y="73"/>
                </a:cxn>
                <a:cxn ang="0">
                  <a:pos x="37" y="0"/>
                </a:cxn>
                <a:cxn ang="0">
                  <a:pos x="12" y="0"/>
                </a:cxn>
                <a:cxn ang="0">
                  <a:pos x="0" y="0"/>
                </a:cxn>
              </a:cxnLst>
              <a:rect l="txL" t="txT" r="txR" b="txB"/>
              <a:pathLst>
                <a:path w="37" h="73">
                  <a:moveTo>
                    <a:pt x="0" y="0"/>
                  </a:moveTo>
                  <a:lnTo>
                    <a:pt x="12" y="73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3" name="Freeform 19"/>
            <p:cNvSpPr/>
            <p:nvPr/>
          </p:nvSpPr>
          <p:spPr>
            <a:xfrm>
              <a:off x="2573" y="1298"/>
              <a:ext cx="37" cy="7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4" name="Freeform 20"/>
            <p:cNvSpPr/>
            <p:nvPr/>
          </p:nvSpPr>
          <p:spPr>
            <a:xfrm>
              <a:off x="2573" y="1298"/>
              <a:ext cx="37" cy="73"/>
            </a:xfrm>
            <a:custGeom>
              <a:avLst/>
              <a:gdLst>
                <a:gd name="txL" fmla="*/ 0 w 37"/>
                <a:gd name="txT" fmla="*/ 0 h 73"/>
                <a:gd name="txR" fmla="*/ 37 w 37"/>
                <a:gd name="txB" fmla="*/ 73 h 73"/>
              </a:gdLst>
              <a:ahLst/>
              <a:cxnLst>
                <a:cxn ang="0">
                  <a:pos x="37" y="73"/>
                </a:cxn>
                <a:cxn ang="0">
                  <a:pos x="12" y="0"/>
                </a:cxn>
                <a:cxn ang="0">
                  <a:pos x="0" y="73"/>
                </a:cxn>
                <a:cxn ang="0">
                  <a:pos x="12" y="73"/>
                </a:cxn>
                <a:cxn ang="0">
                  <a:pos x="37" y="73"/>
                </a:cxn>
              </a:cxnLst>
              <a:rect l="txL" t="txT" r="txR" b="txB"/>
              <a:pathLst>
                <a:path w="37" h="73">
                  <a:moveTo>
                    <a:pt x="37" y="73"/>
                  </a:moveTo>
                  <a:lnTo>
                    <a:pt x="12" y="0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5" name="Line 21"/>
            <p:cNvSpPr/>
            <p:nvPr/>
          </p:nvSpPr>
          <p:spPr>
            <a:xfrm>
              <a:off x="2585" y="1371"/>
              <a:ext cx="1" cy="23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6" name="Rectangle 22"/>
            <p:cNvSpPr/>
            <p:nvPr/>
          </p:nvSpPr>
          <p:spPr>
            <a:xfrm>
              <a:off x="4353" y="1731"/>
              <a:ext cx="149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I/O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7" name="Rectangle 27"/>
            <p:cNvSpPr/>
            <p:nvPr/>
          </p:nvSpPr>
          <p:spPr>
            <a:xfrm>
              <a:off x="4353" y="1854"/>
              <a:ext cx="118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int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8" name="Rectangle 28"/>
            <p:cNvSpPr/>
            <p:nvPr/>
          </p:nvSpPr>
          <p:spPr>
            <a:xfrm>
              <a:off x="4464" y="1854"/>
              <a:ext cx="274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erface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39" name="Freeform 29"/>
            <p:cNvSpPr/>
            <p:nvPr/>
          </p:nvSpPr>
          <p:spPr>
            <a:xfrm>
              <a:off x="4194" y="1510"/>
              <a:ext cx="73" cy="356"/>
            </a:xfrm>
            <a:custGeom>
              <a:avLst/>
              <a:gdLst>
                <a:gd name="txL" fmla="*/ 0 w 6"/>
                <a:gd name="txT" fmla="*/ 0 h 29"/>
                <a:gd name="txR" fmla="*/ 6 w 6"/>
                <a:gd name="txB" fmla="*/ 29 h 29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" h="2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6" y="2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0" name="Freeform 30"/>
            <p:cNvSpPr/>
            <p:nvPr/>
          </p:nvSpPr>
          <p:spPr>
            <a:xfrm>
              <a:off x="4194" y="1866"/>
              <a:ext cx="73" cy="369"/>
            </a:xfrm>
            <a:custGeom>
              <a:avLst/>
              <a:gdLst>
                <a:gd name="txL" fmla="*/ 0 w 6"/>
                <a:gd name="txT" fmla="*/ 0 h 30"/>
                <a:gd name="txR" fmla="*/ 6 w 6"/>
                <a:gd name="txB" fmla="*/ 30 h 30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6" h="30">
                  <a:moveTo>
                    <a:pt x="0" y="30"/>
                  </a:move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1" name="Freeform 31"/>
            <p:cNvSpPr/>
            <p:nvPr/>
          </p:nvSpPr>
          <p:spPr>
            <a:xfrm>
              <a:off x="2573" y="2063"/>
              <a:ext cx="37" cy="74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" h="6">
                  <a:moveTo>
                    <a:pt x="3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2" name="Freeform 32"/>
            <p:cNvSpPr/>
            <p:nvPr/>
          </p:nvSpPr>
          <p:spPr>
            <a:xfrm>
              <a:off x="2573" y="2063"/>
              <a:ext cx="37" cy="74"/>
            </a:xfrm>
            <a:custGeom>
              <a:avLst/>
              <a:gdLst>
                <a:gd name="txL" fmla="*/ 0 w 37"/>
                <a:gd name="txT" fmla="*/ 0 h 74"/>
                <a:gd name="txR" fmla="*/ 37 w 37"/>
                <a:gd name="txB" fmla="*/ 74 h 74"/>
              </a:gdLst>
              <a:ahLst/>
              <a:cxnLst>
                <a:cxn ang="0">
                  <a:pos x="37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37" y="74"/>
                </a:cxn>
              </a:cxnLst>
              <a:rect l="txL" t="txT" r="txR" b="txB"/>
              <a:pathLst>
                <a:path w="37" h="74">
                  <a:moveTo>
                    <a:pt x="37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3" name="Line 33"/>
            <p:cNvSpPr/>
            <p:nvPr/>
          </p:nvSpPr>
          <p:spPr>
            <a:xfrm flipV="1">
              <a:off x="2585" y="2149"/>
              <a:ext cx="1" cy="2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4" name="Freeform 34"/>
            <p:cNvSpPr/>
            <p:nvPr/>
          </p:nvSpPr>
          <p:spPr>
            <a:xfrm>
              <a:off x="3482" y="2063"/>
              <a:ext cx="24" cy="74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" h="6">
                  <a:moveTo>
                    <a:pt x="2" y="6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5" name="Freeform 35"/>
            <p:cNvSpPr/>
            <p:nvPr/>
          </p:nvSpPr>
          <p:spPr>
            <a:xfrm>
              <a:off x="3482" y="2063"/>
              <a:ext cx="24" cy="74"/>
            </a:xfrm>
            <a:custGeom>
              <a:avLst/>
              <a:gdLst>
                <a:gd name="txL" fmla="*/ 0 w 24"/>
                <a:gd name="txT" fmla="*/ 0 h 74"/>
                <a:gd name="txR" fmla="*/ 24 w 24"/>
                <a:gd name="txB" fmla="*/ 74 h 74"/>
              </a:gdLst>
              <a:ahLst/>
              <a:cxnLst>
                <a:cxn ang="0">
                  <a:pos x="24" y="74"/>
                </a:cxn>
                <a:cxn ang="0">
                  <a:pos x="12" y="0"/>
                </a:cxn>
                <a:cxn ang="0">
                  <a:pos x="0" y="74"/>
                </a:cxn>
                <a:cxn ang="0">
                  <a:pos x="12" y="74"/>
                </a:cxn>
                <a:cxn ang="0">
                  <a:pos x="24" y="74"/>
                </a:cxn>
              </a:cxnLst>
              <a:rect l="txL" t="txT" r="txR" b="txB"/>
              <a:pathLst>
                <a:path w="24" h="74">
                  <a:moveTo>
                    <a:pt x="24" y="74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6" name="Line 36"/>
            <p:cNvSpPr/>
            <p:nvPr/>
          </p:nvSpPr>
          <p:spPr>
            <a:xfrm flipV="1">
              <a:off x="3494" y="2149"/>
              <a:ext cx="1" cy="213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7" name="Rectangle 37"/>
            <p:cNvSpPr/>
            <p:nvPr/>
          </p:nvSpPr>
          <p:spPr>
            <a:xfrm>
              <a:off x="2254" y="1695"/>
              <a:ext cx="675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48" name="Rectangle 38"/>
            <p:cNvSpPr/>
            <p:nvPr/>
          </p:nvSpPr>
          <p:spPr>
            <a:xfrm>
              <a:off x="2254" y="1695"/>
              <a:ext cx="675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49" name="Rectangle 39"/>
            <p:cNvSpPr/>
            <p:nvPr/>
          </p:nvSpPr>
          <p:spPr>
            <a:xfrm>
              <a:off x="1505" y="1695"/>
              <a:ext cx="626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0" name="Rectangle 40"/>
            <p:cNvSpPr/>
            <p:nvPr/>
          </p:nvSpPr>
          <p:spPr>
            <a:xfrm>
              <a:off x="1505" y="1695"/>
              <a:ext cx="626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1" name="Rectangle 41"/>
            <p:cNvSpPr/>
            <p:nvPr/>
          </p:nvSpPr>
          <p:spPr>
            <a:xfrm>
              <a:off x="3052" y="1695"/>
              <a:ext cx="896" cy="35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2" name="Rectangle 42"/>
            <p:cNvSpPr/>
            <p:nvPr/>
          </p:nvSpPr>
          <p:spPr>
            <a:xfrm>
              <a:off x="3052" y="1695"/>
              <a:ext cx="896" cy="356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onstantia" panose="02030602050306030303" pitchFamily="18" charset="0"/>
              </a:endParaRPr>
            </a:p>
          </p:txBody>
        </p:sp>
        <p:sp>
          <p:nvSpPr>
            <p:cNvPr id="9253" name="Rectangle 43"/>
            <p:cNvSpPr/>
            <p:nvPr/>
          </p:nvSpPr>
          <p:spPr>
            <a:xfrm>
              <a:off x="1640" y="1854"/>
              <a:ext cx="355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decoder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4" name="Rectangle 44"/>
            <p:cNvSpPr/>
            <p:nvPr/>
          </p:nvSpPr>
          <p:spPr>
            <a:xfrm>
              <a:off x="1640" y="1731"/>
              <a:ext cx="368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Address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5" name="Rectangle 45"/>
            <p:cNvSpPr/>
            <p:nvPr/>
          </p:nvSpPr>
          <p:spPr>
            <a:xfrm>
              <a:off x="3297" y="1731"/>
              <a:ext cx="402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Data and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6" name="Rectangle 46"/>
            <p:cNvSpPr/>
            <p:nvPr/>
          </p:nvSpPr>
          <p:spPr>
            <a:xfrm>
              <a:off x="3175" y="1854"/>
              <a:ext cx="664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status registers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7" name="Rectangle 47"/>
            <p:cNvSpPr/>
            <p:nvPr/>
          </p:nvSpPr>
          <p:spPr>
            <a:xfrm>
              <a:off x="2426" y="1731"/>
              <a:ext cx="342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Control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sp>
          <p:nvSpPr>
            <p:cNvPr id="9258" name="Rectangle 48"/>
            <p:cNvSpPr/>
            <p:nvPr/>
          </p:nvSpPr>
          <p:spPr>
            <a:xfrm>
              <a:off x="2426" y="1854"/>
              <a:ext cx="330" cy="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400" dirty="0">
                  <a:solidFill>
                    <a:srgbClr val="000000"/>
                  </a:solidFill>
                  <a:latin typeface="Nimbus Roman No9 L"/>
                </a:rPr>
                <a:t>circuits</a:t>
              </a:r>
              <a:endParaRPr sz="2400" dirty="0">
                <a:latin typeface="Constantia" panose="02030602050306030303" pitchFamily="18" charset="0"/>
              </a:endParaRPr>
            </a:p>
          </p:txBody>
        </p:sp>
        <p:grpSp>
          <p:nvGrpSpPr>
            <p:cNvPr id="9259" name="Group 54"/>
            <p:cNvGrpSpPr/>
            <p:nvPr/>
          </p:nvGrpSpPr>
          <p:grpSpPr>
            <a:xfrm>
              <a:off x="2082" y="2353"/>
              <a:ext cx="1927" cy="282"/>
              <a:chOff x="2082" y="2591"/>
              <a:chExt cx="1927" cy="282"/>
            </a:xfrm>
          </p:grpSpPr>
          <p:sp>
            <p:nvSpPr>
              <p:cNvPr id="9270" name="Rectangle 49"/>
              <p:cNvSpPr/>
              <p:nvPr/>
            </p:nvSpPr>
            <p:spPr>
              <a:xfrm>
                <a:off x="2082" y="2591"/>
                <a:ext cx="1927" cy="282"/>
              </a:xfrm>
              <a:prstGeom prst="rect">
                <a:avLst/>
              </a:pr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71" name="Rectangle 50"/>
              <p:cNvSpPr/>
              <p:nvPr/>
            </p:nvSpPr>
            <p:spPr>
              <a:xfrm>
                <a:off x="2082" y="2591"/>
                <a:ext cx="1927" cy="282"/>
              </a:xfrm>
              <a:prstGeom prst="rect">
                <a:avLst/>
              </a:prstGeom>
              <a:noFill/>
              <a:ln w="19050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72" name="Rectangle 51"/>
              <p:cNvSpPr/>
              <p:nvPr/>
            </p:nvSpPr>
            <p:spPr>
              <a:xfrm>
                <a:off x="2770" y="2652"/>
                <a:ext cx="557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Input device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260" name="Group 56"/>
            <p:cNvGrpSpPr/>
            <p:nvPr/>
          </p:nvGrpSpPr>
          <p:grpSpPr>
            <a:xfrm>
              <a:off x="793" y="910"/>
              <a:ext cx="4180" cy="465"/>
              <a:chOff x="793" y="749"/>
              <a:chExt cx="4180" cy="465"/>
            </a:xfrm>
          </p:grpSpPr>
          <p:sp>
            <p:nvSpPr>
              <p:cNvPr id="9261" name="Line 11"/>
              <p:cNvSpPr/>
              <p:nvPr/>
            </p:nvSpPr>
            <p:spPr>
              <a:xfrm flipH="1">
                <a:off x="1161" y="1166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2" name="Line 12"/>
              <p:cNvSpPr/>
              <p:nvPr/>
            </p:nvSpPr>
            <p:spPr>
              <a:xfrm flipH="1">
                <a:off x="1161" y="995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3" name="Line 13"/>
              <p:cNvSpPr/>
              <p:nvPr/>
            </p:nvSpPr>
            <p:spPr>
              <a:xfrm flipH="1">
                <a:off x="1161" y="835"/>
                <a:ext cx="3119" cy="1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64" name="Rectangle 23"/>
              <p:cNvSpPr/>
              <p:nvPr/>
            </p:nvSpPr>
            <p:spPr>
              <a:xfrm>
                <a:off x="793" y="908"/>
                <a:ext cx="175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Bus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5" name="Rectangle 24"/>
              <p:cNvSpPr/>
              <p:nvPr/>
            </p:nvSpPr>
            <p:spPr>
              <a:xfrm>
                <a:off x="4365" y="749"/>
                <a:ext cx="608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Address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6" name="Rectangle 25"/>
              <p:cNvSpPr/>
              <p:nvPr/>
            </p:nvSpPr>
            <p:spPr>
              <a:xfrm>
                <a:off x="4365" y="920"/>
                <a:ext cx="452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Data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7" name="Rectangle 26"/>
              <p:cNvSpPr/>
              <p:nvPr/>
            </p:nvSpPr>
            <p:spPr>
              <a:xfrm>
                <a:off x="4365" y="1080"/>
                <a:ext cx="582" cy="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r>
                  <a:rPr sz="1400" dirty="0">
                    <a:solidFill>
                      <a:srgbClr val="000000"/>
                    </a:solidFill>
                    <a:latin typeface="Nimbus Roman No9 L"/>
                  </a:rPr>
                  <a:t>Control lines</a:t>
                </a:r>
                <a:endParaRPr sz="2400" dirty="0">
                  <a:latin typeface="Constantia" panose="02030602050306030303" pitchFamily="18" charset="0"/>
                </a:endParaRPr>
              </a:p>
            </p:txBody>
          </p:sp>
          <p:sp>
            <p:nvSpPr>
              <p:cNvPr id="9268" name="Freeform 52"/>
              <p:cNvSpPr/>
              <p:nvPr/>
            </p:nvSpPr>
            <p:spPr>
              <a:xfrm>
                <a:off x="1026" y="810"/>
                <a:ext cx="74" cy="185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6" h="15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9" name="Freeform 53"/>
              <p:cNvSpPr/>
              <p:nvPr/>
            </p:nvSpPr>
            <p:spPr>
              <a:xfrm>
                <a:off x="1026" y="995"/>
                <a:ext cx="74" cy="184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txL" t="txT" r="txR" b="txB"/>
                <a:pathLst>
                  <a:path w="6" h="15">
                    <a:moveTo>
                      <a:pt x="6" y="15"/>
                    </a:moveTo>
                    <a:lnTo>
                      <a:pt x="5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" name="Text Box 2"/>
          <p:cNvSpPr txBox="1"/>
          <p:nvPr/>
        </p:nvSpPr>
        <p:spPr>
          <a:xfrm>
            <a:off x="159385" y="4036695"/>
            <a:ext cx="114046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Always remember -- I/O devices are very slow compared to memory and processor.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Synchronization is required.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Ex: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SIN flag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in Keyboard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STATUS REGISTER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SIN=1, Data (Character) is READY at KEYBOARD REGISTER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SIN=0, after DATA is READ FROM PROCESSOR.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1455" y="2536190"/>
            <a:ext cx="5661660" cy="41217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335" y="2536190"/>
            <a:ext cx="5913120" cy="42227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34185" y="133985"/>
            <a:ext cx="8900160" cy="3785235"/>
          </a:xfrm>
          <a:prstGeom prst="wedgeRoundRectCallout">
            <a:avLst>
              <a:gd name="adj1" fmla="val -47474"/>
              <a:gd name="adj2" fmla="val 67198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While Transfer is taking place.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1. Program requested for transfer will be suspended until transfer is completed (OS puts the program in BLOCKED STATE)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2. Processer may execute other programs.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110615"/>
            <a:ext cx="12188825" cy="212725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separate control unit to transfer without Processor Intervening for every word.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This approach is called “Direct Memory Access” (DMA).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1455" y="2536190"/>
            <a:ext cx="5661660" cy="41217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9335" y="2536190"/>
            <a:ext cx="5913120" cy="422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81" y="3"/>
            <a:ext cx="10513608" cy="132557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880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Master : Device which initializes transfer.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Arbitration: Transfering Bus Mastership from One Device to Another.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Arbitration Types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Centralized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1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Distributed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245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CENTRALIZED 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Controller will be a PROCESSOR or a SEPARATE  UNIT attached to bus.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The controller will decide about the arbitration process 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245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CENTRALIZED 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Bus Controller will be a PROCESSOR or a SEPARATE  UNIT attached to bus.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3248660"/>
            <a:ext cx="6254115" cy="29489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0610" y="2600960"/>
            <a:ext cx="583565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245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DISTRIBUTED 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Every device participates in arbitration.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245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DISTRIBUTED 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Every device participates in arbitration.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18835" y="2086610"/>
            <a:ext cx="5778500" cy="40100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19470" y="4455160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0</a:t>
            </a:r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919470" y="3679825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1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077075" y="1790700"/>
            <a:ext cx="445770" cy="416560"/>
          </a:xfrm>
          <a:prstGeom prst="wedgeRoundRectCallout">
            <a:avLst>
              <a:gd name="adj1" fmla="val 49430"/>
              <a:gd name="adj2" fmla="val 1861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DIRECT MEMORY ACCESS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325245"/>
            <a:ext cx="12188825" cy="5532755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DISTRIBUTED BUS ARBITRATION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Every device participates in arbitration.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280" y="2086610"/>
            <a:ext cx="5778500" cy="40100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5915" y="4455160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0</a:t>
            </a:r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35915" y="3679825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1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93520" y="1790700"/>
            <a:ext cx="445770" cy="416560"/>
          </a:xfrm>
          <a:prstGeom prst="wedgeRoundRectCallout">
            <a:avLst>
              <a:gd name="adj1" fmla="val 49430"/>
              <a:gd name="adj2" fmla="val 1861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1</a:t>
            </a:r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235" y="1970405"/>
            <a:ext cx="5778500" cy="40100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817870" y="4338955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1</a:t>
            </a: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817870" y="3563620"/>
            <a:ext cx="445770" cy="416560"/>
          </a:xfrm>
          <a:prstGeom prst="wedgeRoundRectCallout">
            <a:avLst>
              <a:gd name="adj1" fmla="val 264529"/>
              <a:gd name="adj2" fmla="val 417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0</a:t>
            </a: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6975475" y="1674495"/>
            <a:ext cx="445770" cy="416560"/>
          </a:xfrm>
          <a:prstGeom prst="wedgeRoundRectCallout">
            <a:avLst>
              <a:gd name="adj1" fmla="val 49430"/>
              <a:gd name="adj2" fmla="val 18612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0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0755" y="467106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05395" y="469582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00035" y="469138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66735" y="468693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034145" y="466788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342755" y="467804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637395" y="465899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30765" y="470281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24990" y="483044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10740" y="475551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5380" y="480949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7960" y="479044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67430" y="478599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62070" y="4796155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42740" y="479171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37380" y="4772660"/>
            <a:ext cx="114300" cy="17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Flowchart: Alternate Process 27"/>
          <p:cNvSpPr/>
          <p:nvPr/>
        </p:nvSpPr>
        <p:spPr>
          <a:xfrm>
            <a:off x="4217670" y="561975"/>
            <a:ext cx="2305685" cy="9017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 or 0 is 1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But as it is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5" y="3347720"/>
            <a:ext cx="371475" cy="161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30"/>
              <p:cNvSpPr txBox="1"/>
              <p:nvPr/>
            </p:nvSpPr>
            <p:spPr>
              <a:xfrm>
                <a:off x="5407660" y="950595"/>
                <a:ext cx="706120" cy="3746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𝐴𝑅𝐵</m:t>
                          </m:r>
                          <m:r>
                            <a:rPr 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60" y="950595"/>
                <a:ext cx="706120" cy="374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ular Callout 31"/>
          <p:cNvSpPr/>
          <p:nvPr/>
        </p:nvSpPr>
        <p:spPr>
          <a:xfrm>
            <a:off x="6864985" y="534035"/>
            <a:ext cx="4161155" cy="416560"/>
          </a:xfrm>
          <a:prstGeom prst="wedgeRoundRectCallout">
            <a:avLst>
              <a:gd name="adj1" fmla="val -65290"/>
              <a:gd name="adj2" fmla="val 9344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/>
              <a:t>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 device which has sent ‘1’ will win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05965" y="3013710"/>
            <a:ext cx="7919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BUSES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BUSES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194945" y="1291590"/>
            <a:ext cx="3263900" cy="2011045"/>
            <a:chOff x="307" y="2034"/>
            <a:chExt cx="5140" cy="316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07" y="2034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TYPES of BUSES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813" y="3137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813" y="4395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2" y="2865"/>
              <a:ext cx="0" cy="1925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901" y="3507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72" y="4790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524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 ACCESSING I/O DEVICES</a:t>
            </a: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57120" y="1992630"/>
            <a:ext cx="6372860" cy="443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BUSES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194945" y="1291590"/>
            <a:ext cx="3263900" cy="2011045"/>
            <a:chOff x="307" y="2034"/>
            <a:chExt cx="5140" cy="316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07" y="2034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TYPES of BUSES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813" y="3137"/>
              <a:ext cx="3635" cy="807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813" y="4395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2" y="2865"/>
              <a:ext cx="0" cy="1925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901" y="3507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72" y="4790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175" y="1785620"/>
            <a:ext cx="7819390" cy="477901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5550535" y="605218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TRANSFER IN SYNCHRONOUS BUS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BUSES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194945" y="1291590"/>
            <a:ext cx="3263900" cy="2011045"/>
            <a:chOff x="307" y="2034"/>
            <a:chExt cx="5140" cy="316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07" y="2034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TYPES of BUSES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813" y="3137"/>
              <a:ext cx="3635" cy="807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813" y="4395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2" y="2865"/>
              <a:ext cx="0" cy="1925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901" y="3507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72" y="4790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115" y="715645"/>
            <a:ext cx="8171815" cy="614235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451485" y="538924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TRANSFER IN SYNCHRONOUS BUS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BUSES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194945" y="1291590"/>
            <a:ext cx="3263900" cy="2011045"/>
            <a:chOff x="307" y="2034"/>
            <a:chExt cx="5140" cy="316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07" y="2034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TYPES of BUSES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813" y="3137"/>
              <a:ext cx="3635" cy="807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813" y="4395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2" y="2865"/>
              <a:ext cx="0" cy="1925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901" y="3507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72" y="4790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0" y="877570"/>
            <a:ext cx="7604125" cy="56749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94945" y="4875530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TRANSFER IN SYNCHRONOUS BUS with MULTIPLE CYCLES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BUSES</a:t>
            </a:r>
            <a:endParaRPr lang="en-US" sz="3200"/>
          </a:p>
        </p:txBody>
      </p:sp>
      <p:grpSp>
        <p:nvGrpSpPr>
          <p:cNvPr id="9" name="Group 8"/>
          <p:cNvGrpSpPr/>
          <p:nvPr/>
        </p:nvGrpSpPr>
        <p:grpSpPr>
          <a:xfrm>
            <a:off x="194945" y="1291590"/>
            <a:ext cx="3263900" cy="2011045"/>
            <a:chOff x="307" y="2034"/>
            <a:chExt cx="5140" cy="316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307" y="2034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TYPES of BUSES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1813" y="3137"/>
              <a:ext cx="3635" cy="807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1813" y="4395"/>
              <a:ext cx="3635" cy="807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ASYNCHRONOUS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2" y="2865"/>
              <a:ext cx="0" cy="1925"/>
            </a:xfrm>
            <a:prstGeom prst="line">
              <a:avLst/>
            </a:prstGeom>
            <a:ln w="444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901" y="3507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72" y="4790"/>
              <a:ext cx="912" cy="3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955" y="1010285"/>
            <a:ext cx="7858760" cy="556133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330835" y="483044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INPUT TRANSFER IN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ASYNCHRONOUS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BUS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005965" y="3013710"/>
            <a:ext cx="7919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INTERFACE CIRCUITS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635" y="812165"/>
            <a:ext cx="12188825" cy="120396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I/O INTERFACE: Is the circuitry required to connect I/O device to Computer.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8300" y="2332355"/>
            <a:ext cx="2352040" cy="3122930"/>
            <a:chOff x="2580" y="3673"/>
            <a:chExt cx="3704" cy="4918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2580" y="3673"/>
              <a:ext cx="2684" cy="4918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>
                <a:lnSpc>
                  <a:spcPct val="90000"/>
                </a:lnSpc>
              </a:pPr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COMPUTER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5003" y="4600"/>
              <a:ext cx="711" cy="3229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N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T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R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5714" y="5312"/>
              <a:ext cx="570" cy="180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en-US" sz="1600">
                  <a:solidFill>
                    <a:schemeClr val="tx1"/>
                  </a:solidFill>
                </a:rPr>
                <a:t>P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O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R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T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433" y="5409"/>
              <a:ext cx="570" cy="1617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BUS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017135" y="2890520"/>
            <a:ext cx="3047365" cy="904875"/>
          </a:xfrm>
          <a:prstGeom prst="wedgeRoundRectCallout">
            <a:avLst>
              <a:gd name="adj1" fmla="val -82256"/>
              <a:gd name="adj2" fmla="val 641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CONNECT I/O DEVICE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38300" y="5597525"/>
            <a:ext cx="4766310" cy="904875"/>
          </a:xfrm>
          <a:prstGeom prst="wedgeRoundRectCallout">
            <a:avLst>
              <a:gd name="adj1" fmla="val -23021"/>
              <a:gd name="adj2" fmla="val -1658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READ/WRITE DATA FROM INTERFACE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635" y="812165"/>
            <a:ext cx="12188825" cy="120396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I/O INTERFACE: Is the circuitry required to connect I/O device to Computer.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8300" y="2332355"/>
            <a:ext cx="2352040" cy="3122930"/>
            <a:chOff x="2580" y="3673"/>
            <a:chExt cx="3704" cy="4918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2580" y="3673"/>
              <a:ext cx="2684" cy="4918"/>
            </a:xfrm>
            <a:prstGeom prst="flowChartAlternateProces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>
                <a:lnSpc>
                  <a:spcPct val="90000"/>
                </a:lnSpc>
              </a:pPr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COMPUTER</a:t>
              </a:r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5003" y="4600"/>
              <a:ext cx="711" cy="3229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I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N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T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R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1400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  <a:endParaRPr lang="en-US" sz="14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5714" y="5312"/>
              <a:ext cx="570" cy="1805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en-US" sz="1600">
                  <a:solidFill>
                    <a:schemeClr val="tx1"/>
                  </a:solidFill>
                </a:rPr>
                <a:t>P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O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R</a:t>
              </a:r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T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433" y="5409"/>
              <a:ext cx="570" cy="1617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endParaRPr lang="en-US" sz="1600">
                <a:solidFill>
                  <a:schemeClr val="tx1"/>
                </a:solidFill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BUS</a:t>
              </a: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017135" y="2890520"/>
            <a:ext cx="3047365" cy="904875"/>
          </a:xfrm>
          <a:prstGeom prst="wedgeRoundRectCallout">
            <a:avLst>
              <a:gd name="adj1" fmla="val -82256"/>
              <a:gd name="adj2" fmla="val 641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CONNECT I/O DEVICE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38300" y="5597525"/>
            <a:ext cx="4766310" cy="904875"/>
          </a:xfrm>
          <a:prstGeom prst="wedgeRoundRectCallout">
            <a:avLst>
              <a:gd name="adj1" fmla="val -23021"/>
              <a:gd name="adj2" fmla="val -1658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TO READ/WRITE DATA FROM INTERFACE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200"/>
              <a:t>INTERFACE CIRCUITS</a:t>
            </a:r>
            <a:endParaRPr lang="en-US" sz="3200"/>
          </a:p>
        </p:txBody>
      </p:sp>
      <p:sp>
        <p:nvSpPr>
          <p:cNvPr id="11" name="Flowchart: Alternate Process 10"/>
          <p:cNvSpPr/>
          <p:nvPr/>
        </p:nvSpPr>
        <p:spPr>
          <a:xfrm>
            <a:off x="635" y="812165"/>
            <a:ext cx="12188825" cy="5820410"/>
          </a:xfrm>
          <a:prstGeom prst="flowChartAlternate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Functions of I/O Interface: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STORAGE BUFFER: For at least one word of data.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STATUS FLAG : For processor to decide whether the BUFFER is FULL.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ADDRESS DECODING: To verify whether address sent by PROCESSOR is its own or not.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TIMING SIGNAL generation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FORMAT CONVERSION: From Bus to I/O device.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charset="0"/>
              <a:buChar char="v"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821680" y="617283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0" y="715645"/>
            <a:ext cx="12188190" cy="673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Parallel Port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1517650"/>
            <a:ext cx="12188190" cy="1229995"/>
          </a:xfrm>
          <a:prstGeom prst="flowChartAlternateProces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p>
            <a:pPr marL="800100" lvl="1" indent="-34290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8 bits are sent in parallel.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9460" cy="71564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p>
            <a:r>
              <a:rPr lang="en-US" sz="3200"/>
              <a:t>INTERFACE CIRCUITS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2333625"/>
            <a:ext cx="10523220" cy="425259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821680" y="6172835"/>
            <a:ext cx="5113655" cy="5124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KEYBOARD-to-PROCESSOR CONNECTION</a:t>
            </a:r>
            <a:endParaRPr lang="en-US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687310" y="1071880"/>
            <a:ext cx="3047365" cy="904875"/>
          </a:xfrm>
          <a:prstGeom prst="wedgeRoundRectCallout">
            <a:avLst>
              <a:gd name="adj1" fmla="val -28307"/>
              <a:gd name="adj2" fmla="val 21421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Generates ASCII CODE for the Key Pressed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27287</Words>
  <Application>WPS Presentation</Application>
  <PresentationFormat>Custom</PresentationFormat>
  <Paragraphs>1494</Paragraphs>
  <Slides>119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119</vt:i4>
      </vt:variant>
    </vt:vector>
  </HeadingPairs>
  <TitlesOfParts>
    <vt:vector size="132" baseType="lpstr">
      <vt:lpstr>Arial</vt:lpstr>
      <vt:lpstr>SimSun</vt:lpstr>
      <vt:lpstr>Wingdings</vt:lpstr>
      <vt:lpstr>Times New Roman</vt:lpstr>
      <vt:lpstr>Nimbus Roman No9 L</vt:lpstr>
      <vt:lpstr>Segoe Print</vt:lpstr>
      <vt:lpstr>Constantia</vt:lpstr>
      <vt:lpstr>Microsoft YaHei</vt:lpstr>
      <vt:lpstr>Arial Unicode MS</vt:lpstr>
      <vt:lpstr>Calibri</vt:lpstr>
      <vt:lpstr>Wingdings</vt:lpstr>
      <vt:lpstr>Cambria Math</vt:lpstr>
      <vt:lpstr>Office Theme</vt:lpstr>
      <vt:lpstr>MODULE-II  INPUT/OUTPUT ORGANIZATION</vt:lpstr>
      <vt:lpstr>PowerPoint 演示文稿</vt:lpstr>
      <vt:lpstr> ACCESSING I/O DEVICES</vt:lpstr>
      <vt:lpstr> ACCESSING I/O DEVICES</vt:lpstr>
      <vt:lpstr> ACCESSING I/O DEVICES</vt:lpstr>
      <vt:lpstr> ACCESSING I/O DEVICES</vt:lpstr>
      <vt:lpstr> ACCESSING I/O DEVICES</vt:lpstr>
      <vt:lpstr> ACCESSING I/O DEVICES</vt:lpstr>
      <vt:lpstr> ACCESSING I/O DEVICES</vt:lpstr>
      <vt:lpstr> ACCESSING I/O DEVICES</vt:lpstr>
      <vt:lpstr>PowerPoint 演示文稿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PowerPoint 演示文稿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INTERRUPTS-INTERRUPT HARDWARE</vt:lpstr>
      <vt:lpstr>PowerPoint 演示文稿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DIRECT MEMORY ACCESS</vt:lpstr>
      <vt:lpstr>PowerPoint 演示文稿</vt:lpstr>
      <vt:lpstr>BUSES</vt:lpstr>
      <vt:lpstr>BUSES</vt:lpstr>
      <vt:lpstr>BUSES</vt:lpstr>
      <vt:lpstr>BUSES</vt:lpstr>
      <vt:lpstr>BUSES</vt:lpstr>
      <vt:lpstr>PowerPoint 演示文稿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  <vt:lpstr>INTERFACE CIRCUITS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Ashwini JP</cp:lastModifiedBy>
  <cp:revision>313</cp:revision>
  <dcterms:created xsi:type="dcterms:W3CDTF">2022-02-14T18:16:00Z</dcterms:created>
  <dcterms:modified xsi:type="dcterms:W3CDTF">2023-01-17T08:49:30Z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DF3C5AF702904A0DB2C68253E4161ED9</vt:lpwstr>
  </property>
</Properties>
</file>