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79"/>
  </p:handoutMasterIdLst>
  <p:sldIdLst>
    <p:sldId id="256" r:id="rId3"/>
    <p:sldId id="393" r:id="rId4"/>
    <p:sldId id="257" r:id="rId5"/>
    <p:sldId id="633" r:id="rId6"/>
    <p:sldId id="634" r:id="rId7"/>
    <p:sldId id="635" r:id="rId8"/>
    <p:sldId id="623" r:id="rId9"/>
    <p:sldId id="628" r:id="rId10"/>
    <p:sldId id="647" r:id="rId11"/>
    <p:sldId id="646" r:id="rId12"/>
    <p:sldId id="648" r:id="rId13"/>
    <p:sldId id="649" r:id="rId14"/>
    <p:sldId id="650" r:id="rId15"/>
    <p:sldId id="651" r:id="rId16"/>
    <p:sldId id="652" r:id="rId18"/>
    <p:sldId id="653" r:id="rId19"/>
    <p:sldId id="655" r:id="rId20"/>
    <p:sldId id="654" r:id="rId21"/>
    <p:sldId id="656" r:id="rId22"/>
    <p:sldId id="657" r:id="rId23"/>
    <p:sldId id="658" r:id="rId24"/>
    <p:sldId id="659" r:id="rId25"/>
    <p:sldId id="669" r:id="rId26"/>
    <p:sldId id="670" r:id="rId27"/>
    <p:sldId id="671" r:id="rId28"/>
    <p:sldId id="672" r:id="rId29"/>
    <p:sldId id="673" r:id="rId30"/>
    <p:sldId id="674" r:id="rId31"/>
    <p:sldId id="675" r:id="rId32"/>
    <p:sldId id="676" r:id="rId33"/>
    <p:sldId id="677" r:id="rId34"/>
    <p:sldId id="678" r:id="rId35"/>
    <p:sldId id="679" r:id="rId36"/>
    <p:sldId id="680" r:id="rId37"/>
    <p:sldId id="681" r:id="rId38"/>
    <p:sldId id="690" r:id="rId39"/>
    <p:sldId id="691" r:id="rId40"/>
    <p:sldId id="692" r:id="rId41"/>
    <p:sldId id="693" r:id="rId42"/>
    <p:sldId id="694" r:id="rId43"/>
    <p:sldId id="704" r:id="rId44"/>
    <p:sldId id="703" r:id="rId45"/>
    <p:sldId id="714" r:id="rId46"/>
    <p:sldId id="715" r:id="rId47"/>
    <p:sldId id="716" r:id="rId48"/>
    <p:sldId id="624" r:id="rId49"/>
    <p:sldId id="629" r:id="rId50"/>
    <p:sldId id="725" r:id="rId51"/>
    <p:sldId id="726" r:id="rId52"/>
    <p:sldId id="727" r:id="rId53"/>
    <p:sldId id="728" r:id="rId54"/>
    <p:sldId id="729" r:id="rId55"/>
    <p:sldId id="736" r:id="rId56"/>
    <p:sldId id="743" r:id="rId57"/>
    <p:sldId id="744" r:id="rId58"/>
    <p:sldId id="625" r:id="rId59"/>
    <p:sldId id="630" r:id="rId60"/>
    <p:sldId id="626" r:id="rId61"/>
    <p:sldId id="631" r:id="rId62"/>
    <p:sldId id="745" r:id="rId63"/>
    <p:sldId id="746" r:id="rId64"/>
    <p:sldId id="747" r:id="rId65"/>
    <p:sldId id="754" r:id="rId66"/>
    <p:sldId id="755" r:id="rId67"/>
    <p:sldId id="756" r:id="rId68"/>
    <p:sldId id="759" r:id="rId69"/>
    <p:sldId id="760" r:id="rId70"/>
    <p:sldId id="761" r:id="rId71"/>
    <p:sldId id="627" r:id="rId72"/>
    <p:sldId id="632" r:id="rId73"/>
    <p:sldId id="764" r:id="rId74"/>
    <p:sldId id="765" r:id="rId75"/>
    <p:sldId id="766" r:id="rId76"/>
    <p:sldId id="767" r:id="rId77"/>
    <p:sldId id="768" r:id="rId78"/>
  </p:sldIdLst>
  <p:sldSz cx="12188825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162"/>
      </p:cViewPr>
      <p:guideLst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2" Type="http://schemas.openxmlformats.org/officeDocument/2006/relationships/tableStyles" Target="tableStyles.xml"/><Relationship Id="rId81" Type="http://schemas.openxmlformats.org/officeDocument/2006/relationships/viewProps" Target="viewProps.xml"/><Relationship Id="rId80" Type="http://schemas.openxmlformats.org/officeDocument/2006/relationships/presProps" Target="presProps.xml"/><Relationship Id="rId8" Type="http://schemas.openxmlformats.org/officeDocument/2006/relationships/slide" Target="slides/slide6.xml"/><Relationship Id="rId79" Type="http://schemas.openxmlformats.org/officeDocument/2006/relationships/handoutMaster" Target="handoutMasters/handoutMaster1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188" y="1279287"/>
            <a:ext cx="6139369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11" y="1122371"/>
            <a:ext cx="9142268" cy="23876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711" y="3602064"/>
            <a:ext cx="9142268" cy="1655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041" y="365128"/>
            <a:ext cx="10513608" cy="5811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92" y="1709751"/>
            <a:ext cx="10513608" cy="28527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92" y="4589497"/>
            <a:ext cx="10513608" cy="150019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41" y="1825638"/>
            <a:ext cx="518061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031" y="1825638"/>
            <a:ext cx="518061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9" y="365128"/>
            <a:ext cx="10513608" cy="132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29" y="1681175"/>
            <a:ext cx="5156810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29" y="2505093"/>
            <a:ext cx="5156810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031" y="1681175"/>
            <a:ext cx="5182206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031" y="2505093"/>
            <a:ext cx="5182206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9" y="457203"/>
            <a:ext cx="3931492" cy="16002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206" y="987432"/>
            <a:ext cx="6171031" cy="48736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29" y="2057415"/>
            <a:ext cx="3931492" cy="38116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247" y="365128"/>
            <a:ext cx="2628402" cy="58118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41" y="365128"/>
            <a:ext cx="7732835" cy="58118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41" y="365128"/>
            <a:ext cx="10513608" cy="132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41" y="1825638"/>
            <a:ext cx="10513608" cy="435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41" y="6356397"/>
            <a:ext cx="274268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835" y="6356397"/>
            <a:ext cx="4114021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969" y="6356397"/>
            <a:ext cx="274268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/>
              <a:t>MODULE-III</a:t>
            </a:r>
            <a:br>
              <a:rPr lang="en-US" b="1"/>
            </a:br>
            <a:r>
              <a:rPr lang="en-US" b="1"/>
              <a:t>MEMORY SYSTEMS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06" y="4296119"/>
            <a:ext cx="9142268" cy="1655774"/>
          </a:xfrm>
        </p:spPr>
        <p:txBody>
          <a:bodyPr>
            <a:normAutofit lnSpcReduction="20000"/>
          </a:bodyPr>
          <a:lstStyle/>
          <a:p>
            <a:pPr algn="l"/>
            <a:r>
              <a:rPr lang="en-US"/>
              <a:t>By,</a:t>
            </a:r>
            <a:endParaRPr lang="en-US"/>
          </a:p>
          <a:p>
            <a:pPr algn="l"/>
            <a:r>
              <a:rPr lang="en-US"/>
              <a:t>Mrs. Ashwini Janagal</a:t>
            </a:r>
            <a:endParaRPr lang="en-US"/>
          </a:p>
          <a:p>
            <a:pPr algn="l"/>
            <a:r>
              <a:rPr lang="en-US"/>
              <a:t>Department of AIML</a:t>
            </a:r>
            <a:endParaRPr lang="en-US"/>
          </a:p>
          <a:p>
            <a:pPr algn="l"/>
            <a:r>
              <a:rPr lang="en-US"/>
              <a:t>JNN College of Engineering</a:t>
            </a:r>
            <a:endParaRPr lang="en-US"/>
          </a:p>
        </p:txBody>
      </p:sp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1068050" y="106045"/>
            <a:ext cx="1014730" cy="1122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0790555" y="998855"/>
            <a:ext cx="156908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">
                <a:latin typeface="Times New Roman" panose="02020603050405020304" charset="0"/>
                <a:cs typeface="Times New Roman" panose="02020603050405020304" charset="0"/>
              </a:rPr>
              <a:t>ASHWINI J P</a:t>
            </a:r>
            <a:endParaRPr lang="en-US" sz="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4" name="Flowchart: Alternate Process 3"/>
          <p:cNvSpPr/>
          <p:nvPr/>
        </p:nvSpPr>
        <p:spPr>
          <a:xfrm>
            <a:off x="91440" y="1268095"/>
            <a:ext cx="6555105" cy="50984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16 words and 8 bits per word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16</a:t>
            </a:r>
            <a:r>
              <a:rPr lang="en-US" sz="2400">
                <a:latin typeface="Arial" panose="020B0604020202020204" pitchFamily="34" charset="0"/>
                <a:cs typeface="Times New Roman" panose="02020603050405020304" charset="0"/>
              </a:rPr>
              <a:t>×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8 memory.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Total 128 bits.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 address lines+ 8 data lines+ R/W +CS(Chip Select)=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14 external lines.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6545" y="1362075"/>
            <a:ext cx="5306060" cy="47085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56480" y="3313430"/>
            <a:ext cx="287020" cy="1524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4" name="Flowchart: Alternate Process 3"/>
          <p:cNvSpPr/>
          <p:nvPr/>
        </p:nvSpPr>
        <p:spPr>
          <a:xfrm>
            <a:off x="91440" y="1268095"/>
            <a:ext cx="11563350" cy="169037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What are the different ways in which 1K (1024) memory cells can be arranged?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128</a:t>
            </a:r>
            <a:r>
              <a:rPr lang="en-US" sz="2400">
                <a:latin typeface="Arial" panose="020B0604020202020204" pitchFamily="34" charset="0"/>
                <a:cs typeface="Times New Roman" panose="02020603050405020304" charset="0"/>
              </a:rPr>
              <a:t>×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8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2565" y="3242945"/>
            <a:ext cx="10250170" cy="2965450"/>
            <a:chOff x="319" y="5107"/>
            <a:chExt cx="16142" cy="4670"/>
          </a:xfrm>
        </p:grpSpPr>
        <p:sp>
          <p:nvSpPr>
            <p:cNvPr id="11" name="Rectangles 10"/>
            <p:cNvSpPr/>
            <p:nvPr/>
          </p:nvSpPr>
          <p:spPr>
            <a:xfrm>
              <a:off x="7222" y="5107"/>
              <a:ext cx="735" cy="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1200">
                  <a:latin typeface="Times New Roman" panose="02020603050405020304" charset="0"/>
                  <a:cs typeface="Times New Roman" panose="02020603050405020304" charset="0"/>
                </a:rPr>
                <a:t>w0</a:t>
              </a:r>
              <a:endParaRPr lang="en-US" sz="1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" name="Flowchart: Alternate Process 2"/>
            <p:cNvSpPr/>
            <p:nvPr/>
          </p:nvSpPr>
          <p:spPr>
            <a:xfrm>
              <a:off x="5106" y="5217"/>
              <a:ext cx="2233" cy="456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ADDRESS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DECODER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291" y="5502"/>
              <a:ext cx="91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339" y="5892"/>
              <a:ext cx="91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39" y="7674"/>
              <a:ext cx="91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101" y="6118"/>
              <a:ext cx="24" cy="133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s 11"/>
            <p:cNvSpPr/>
            <p:nvPr/>
          </p:nvSpPr>
          <p:spPr>
            <a:xfrm>
              <a:off x="7146" y="5468"/>
              <a:ext cx="735" cy="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1200">
                  <a:latin typeface="Times New Roman" panose="02020603050405020304" charset="0"/>
                  <a:cs typeface="Times New Roman" panose="02020603050405020304" charset="0"/>
                </a:rPr>
                <a:t>w1</a:t>
              </a:r>
              <a:endParaRPr lang="en-US" sz="1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Rectangles 12"/>
            <p:cNvSpPr/>
            <p:nvPr/>
          </p:nvSpPr>
          <p:spPr>
            <a:xfrm>
              <a:off x="7224" y="7276"/>
              <a:ext cx="877" cy="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1200">
                  <a:latin typeface="Times New Roman" panose="02020603050405020304" charset="0"/>
                  <a:cs typeface="Times New Roman" panose="02020603050405020304" charset="0"/>
                </a:rPr>
                <a:t>w128</a:t>
              </a:r>
              <a:endParaRPr lang="en-US" sz="1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717" y="5455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423" y="5471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251" y="5471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010" y="5471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15" y="5471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597" y="5529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303" y="5529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009" y="5529"/>
              <a:ext cx="0" cy="3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490" y="5835"/>
              <a:ext cx="1568" cy="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483" y="6265"/>
              <a:ext cx="1568" cy="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483" y="6702"/>
              <a:ext cx="1568" cy="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460" y="7139"/>
              <a:ext cx="1568" cy="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460" y="7553"/>
              <a:ext cx="1568" cy="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483" y="7944"/>
              <a:ext cx="1568" cy="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460" y="8427"/>
              <a:ext cx="1568" cy="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eft Brace 28"/>
            <p:cNvSpPr/>
            <p:nvPr/>
          </p:nvSpPr>
          <p:spPr>
            <a:xfrm>
              <a:off x="2493" y="5621"/>
              <a:ext cx="356" cy="320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30" name="Rectangles 29"/>
            <p:cNvSpPr/>
            <p:nvPr/>
          </p:nvSpPr>
          <p:spPr>
            <a:xfrm>
              <a:off x="319" y="6702"/>
              <a:ext cx="2175" cy="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1200">
                  <a:latin typeface="Times New Roman" panose="02020603050405020304" charset="0"/>
                  <a:cs typeface="Times New Roman" panose="02020603050405020304" charset="0"/>
                </a:rPr>
                <a:t>ADDRESS LINES</a:t>
              </a:r>
              <a:endParaRPr lang="en-US" sz="1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1" name="Rectangles 30"/>
          <p:cNvSpPr/>
          <p:nvPr/>
        </p:nvSpPr>
        <p:spPr>
          <a:xfrm>
            <a:off x="5004435" y="5975350"/>
            <a:ext cx="6854190" cy="473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7 Address Lines+ 8 Data LInes+ Read Write+Chip Select = 17 Lines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91440" y="1268095"/>
            <a:ext cx="11563350" cy="169037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What are the different ways in which 1K (1024) memory cells can be arranged?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1K</a:t>
            </a:r>
            <a:r>
              <a:rPr lang="en-US" sz="2400">
                <a:latin typeface="Arial" panose="020B0604020202020204" pitchFamily="34" charset="0"/>
                <a:cs typeface="Times New Roman" panose="02020603050405020304" charset="0"/>
              </a:rPr>
              <a:t>×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  Organization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0240" y="1691005"/>
            <a:ext cx="8464550" cy="484314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5004435" y="5975350"/>
            <a:ext cx="6854190" cy="473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10 Address Lines+ 1 Data LInes+ Read Write+Chip Select = 13 Lines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 SEMICONDUCTOR RAM MEMORIES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91440" y="1268095"/>
            <a:ext cx="11563350" cy="306197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 can you arrange 4M memory?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512K</a:t>
            </a:r>
            <a:r>
              <a:rPr lang="en-US" sz="2400">
                <a:latin typeface="Arial" panose="020B0604020202020204" pitchFamily="34" charset="0"/>
                <a:cs typeface="Times New Roman" panose="02020603050405020304" charset="0"/>
              </a:rPr>
              <a:t>×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8 Organization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 many External Lines are required for this implementation?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042035"/>
            <a:ext cx="11563350" cy="162877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is STATIC MEMORY?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Memories capable of storing the the contents as long as power is available.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0" y="1785620"/>
            <a:ext cx="7193915" cy="48247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88380" y="1442720"/>
            <a:ext cx="2940685" cy="3136900"/>
            <a:chOff x="9588" y="2272"/>
            <a:chExt cx="4631" cy="4940"/>
          </a:xfrm>
        </p:grpSpPr>
        <p:sp>
          <p:nvSpPr>
            <p:cNvPr id="3" name="Flowchart: Connector 2"/>
            <p:cNvSpPr/>
            <p:nvPr/>
          </p:nvSpPr>
          <p:spPr>
            <a:xfrm>
              <a:off x="9588" y="3602"/>
              <a:ext cx="3966" cy="3611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12247" y="2272"/>
              <a:ext cx="1973" cy="1306"/>
            </a:xfrm>
            <a:prstGeom prst="wedgeRoundRectCallout">
              <a:avLst>
                <a:gd name="adj1" fmla="val -47110"/>
                <a:gd name="adj2" fmla="val 10612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LATCH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64865" y="2384425"/>
            <a:ext cx="8378190" cy="829310"/>
            <a:chOff x="4871" y="5275"/>
            <a:chExt cx="13194" cy="1306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4871" y="5275"/>
              <a:ext cx="2803" cy="1306"/>
            </a:xfrm>
            <a:prstGeom prst="wedgeRoundRectCallout">
              <a:avLst>
                <a:gd name="adj1" fmla="val 78291"/>
                <a:gd name="adj2" fmla="val 8966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TRANSISTOR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5263" y="5275"/>
              <a:ext cx="2803" cy="1306"/>
            </a:xfrm>
            <a:prstGeom prst="wedgeRoundRectCallout">
              <a:avLst>
                <a:gd name="adj1" fmla="val -90420"/>
                <a:gd name="adj2" fmla="val 932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TRANSISTOR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  <p:sp>
        <p:nvSpPr>
          <p:cNvPr id="11" name="Flowchart: Alternate Process 10"/>
          <p:cNvSpPr/>
          <p:nvPr/>
        </p:nvSpPr>
        <p:spPr>
          <a:xfrm>
            <a:off x="181610" y="3620135"/>
            <a:ext cx="4549775" cy="29902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 - Bit Value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b` - Bit Complement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When Word line is GROUND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then b=0 then b`=1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And it is retained as long as power supply is there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042035"/>
            <a:ext cx="11563350" cy="162877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is STATIC MEMORY?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Memories capable of storing the the contents as long as power is available.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1855" y="2033270"/>
            <a:ext cx="7193915" cy="482473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196215" y="2997200"/>
            <a:ext cx="4549775" cy="29902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READ OPERATION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Close switched T1 and T2.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Sense/write line will sense values of b and b`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042035"/>
            <a:ext cx="11563350" cy="162877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is STATIC MEMORY?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Memories capable of storing the the contents as long as power is available.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1855" y="2033270"/>
            <a:ext cx="7193915" cy="482473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196215" y="2997200"/>
            <a:ext cx="4549775" cy="29902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WRITE OPERATION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Sense/write line will put appropriate value at b and b` (1 or 0)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Then Activate the word line.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042035"/>
            <a:ext cx="11563350" cy="162877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is STATIC MEMORY?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Memories capable of storing the the contents as long as power is available.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1633220"/>
            <a:ext cx="7197090" cy="496316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96215" y="2997200"/>
            <a:ext cx="4549775" cy="29902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Transistor Pairs (T3, T5), (T4,T6) form the inverters of the latch.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For ‘1’: T3 and T6 are on.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(b=1 and b`=0)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For ‘0’: T5 and T4 are on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(b=0, b`=1)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042035"/>
            <a:ext cx="11563350" cy="162877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is STATIC MEMORY?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Memories capable of storing the the contents as long as power is available.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1633220"/>
            <a:ext cx="7197090" cy="496316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96215" y="2997200"/>
            <a:ext cx="4549775" cy="29902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Transistor Pairs (T3, T5), (T4,T6) form the inverters of the latch.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For ‘1’: T3 and T6 are on.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(b=1 and b`=0)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For ‘0’: T5 and T4 are on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(b=0, b`=1)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4230" y="808319"/>
            <a:ext cx="3455035" cy="1586266"/>
            <a:chOff x="12034" y="92"/>
            <a:chExt cx="5441" cy="5720"/>
          </a:xfrm>
        </p:grpSpPr>
        <p:sp>
          <p:nvSpPr>
            <p:cNvPr id="7" name="Flowchart: Connector 6"/>
            <p:cNvSpPr/>
            <p:nvPr/>
          </p:nvSpPr>
          <p:spPr>
            <a:xfrm>
              <a:off x="12034" y="3602"/>
              <a:ext cx="1211" cy="221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2888" y="92"/>
              <a:ext cx="4587" cy="2642"/>
            </a:xfrm>
            <a:prstGeom prst="wedgeRoundRectCallout">
              <a:avLst>
                <a:gd name="adj1" fmla="val -47110"/>
                <a:gd name="adj2" fmla="val 10612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5V in older version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3V in newer version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042035"/>
            <a:ext cx="11563350" cy="22161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ASYNCHRONOUS DRAMS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SRAMS need lot of transistors.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Therefore we use Dynamic RAMS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" name="Flowchart: Alternate Process 1"/>
          <p:cNvSpPr/>
          <p:nvPr/>
        </p:nvSpPr>
        <p:spPr>
          <a:xfrm>
            <a:off x="0" y="3470910"/>
            <a:ext cx="11563350" cy="304609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is DYNAMIC RAM?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Memory cells which can’t store the value indefinitely.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Periodic Refreshment Required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Cheaper compared to SRAMS  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BASIC CONCEPTS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042035"/>
            <a:ext cx="11563350" cy="22161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ASYNCHRONOUS DRAMS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SRAMS need lot of transistors.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Therefore we use Dynamic RAMS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" name="Flowchart: Alternate Process 1"/>
          <p:cNvSpPr/>
          <p:nvPr/>
        </p:nvSpPr>
        <p:spPr>
          <a:xfrm>
            <a:off x="0" y="3470910"/>
            <a:ext cx="11563350" cy="304609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is DYNAMIC RAM?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Memory cells which can’t store the value indefinitely.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Periodic Refreshment Required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Cheaper compared to SRAMS  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6575" y="2118995"/>
            <a:ext cx="6391275" cy="40366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73595" y="2965414"/>
            <a:ext cx="3802380" cy="1586266"/>
            <a:chOff x="11487" y="92"/>
            <a:chExt cx="5988" cy="5720"/>
          </a:xfrm>
        </p:grpSpPr>
        <p:sp>
          <p:nvSpPr>
            <p:cNvPr id="7" name="Flowchart: Connector 6"/>
            <p:cNvSpPr/>
            <p:nvPr/>
          </p:nvSpPr>
          <p:spPr>
            <a:xfrm>
              <a:off x="12034" y="3602"/>
              <a:ext cx="1211" cy="221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1487" y="92"/>
              <a:ext cx="5988" cy="2642"/>
            </a:xfrm>
            <a:prstGeom prst="wedgeRoundRectCallout">
              <a:avLst>
                <a:gd name="adj1" fmla="val -26887"/>
                <a:gd name="adj2" fmla="val 81394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Information is stored in the form of charge on capacitor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  <p:sp>
        <p:nvSpPr>
          <p:cNvPr id="5" name="Flowchart: Alternate Process 4"/>
          <p:cNvSpPr/>
          <p:nvPr/>
        </p:nvSpPr>
        <p:spPr>
          <a:xfrm>
            <a:off x="613410" y="2211705"/>
            <a:ext cx="4133215" cy="14782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CHARGE IS RETAINED FOR JUST 10 MILLI SECONS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" name="Flowchart: Alternate Process 1"/>
          <p:cNvSpPr/>
          <p:nvPr/>
        </p:nvSpPr>
        <p:spPr>
          <a:xfrm>
            <a:off x="0" y="806450"/>
            <a:ext cx="6976110" cy="51873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ASYNCHRONOUS DRAMS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READ OPERATION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Switch on TRANSISTOR and apply proper VOLTAGE to CAPACITOR.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Once TRANSISTOR is switched off CAPACITOR will start to discharge.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So periodically it shouold be refreshed after it id discharged to a threshold.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SENSE AMPLIFIER will sence the charge and if it goes beyond a threshold appropriate actions will be taken.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2765" y="806450"/>
            <a:ext cx="5049520" cy="403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806450"/>
            <a:ext cx="6976110" cy="51873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ASYNCHRONOUS DRAMS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READ OPERATION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Switch on TRANSISTOR and apply proper VOLTAGE to CAPACITOR.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Once TRANSISTOR is switched off CAPACITOR will start to discharge.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So periodically it shouold be refreshed after it id discharged to a threshold.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SENSE AMPLIFIER will sence the charge and if it goes beyond a threshold appropriate actions will be taken.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22905" y="1318895"/>
            <a:ext cx="8546465" cy="5215255"/>
          </a:xfrm>
          <a:prstGeom prst="rect">
            <a:avLst/>
          </a:prstGeom>
        </p:spPr>
      </p:pic>
      <p:sp>
        <p:nvSpPr>
          <p:cNvPr id="5" name="Title 7"/>
          <p:cNvSpPr>
            <a:spLocks noGrp="1"/>
          </p:cNvSpPr>
          <p:nvPr/>
        </p:nvSpPr>
        <p:spPr>
          <a:xfrm>
            <a:off x="0" y="0"/>
            <a:ext cx="12189460" cy="715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r>
              <a:rPr lang="en-US" sz="3200"/>
              <a:t> SEMICONDUCTOR RAM MEMORIES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10535" y="1318895"/>
            <a:ext cx="8546465" cy="52152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6775" y="2268864"/>
            <a:ext cx="3802380" cy="1924041"/>
            <a:chOff x="7257" y="-1126"/>
            <a:chExt cx="5988" cy="6938"/>
          </a:xfrm>
        </p:grpSpPr>
        <p:sp>
          <p:nvSpPr>
            <p:cNvPr id="7" name="Flowchart: Connector 6"/>
            <p:cNvSpPr/>
            <p:nvPr/>
          </p:nvSpPr>
          <p:spPr>
            <a:xfrm>
              <a:off x="12034" y="3602"/>
              <a:ext cx="1211" cy="221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7257" y="-1126"/>
              <a:ext cx="5988" cy="2642"/>
            </a:xfrm>
            <a:prstGeom prst="wedgeRoundRectCallout">
              <a:avLst>
                <a:gd name="adj1" fmla="val 38176"/>
                <a:gd name="adj2" fmla="val 13078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2</a:t>
              </a:r>
              <a:r>
                <a:rPr lang="en-US" baseline="30000">
                  <a:latin typeface="Courier New" panose="02070309020205020404" charset="0"/>
                  <a:cs typeface="Courier New" panose="02070309020205020404" charset="0"/>
                </a:rPr>
                <a:t>12</a:t>
              </a:r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=4096 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66545" y="3421279"/>
            <a:ext cx="3938270" cy="1805348"/>
            <a:chOff x="7043" y="3602"/>
            <a:chExt cx="6202" cy="6510"/>
          </a:xfrm>
        </p:grpSpPr>
        <p:sp>
          <p:nvSpPr>
            <p:cNvPr id="5" name="Flowchart: Connector 4"/>
            <p:cNvSpPr/>
            <p:nvPr/>
          </p:nvSpPr>
          <p:spPr>
            <a:xfrm>
              <a:off x="12034" y="3602"/>
              <a:ext cx="1211" cy="221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7043" y="7470"/>
              <a:ext cx="5988" cy="2642"/>
            </a:xfrm>
            <a:prstGeom prst="wedgeRoundRectCallout">
              <a:avLst>
                <a:gd name="adj1" fmla="val 40547"/>
                <a:gd name="adj2" fmla="val -12246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2</a:t>
              </a:r>
              <a:r>
                <a:rPr lang="en-US" baseline="30000">
                  <a:latin typeface="Courier New" panose="02070309020205020404" charset="0"/>
                  <a:cs typeface="Courier New" panose="02070309020205020404" charset="0"/>
                </a:rPr>
                <a:t>9</a:t>
              </a:r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=512 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6472555" y="586105"/>
            <a:ext cx="3802380" cy="732790"/>
          </a:xfrm>
          <a:prstGeom prst="wedgeRoundRectCallout">
            <a:avLst>
              <a:gd name="adj1" fmla="val -36022"/>
              <a:gd name="adj2" fmla="val 1760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Courier New" panose="02070309020205020404" charset="0"/>
                <a:cs typeface="Courier New" panose="02070309020205020404" charset="0"/>
              </a:rPr>
              <a:t>ROW address is put first here </a:t>
            </a:r>
            <a:endParaRPr lang="en-US">
              <a:latin typeface="Courier New" panose="02070309020205020404" charset="0"/>
              <a:cs typeface="Courier New" panose="0207030902020502040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19300" y="259089"/>
            <a:ext cx="3802380" cy="1924041"/>
            <a:chOff x="7257" y="-1126"/>
            <a:chExt cx="5988" cy="6938"/>
          </a:xfrm>
        </p:grpSpPr>
        <p:sp>
          <p:nvSpPr>
            <p:cNvPr id="15" name="Flowchart: Connector 14"/>
            <p:cNvSpPr/>
            <p:nvPr/>
          </p:nvSpPr>
          <p:spPr>
            <a:xfrm>
              <a:off x="12034" y="3602"/>
              <a:ext cx="1211" cy="221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7257" y="-1126"/>
              <a:ext cx="5988" cy="2642"/>
            </a:xfrm>
            <a:prstGeom prst="wedgeRoundRectCallout">
              <a:avLst>
                <a:gd name="adj1" fmla="val 38176"/>
                <a:gd name="adj2" fmla="val 13078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ROW ADDRESS STROBE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7987030" y="1570355"/>
            <a:ext cx="3802380" cy="732790"/>
          </a:xfrm>
          <a:prstGeom prst="wedgeRoundRectCallout">
            <a:avLst>
              <a:gd name="adj1" fmla="val -13410"/>
              <a:gd name="adj2" fmla="val 1307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Courier New" panose="02070309020205020404" charset="0"/>
                <a:cs typeface="Courier New" panose="02070309020205020404" charset="0"/>
              </a:rPr>
              <a:t>SELECTED ROW will be READ and  REFRESHED</a:t>
            </a:r>
            <a:endParaRPr lang="en-US">
              <a:latin typeface="Courier New" panose="02070309020205020404" charset="0"/>
              <a:cs typeface="Courier New" panose="0207030902020502040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0350" y="5527684"/>
            <a:ext cx="5416550" cy="732677"/>
            <a:chOff x="7257" y="-1126"/>
            <a:chExt cx="8530" cy="2642"/>
          </a:xfrm>
        </p:grpSpPr>
        <p:sp>
          <p:nvSpPr>
            <p:cNvPr id="19" name="Flowchart: Connector 18"/>
            <p:cNvSpPr/>
            <p:nvPr/>
          </p:nvSpPr>
          <p:spPr>
            <a:xfrm>
              <a:off x="14576" y="-1126"/>
              <a:ext cx="1211" cy="221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7257" y="-1126"/>
              <a:ext cx="5988" cy="2642"/>
            </a:xfrm>
            <a:prstGeom prst="wedgeRoundRectCallout">
              <a:avLst>
                <a:gd name="adj1" fmla="val 74281"/>
                <a:gd name="adj2" fmla="val -1134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Courier New" panose="02070309020205020404" charset="0"/>
                  <a:cs typeface="Courier New" panose="02070309020205020404" charset="0"/>
                </a:rPr>
                <a:t>ROW ADDRESS STROBE</a:t>
              </a:r>
              <a:endParaRPr lang="en-US">
                <a:latin typeface="Courier New" panose="02070309020205020404" charset="0"/>
                <a:cs typeface="Courier New" panose="02070309020205020404" charset="0"/>
              </a:endParaRP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6916420" y="5801360"/>
            <a:ext cx="3802380" cy="732790"/>
          </a:xfrm>
          <a:prstGeom prst="wedgeRoundRectCallout">
            <a:avLst>
              <a:gd name="adj1" fmla="val -49515"/>
              <a:gd name="adj2" fmla="val -12859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Courier New" panose="02070309020205020404" charset="0"/>
                <a:cs typeface="Courier New" panose="02070309020205020404" charset="0"/>
              </a:rPr>
              <a:t>COLUMN address is put here </a:t>
            </a:r>
            <a:endParaRPr lang="en-US">
              <a:latin typeface="Courier New" panose="02070309020205020404" charset="0"/>
              <a:cs typeface="Courier New" panose="020703090202050204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2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24525" y="1017270"/>
            <a:ext cx="6238875" cy="521525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7957185" y="1017270"/>
            <a:ext cx="3802380" cy="732790"/>
          </a:xfrm>
          <a:prstGeom prst="wedgeRoundRectCallout">
            <a:avLst>
              <a:gd name="adj1" fmla="val 6830"/>
              <a:gd name="adj2" fmla="val 1286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Courier New" panose="02070309020205020404" charset="0"/>
                <a:cs typeface="Courier New" panose="02070309020205020404" charset="0"/>
              </a:rPr>
              <a:t>SELECTED ROW will be READ and  REFRESHED</a:t>
            </a:r>
            <a:endParaRPr lang="en-US">
              <a:latin typeface="Courier New" panose="02070309020205020404" charset="0"/>
              <a:cs typeface="Courier New" panose="0207030902020502040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6450"/>
            <a:ext cx="6268085" cy="51873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Refrshing has to happen PERIODICALLY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REFRESH CIRCUIT will take care of it.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RAS and CAS are active low and they are used for asynchronous communication.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6450"/>
            <a:ext cx="12188190" cy="518731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DRAMS are widely used because of their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 Density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Low Cost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Different Organizations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Ex: 64 Mbit can be organized as 16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M×4, 8M×8 or 4M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charset="0"/>
                <a:sym typeface="+mn-ea"/>
              </a:rPr>
              <a:t>×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16.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6450"/>
            <a:ext cx="7180580" cy="573024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FAST PAGE MODE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read a BYTE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you select the row (4096 bits)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Next you select one BYTE (8 bits) from it.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If Processor wants to read NEXT BYTE from SAME ROW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Then once again SAME ROW is SELECTED(4096 bits)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the process continues...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48425" y="1017270"/>
            <a:ext cx="5514975" cy="52152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2915" y="2242820"/>
            <a:ext cx="5053330" cy="6781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1615" y="4448175"/>
            <a:ext cx="5294630" cy="12509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5591810" y="1186180"/>
            <a:ext cx="5611495" cy="126682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WHY SELECT SAME ROW TWO TIMES??????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48425" y="1017270"/>
            <a:ext cx="5514975" cy="5215255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0" y="806450"/>
            <a:ext cx="7180580" cy="573024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FAST PAGE MODE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LOGIC: Send BYTES in SEQUENCE.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SEND Row Address ONLY ONCE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 BYTES sequentially with successive CAS signal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089650" y="1017270"/>
            <a:ext cx="5611495" cy="126682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WHY SELECT SAME ROW TWO TIMES??????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Alternate Process 21"/>
          <p:cNvSpPr/>
          <p:nvPr/>
        </p:nvSpPr>
        <p:spPr>
          <a:xfrm>
            <a:off x="0" y="806450"/>
            <a:ext cx="11871960" cy="573024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SYNCHRONOUS DRAMS (SDRAMS)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DRAMS which works in synchronization with CLOCK SIGNALS.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64505" y="1367790"/>
            <a:ext cx="5962650" cy="46075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 SEMICONDUCTOR RAM MEMORIES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Alternate Process 21"/>
          <p:cNvSpPr/>
          <p:nvPr/>
        </p:nvSpPr>
        <p:spPr>
          <a:xfrm>
            <a:off x="0" y="806450"/>
            <a:ext cx="5747385" cy="573024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SYNCHRONOUS DRAMS (SDRAMS)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Various Modes of Operation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Single Word Transfer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Burst Transfer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 need to send CAS for every column transfer.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Column Counter and Clock Signals are used internally for burst transfer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61075" y="1367790"/>
            <a:ext cx="5962650" cy="46075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5" name="Rounded Rectangular Callout 4"/>
          <p:cNvSpPr/>
          <p:nvPr/>
        </p:nvSpPr>
        <p:spPr>
          <a:xfrm>
            <a:off x="9302750" y="1005205"/>
            <a:ext cx="2036445" cy="542925"/>
          </a:xfrm>
          <a:prstGeom prst="wedgeRoundRectCallout">
            <a:avLst>
              <a:gd name="adj1" fmla="val -81587"/>
              <a:gd name="adj2" fmla="val 8403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Refreshes Every 64ms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BASIC CONCEPTS</a:t>
            </a:r>
            <a:endParaRPr lang="en-US" sz="3200"/>
          </a:p>
        </p:txBody>
      </p:sp>
      <p:sp>
        <p:nvSpPr>
          <p:cNvPr id="3" name="Flowchart: Alternate Process 2"/>
          <p:cNvSpPr/>
          <p:nvPr/>
        </p:nvSpPr>
        <p:spPr>
          <a:xfrm>
            <a:off x="13970" y="914400"/>
            <a:ext cx="12098020" cy="586803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Programs and the data that they operate on are stored in memory.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EXECUTION SPEED - Depends on SPEED with which Instructions and Data move between MEMORY and PRECESSOR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IDEAL Memory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High Speed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Large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Inexpensive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7385" y="806450"/>
            <a:ext cx="5932805" cy="54794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40510" y="2743200"/>
            <a:ext cx="5468620" cy="1504950"/>
            <a:chOff x="2426" y="4320"/>
            <a:chExt cx="8612" cy="237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7831" y="4742"/>
              <a:ext cx="3135" cy="8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7949" y="5645"/>
              <a:ext cx="3089" cy="10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Alternate Process 7"/>
            <p:cNvSpPr/>
            <p:nvPr/>
          </p:nvSpPr>
          <p:spPr>
            <a:xfrm>
              <a:off x="2426" y="4320"/>
              <a:ext cx="5405" cy="2161"/>
            </a:xfrm>
            <a:prstGeom prst="flowChartAlternateProcess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ROW ADDRESS is placed when RAS is LOW</a:t>
              </a:r>
              <a:endPara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(2 to 3 clock cycles are required)</a:t>
              </a:r>
              <a:endPara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41145" y="3856355"/>
            <a:ext cx="6901180" cy="2122170"/>
            <a:chOff x="2702" y="3189"/>
            <a:chExt cx="10868" cy="334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7831" y="3189"/>
              <a:ext cx="5620" cy="23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13" idx="3"/>
            </p:cNvCxnSpPr>
            <p:nvPr/>
          </p:nvCxnSpPr>
          <p:spPr>
            <a:xfrm flipH="1">
              <a:off x="7949" y="4353"/>
              <a:ext cx="5621" cy="12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Alternate Process 12"/>
            <p:cNvSpPr/>
            <p:nvPr/>
          </p:nvSpPr>
          <p:spPr>
            <a:xfrm>
              <a:off x="2702" y="4652"/>
              <a:ext cx="5247" cy="1879"/>
            </a:xfrm>
            <a:prstGeom prst="flowChartAlternateProcess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COLUMN ADDRESS is placed when CAS is LOW</a:t>
              </a:r>
              <a:endPara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55385" y="5586730"/>
            <a:ext cx="4916170" cy="1270635"/>
            <a:chOff x="9851" y="8798"/>
            <a:chExt cx="7742" cy="2001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15623" y="7669"/>
              <a:ext cx="617" cy="2874"/>
            </a:xfrm>
            <a:prstGeom prst="leftBrac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9851" y="9677"/>
              <a:ext cx="7742" cy="1123"/>
            </a:xfrm>
            <a:prstGeom prst="flowChartAlternateProcess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After 1 cycle of keeping column address data bits are placed on data bus</a:t>
              </a:r>
              <a:endPara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7385" y="806450"/>
            <a:ext cx="5932805" cy="54794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40510" y="2743200"/>
            <a:ext cx="5468620" cy="1504950"/>
            <a:chOff x="2426" y="4320"/>
            <a:chExt cx="8612" cy="237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7831" y="4742"/>
              <a:ext cx="3135" cy="8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7949" y="5645"/>
              <a:ext cx="3089" cy="10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Alternate Process 7"/>
            <p:cNvSpPr/>
            <p:nvPr/>
          </p:nvSpPr>
          <p:spPr>
            <a:xfrm>
              <a:off x="2426" y="4320"/>
              <a:ext cx="5405" cy="2161"/>
            </a:xfrm>
            <a:prstGeom prst="flowChartAlternateProcess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ROW ADDRESS is placed when RAS is LOW</a:t>
              </a:r>
              <a:endPara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(2 to 3 clock cycles are required)</a:t>
              </a:r>
              <a:endPara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41145" y="3856355"/>
            <a:ext cx="6901180" cy="2122170"/>
            <a:chOff x="2702" y="3189"/>
            <a:chExt cx="10868" cy="334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7831" y="3189"/>
              <a:ext cx="5620" cy="23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13" idx="3"/>
            </p:cNvCxnSpPr>
            <p:nvPr/>
          </p:nvCxnSpPr>
          <p:spPr>
            <a:xfrm flipH="1">
              <a:off x="7949" y="4353"/>
              <a:ext cx="5621" cy="12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Alternate Process 12"/>
            <p:cNvSpPr/>
            <p:nvPr/>
          </p:nvSpPr>
          <p:spPr>
            <a:xfrm>
              <a:off x="2702" y="4652"/>
              <a:ext cx="5247" cy="1879"/>
            </a:xfrm>
            <a:prstGeom prst="flowChartAlternateProcess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COLUMN ADDRESS is placed when CAS is LOW</a:t>
              </a:r>
              <a:endPara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4" name="Left Brace 13"/>
          <p:cNvSpPr/>
          <p:nvPr/>
        </p:nvSpPr>
        <p:spPr>
          <a:xfrm rot="16200000">
            <a:off x="9920605" y="4869815"/>
            <a:ext cx="391795" cy="182499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6255385" y="6144895"/>
            <a:ext cx="4916170" cy="713105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After 1 cycle of keeping column address data bits are placed on data bus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31445" y="1226820"/>
            <a:ext cx="4916170" cy="71310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SDRAM will automatically increment and read next 3 sets of data bits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72685" y="0"/>
            <a:ext cx="4918075" cy="806450"/>
          </a:xfrm>
          <a:prstGeom prst="wedgeRoundRectCallout">
            <a:avLst>
              <a:gd name="adj1" fmla="val 13847"/>
              <a:gd name="adj2" fmla="val 788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Commercial SDRAMs Clock Speed is Above 100Mhz 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6450"/>
            <a:ext cx="11871960" cy="573024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Latency and Bandwidth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Transfer between Memory and Processor can take place in different sizes.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Single Word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Small Block of Words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Large Block of Words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Pages of Data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6450"/>
            <a:ext cx="11871960" cy="573024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Latency 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Amount of time it takes to transfer a WORD of data to or from memory.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reading one WORD this is the complete performance indication.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6450"/>
            <a:ext cx="11871960" cy="573024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Bandwidth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Burst Transfer, performance depends on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Rate at Which Successive Words are transfered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Size of Block</a:t>
            </a: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 block size varies, we measure it in “NUMBER OF BITS/BYTES PER SECOND” known as BANDWIDTH.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BANDWIDTH depends on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Speed, Processor Speed and Transfer Link Speed.(Rate of Transfer, Acess and Width of Bus)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94169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DOUBLE DATA RATE SDRAM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Instead of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TRANSFERING</a:t>
            </a: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on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START OF POSITIVE EDGES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TRANSFER on start of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POSITIVE as well NEGATIVE EDGES</a:t>
            </a: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- BANDWIDTH will be DOUBLED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They are called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DOUBLE DATA RATE SDRAMS</a:t>
            </a: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IMPLEMENTATION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Cell Array is Arranged in two banks which can be accessed separately.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CONSECUTIVE WORDS stored in SEPARATE BANKS - INTERLEAVING organization.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Two consecutive words can be accessed in one clock cyle (in both edges). 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94169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STRUCTURE OF LARGE MEMORIES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STATIC MEMORY CHIPS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2M Words(32 bit each) from 512K</a:t>
            </a: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×8 Static RAM memory Chips.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0070" y="803275"/>
            <a:ext cx="8086725" cy="58000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16200000">
            <a:off x="9110980" y="1757680"/>
            <a:ext cx="173355" cy="4286250"/>
          </a:xfrm>
          <a:prstGeom prst="leftBrace">
            <a:avLst/>
          </a:prstGeom>
          <a:ln w="730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096375" y="4893945"/>
            <a:ext cx="2381250" cy="909320"/>
          </a:xfrm>
          <a:prstGeom prst="wedgeRoundRectCallout">
            <a:avLst>
              <a:gd name="adj1" fmla="val -36586"/>
              <a:gd name="adj2" fmla="val -12660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 row = 512K ×32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512 Words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8900" y="5197475"/>
            <a:ext cx="3723640" cy="981075"/>
          </a:xfrm>
          <a:prstGeom prst="wedgeRoundRectCallout">
            <a:avLst>
              <a:gd name="adj1" fmla="val 130968"/>
              <a:gd name="adj2" fmla="val -2893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 rows = (512×1024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×4) Words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2097152=2M words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6978650" y="1545590"/>
            <a:ext cx="76200" cy="2124710"/>
          </a:xfrm>
          <a:prstGeom prst="leftBrace">
            <a:avLst/>
          </a:prstGeom>
          <a:ln w="730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88265" y="2959735"/>
            <a:ext cx="4281805" cy="96710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19 bits to address 512K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 bits to address 4 rows - Chip Select (CS)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6" grpId="0" animBg="1"/>
      <p:bldP spid="8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94169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STRUCTURE OF LARGE MEMORIES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 MEMORY CHIPS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Organization is same as Static Memory Chips.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Large Memories are avaialable - So difficult to place on MOTHERBOARD.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Single Inline Memory Module (SIMMs)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Dual Inline Memory Module (DIMMs).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300345" y="3118485"/>
            <a:ext cx="418465" cy="90932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949315" y="3039745"/>
            <a:ext cx="5671185" cy="1067435"/>
          </a:xfrm>
          <a:prstGeom prst="wedgeRoundRectCallout">
            <a:avLst>
              <a:gd name="adj1" fmla="val -56593"/>
              <a:gd name="adj2" fmla="val -172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Several Memory Chips placed on SEPARATE BOARD that is pugged through single socket to MOTHERBOARD 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18440" y="4864735"/>
            <a:ext cx="4281805" cy="96710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4M×32, 16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M×32 and 32M×32 DIMMs are all can connected through 100-pin socket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963795" y="5684520"/>
            <a:ext cx="4281805" cy="96710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8M×64, 16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M×64 and 32M×64 DIMMs are all can connected through 168-pin socket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94169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Factors affecting the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choice of Memory Chip</a:t>
            </a:r>
            <a:endParaRPr lang="en-US" sz="240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Cost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Speed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Power Dissipation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Size of chip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Static RAMS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used only when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application requires speed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as it is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costly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- Used in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CACHE MEMORIES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 RAM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- Most widely Used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94169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CONTROLLER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 RAM memory chips --  MULTIPLEXED ADDRESS INPUTS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Adress is devided as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ROW Adress - Controlled by RAS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COLUMN Address - Controlled by CAS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1005" y="1975485"/>
            <a:ext cx="7478395" cy="43942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35915" y="4807585"/>
            <a:ext cx="6724650" cy="923925"/>
          </a:xfrm>
          <a:prstGeom prst="wedgeRoundRectCallout">
            <a:avLst>
              <a:gd name="adj1" fmla="val 55004"/>
              <a:gd name="adj2" fmla="val -11570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buFont typeface="Wingdings" panose="05000000000000000000" charset="0"/>
              <a:buChar char="v"/>
            </a:pPr>
            <a:r>
              <a:rPr lang="en-US" sz="2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PROCESSOR</a:t>
            </a: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sends </a:t>
            </a:r>
            <a:r>
              <a:rPr lang="en-US" sz="2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complete Adress</a:t>
            </a:r>
            <a:endParaRPr lang="en-US" sz="20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buFont typeface="Wingdings" panose="05000000000000000000" charset="0"/>
              <a:buChar char="v"/>
            </a:pPr>
            <a:r>
              <a:rPr lang="en-US" sz="2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Multiplexing of Address Bits</a:t>
            </a: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is done by </a:t>
            </a:r>
            <a:r>
              <a:rPr lang="en-US" sz="2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MEMORY CONTROLLER </a:t>
            </a:r>
            <a:endParaRPr lang="en-US" sz="20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BASIC CONCEPTS</a:t>
            </a:r>
            <a:endParaRPr lang="en-US" sz="3200"/>
          </a:p>
        </p:txBody>
      </p:sp>
      <p:sp>
        <p:nvSpPr>
          <p:cNvPr id="3" name="Flowchart: Alternate Process 2"/>
          <p:cNvSpPr/>
          <p:nvPr/>
        </p:nvSpPr>
        <p:spPr>
          <a:xfrm>
            <a:off x="13970" y="914400"/>
            <a:ext cx="12098020" cy="586803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 Real World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High Speed ---- Very Costly -- So we can offord only SMALL size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Low Speed ---- Very Cheap -- We can Offord LARGE size.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309943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REFRESH OVERHEAD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 Memories have to be refreshed.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Older DRAMS - Refresh period was 16ms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Newer DRAMS - Refresh Period is 64ms.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88620" y="3695065"/>
            <a:ext cx="7167880" cy="50609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a SDRAM is arranged in 8K rows. (8*1024= 8192 )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88620" y="4207510"/>
            <a:ext cx="7167880" cy="40576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 Cycles to read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 Row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88620" y="4619625"/>
            <a:ext cx="7168515" cy="52197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8192 * 4 = 32768 cycles to refresh whole memory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88620" y="5141595"/>
            <a:ext cx="7168515" cy="43307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CLOCK RATE=133Mhz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88620" y="5574665"/>
            <a:ext cx="10719435" cy="56451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Time to Refresh All rows = 32768/133*10</a:t>
            </a:r>
            <a:r>
              <a:rPr lang="en-US" sz="2400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= 246*10</a:t>
            </a:r>
            <a:r>
              <a:rPr lang="en-US" sz="2400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-6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= 0.246ms in every 64ms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67817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RAMBUS BUS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Bus Speed NOT ONLY depends on chip organization but, also on CONNECTING BUS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normal synchronous bus at speed 133Mhz can do one TRANSFER at 7.5ns, or 2 transfer if both the edges are used.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If we increase the WIDTHof the bus, then it will take lots of SPACE on MOTHERBOARD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ALTERNATIVE - Use NARROW BUS with HIGH SPEED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Proprietery design by Rambus Inc. called RAMBUS BUS.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67817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RAMBUS BUS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Usual Bus : Voltage Level : Bit ‘0’ by 0 and Bit ‘1’ by ‘V</a:t>
            </a:r>
            <a:r>
              <a:rPr lang="en-US" sz="2400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sup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’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RAMBUS BUS: Voltage below V</a:t>
            </a:r>
            <a:r>
              <a:rPr lang="en-US" sz="2400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‘0’ and above V</a:t>
            </a:r>
            <a:r>
              <a:rPr lang="en-US" sz="2400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‘1’.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Reference Voltage is 2V. Swing will be just 0.3v above or below.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Small Voltage Swing: Tansition Time will be less.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Rambus has provided the complete standards for these channels.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Current speed is 400Mhz with SINGLE EDGE and 800Mhz with DOUBLE EDGE  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RAMBUS BUS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Original Specification :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9 Data lines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some control lines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9 Data LInes : 8 for Transfering 1 Byte + 1 for Parity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TWO CHANNEL RAMBUS: Called Direct RDRAM -&gt; 18 Data Lines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MASTER-SLAVE communication: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PROCESSOR -&gt; MASTER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RDRAM -&gt; SLAVE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COMMUNICATION: Happens Through PACKETS  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RAMBUS BUS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COMMUNICATION: Happens Through PACKETS  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Three Types of Packets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REQUEST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ACKNOWLEDGE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DATA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96615" y="803275"/>
            <a:ext cx="6696075" cy="2436495"/>
          </a:xfrm>
          <a:prstGeom prst="wedgeRoundRectCallout">
            <a:avLst>
              <a:gd name="adj1" fmla="val -62941"/>
              <a:gd name="adj2" fmla="val 647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Sent By MASTER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Indicates TYPE OF OPERATION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Information Sent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Desired MEMORY ADDRESS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NUMBER OF BYTES : Specified in 8 bit count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150995" y="3826510"/>
            <a:ext cx="6453505" cy="2436495"/>
          </a:xfrm>
          <a:prstGeom prst="wedgeRoundRectCallout">
            <a:avLst>
              <a:gd name="adj1" fmla="val -56698"/>
              <a:gd name="adj2" fmla="val -336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After receiving REQUEST address SLAVE will send 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POSITIVE ACKNOWLEDGE - If it is READY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BUSY signal - If not Possible</a:t>
            </a: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61315" y="5047615"/>
            <a:ext cx="4163060" cy="111633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Each Packet transferMay take MULTIPLE CLOCK CYCLE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SYSTEMS CONSIDERATIONS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RAMBUS BUS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Similar to SIMMs and DIMMs they have RIMMs which can hold upto 16 RDRAMS.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READ-ONLY MEMORIES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RAM memories are volatile.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if I want my memory to retain the information even when power is off?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example: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Hard Disk stores data even when power is not there.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Even your OS is stored in Hard Disk.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you switch on machine, OS has to be transfered from Hard Disk to RAM. Who will do that?(This is known as BOOTING)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you switch on machine, OS has to be transfered from Hard Disk to RAM. Who will do that?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BOOTING is a big program which is once again stored in Hard disk. Who will transfer it to RAM?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BOOT DISK: A small amount of NON-VOLATILE memory, where starting parts of BOOT Program is saved.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87196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many types of NON-VOLATILE memory.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One, which just allows READ operation is READ-ONLY MEMORY (ROM).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350" y="1666875"/>
            <a:ext cx="7411720" cy="462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BASIC CONCEPTS</a:t>
            </a:r>
            <a:endParaRPr lang="en-US" sz="3200"/>
          </a:p>
        </p:txBody>
      </p:sp>
      <p:sp>
        <p:nvSpPr>
          <p:cNvPr id="3" name="Flowchart: Alternate Process 2"/>
          <p:cNvSpPr/>
          <p:nvPr/>
        </p:nvSpPr>
        <p:spPr>
          <a:xfrm>
            <a:off x="13970" y="914400"/>
            <a:ext cx="12098020" cy="586803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How much memory can be used in a computer?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Depends on Adressing Scheme.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Ex 1: 16 bit Address Line --&gt; 2</a:t>
            </a:r>
            <a:r>
              <a:rPr lang="en-US" sz="2800" baseline="30000">
                <a:latin typeface="Times New Roman" panose="02020603050405020304" charset="0"/>
                <a:cs typeface="Times New Roman" panose="02020603050405020304" charset="0"/>
              </a:rPr>
              <a:t>16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= 64K(kilo) memory (K=2</a:t>
            </a:r>
            <a:r>
              <a:rPr lang="en-US" sz="2800" baseline="30000"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Ex 2: 32 bit Address Line --&gt; 2</a:t>
            </a:r>
            <a:r>
              <a:rPr lang="en-US" sz="2800" baseline="30000">
                <a:latin typeface="Times New Roman" panose="02020603050405020304" charset="0"/>
                <a:cs typeface="Times New Roman" panose="02020603050405020304" charset="0"/>
              </a:rPr>
              <a:t>32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= 4G(Giga) memory (G=2</a:t>
            </a:r>
            <a:r>
              <a:rPr lang="en-US" sz="2800" baseline="30000">
                <a:latin typeface="Times New Roman" panose="02020603050405020304" charset="0"/>
                <a:cs typeface="Times New Roman" panose="02020603050405020304" charset="0"/>
              </a:rPr>
              <a:t>30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) 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Ex 3: 40 bit Address Line --&gt; 2</a:t>
            </a:r>
            <a:r>
              <a:rPr lang="en-US" sz="2800" baseline="30000">
                <a:latin typeface="Times New Roman" panose="02020603050405020304" charset="0"/>
                <a:cs typeface="Times New Roman" panose="02020603050405020304" charset="0"/>
              </a:rPr>
              <a:t>40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= 1T(Tera) memory (T=2</a:t>
            </a:r>
            <a:r>
              <a:rPr lang="en-US" sz="2800" baseline="30000">
                <a:latin typeface="Times New Roman" panose="02020603050405020304" charset="0"/>
                <a:cs typeface="Times New Roman" panose="02020603050405020304" charset="0"/>
              </a:rPr>
              <a:t>40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)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7070" y="1110615"/>
            <a:ext cx="3881755" cy="5093335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0" y="803275"/>
            <a:ext cx="797814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DATA is WRITTEN when it is manufactured.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TYPES 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PROM (Programmable ROM)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EPROM(Erasable Programmable ROM))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EEPROM (Electrically Erasable Programmable ROM)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FLASH Memory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9370" y="1110615"/>
            <a:ext cx="4529455" cy="5093335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0" y="803275"/>
            <a:ext cx="752538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PROM (Programmable ROM)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fuse is kept at point p.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Initially all the cells have ‘0’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Wherever you want to store ‘1’, burn the fuse of such cells.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PROS and CONS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Economically cheaper compared to ROM.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9370" y="1110615"/>
            <a:ext cx="4529455" cy="5093335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0" y="803275"/>
            <a:ext cx="752538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EPROM (Erasable Programmable ROM)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Fuse is replaced by transistor.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By inducting a small charge it works as permanent open switch (bit ‘0’)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Pros: Contents can be erased and programmed.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ERASE OPERATION: Charge in transistor can be dissipated by exposure to ULTRAVIOLET Light.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Cons: Only one cell at a time.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9370" y="1110615"/>
            <a:ext cx="4529455" cy="5093335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0" y="803275"/>
            <a:ext cx="752538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EEPROM (Electrically Erasable Programmable ROM)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Programming and Erasing with different Voltage Levels.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52271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FLASH MEMORY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 derived from EEPROM.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Flash Cell - Single Transistor with trapped charge.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EEPROM- READ and WRITE ONE CELL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FLASH - READ and Write one BLOCK.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If you have to write a sinlgle cell - NOT POSSIBLE in Flash memory. You have  to write WHOLE BLOCK.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PROS: Higher Density and Less Cost.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Very Attractive for portable devices. Camera, MP3 players etc.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READ ONLY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52271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FLASH CARD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Flash Chip on a Small Card.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Variety of Sizes : 8, 32 or 64 MBytes.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64MBytes can store : 1 Hour of music.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FLASH DRIVES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replace Hard Disk Drives. But current size is less than 1 Giga Byte.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Disadvantage: Compared to Hard Disk they are costlier.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They may deteriorate after some point: May be after millions of write operation.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SPEED SIZE AND COST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SPEED, SIZE and COST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52271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Ideally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SRAM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 are best if you consider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SPEED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But they are very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COSTLY.</a:t>
            </a:r>
            <a:endParaRPr 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Alternative is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DRAM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But they are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SLOW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Even Though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DRAMs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are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CHEAP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They are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CHEAP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enough to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BUY 100s of GAGABYTES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Alternative is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SECONDARY STORAGE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They are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VERY SLOW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but they can be bought in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LARGE QUANTITY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as they are very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CHEAP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Entire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 SYSTEM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arranged as a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HIERACHY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0" y="715645"/>
            <a:ext cx="7086600" cy="535305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160780" y="3162300"/>
            <a:ext cx="4178935" cy="1251585"/>
          </a:xfrm>
          <a:prstGeom prst="wedgeRoundRectCallout">
            <a:avLst>
              <a:gd name="adj1" fmla="val 94309"/>
              <a:gd name="adj2" fmla="val 214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Connected  With the Help of SIMMS, DIMMS or RIMMS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CACHE MEMORIES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Mapping Functions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52271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 Memory is very SLOW compared to current processor technology.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CACHE MEMORY: Make MAIN MEMORY appear faster for PROCESSOR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CACHE MEMORY works on the concept of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LOCALITY OF REFERENCE.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BASIC CONCEPTS</a:t>
            </a:r>
            <a:endParaRPr lang="en-US" sz="3200"/>
          </a:p>
        </p:txBody>
      </p:sp>
      <p:sp>
        <p:nvSpPr>
          <p:cNvPr id="3" name="Flowchart: Alternate Process 2"/>
          <p:cNvSpPr/>
          <p:nvPr/>
        </p:nvSpPr>
        <p:spPr>
          <a:xfrm>
            <a:off x="13970" y="914400"/>
            <a:ext cx="12098020" cy="586803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Most Modern Computers are BYTE ADDRESSABLE.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2372360"/>
            <a:ext cx="9655175" cy="41529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889240" y="1653540"/>
            <a:ext cx="4162425" cy="1478280"/>
          </a:xfrm>
          <a:prstGeom prst="wedgeRoundRectCallout">
            <a:avLst>
              <a:gd name="adj1" fmla="val -48001"/>
              <a:gd name="adj2" fmla="val 1380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‘k’ address bit. Address for each Byte.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069580" y="4232910"/>
            <a:ext cx="3665220" cy="196151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Big Endian: Used in 68000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Little Endian: INTEL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52271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LOCALITY OF REFERENCE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lvl="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Few Instructions are executed REPEATEDLY.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Instructions in LOOPS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Instructions ina SUBROUTINE which is called repeatedly.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Other instructions may be executed only once or may not even be executed.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52271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LOCALITY OF REFERENCE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lvl="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How do you find out which instruction will be repeated?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Two Aspects: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371600"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TEMPORAL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371600"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SPATIAL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371600"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221480" y="2860675"/>
            <a:ext cx="6984365" cy="814070"/>
          </a:xfrm>
          <a:prstGeom prst="wedgeRoundRectCallout">
            <a:avLst>
              <a:gd name="adj1" fmla="val -58418"/>
              <a:gd name="adj2" fmla="val 198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CHANCES are that : Recently Executed Instruction may be repeated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413125" y="4118610"/>
            <a:ext cx="6984365" cy="1643380"/>
          </a:xfrm>
          <a:prstGeom prst="wedgeRoundRectCallout">
            <a:avLst>
              <a:gd name="adj1" fmla="val -54745"/>
              <a:gd name="adj2" fmla="val -506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CHANCES are that : Instructions near to the Recently Executed Instruction may be executed next.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218819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If ACTIVE SEGMENTS of the program are kept in CACHE memory, them SPEED of EXECUTION can be enhanced.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TEMPORAL: 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Some Instruction/Data is executed for the first time, it will be transfered from RAM to CACHE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But, It will NOT BE deleted after the execution, as chances are there that same instruction will be executed repeatedly (May be it’s part of a loop)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218819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SPATIAL: 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Some Instruction/Data is to be copied, instead of copying just one information, several adjacent informations will be copied together as they may be required in future.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788924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PROCESSOR wants to READ a memory, it sends the address and that block will be transferred from Main Memory to Cache word by word.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0" y="1534160"/>
            <a:ext cx="3760470" cy="292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788924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Next time when PROCESSOR wants something from that block, it will access it directly from CACHE.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0" y="1534160"/>
            <a:ext cx="3760470" cy="292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788924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Next time when PROCESSOR wants something from that block, it will access it directly from CACHE.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0" y="1534160"/>
            <a:ext cx="3760470" cy="2929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109345"/>
            <a:ext cx="7429500" cy="463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788924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Next time when PROCESSOR wants something from that block, it will access it directly from CACHE.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0" y="1534160"/>
            <a:ext cx="3760470" cy="292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45" y="1480820"/>
            <a:ext cx="7865110" cy="523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CACHE MEMORIES - Mapping Functions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7889240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Next time when PROCESSOR wants something from that block, it will access it directly from CACHE.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0" y="1534160"/>
            <a:ext cx="3760470" cy="2929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5" y="1000125"/>
            <a:ext cx="8073390" cy="551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VIRTUAL MEMORIES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SEMICONDUCTOR RAM MEMORIES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VIRTUAL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46492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modern computers PHYSICAL MEORY will not be as large as spanned by the processor.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Ex: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If processor sends 32 bit address, then MAIN MEMORY size should be 4GB.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2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in reality your RAM size may be just 1GB. 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VIRTUAL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46492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Parts of the programs are kept in RAM and remaining when required will be transfered from SECONDARY MEMORY to RAm by OS.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block to move, which one to remove from RAMetc. will be decided and done by OS.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VIRTUAL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46492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0" lvl="1"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VIRTUAL MEMORY TECHNIQUE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Techniques that automatically move Program and Data Blocks into Physical Main Memory When they are required for execution.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two types of addresses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Virtual or Logical Address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Physical Address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204460" y="3021965"/>
            <a:ext cx="6984365" cy="814070"/>
          </a:xfrm>
          <a:prstGeom prst="wedgeRoundRectCallout">
            <a:avLst>
              <a:gd name="adj1" fmla="val -52809"/>
              <a:gd name="adj2" fmla="val 8291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Binary Address Sent by PROCESSOR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17900" y="5049520"/>
            <a:ext cx="6094730" cy="814070"/>
          </a:xfrm>
          <a:prstGeom prst="wedgeRoundRectCallout">
            <a:avLst>
              <a:gd name="adj1" fmla="val -46117"/>
              <a:gd name="adj2" fmla="val -857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Translated Address by MMU (Memory Management Unit)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VIRTUAL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46492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0" lvl="1"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VIRTUAL MEMORY TECHNIQUE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Techniques that automatically move Program and Data Blocks into Physical Main Memory When they are required for execution.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two types of addresses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Virtual or Logical Address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Physical Address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0440" y="1020445"/>
            <a:ext cx="5528310" cy="5601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VIRTUAL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46492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0" lvl="1"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ADDRESS TRANSLATION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Programs and Data are stored in UNIT of MEMORY called PAGE.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PAGEs are of FIXED LENGTH.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Normally they range from 2K to 16KBytes.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Basic unit moved from SECONDARY MEMORY to RAMis PAGE.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PAGES can;t be very small: Time taken to LOCATE a page in Hard Disk is MORE.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VIRTUAL MEMORIES</a:t>
            </a:r>
            <a:endParaRPr lang="en-US" sz="3200"/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803275"/>
            <a:ext cx="11464925" cy="57086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0" lvl="1"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ADDRESS TRANSLATION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Programs and Data are stored in UNIT of MEMORY called PAGE.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PAGEs are of FIXED LENGTH.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Normally they range from 2K to 16KBytes.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Basic unit moved from SECONDARY MEMORY to RAMis PAGE.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PAGES can;t be very small: Time taken to LOCATE a page in Hard Disk is MORE.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0" y="1147445"/>
            <a:ext cx="7386320" cy="536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sp>
        <p:nvSpPr>
          <p:cNvPr id="3" name="Flowchart: Alternate Process 2"/>
          <p:cNvSpPr/>
          <p:nvPr/>
        </p:nvSpPr>
        <p:spPr>
          <a:xfrm>
            <a:off x="13970" y="914400"/>
            <a:ext cx="12098020" cy="165989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Wide range of Speed - 100ns to 10ns.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VLSI technology led to cost reduction.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" y="2912110"/>
            <a:ext cx="12098020" cy="254889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INTERNAL ORGANIZATION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Memory Cell - Capable to store 1 bit.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Arranged as array (Two Dimensional)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2795" y="1362075"/>
            <a:ext cx="863981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SEMICONDUCTOR RAM MEMORIES</a:t>
            </a:r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" y="1362075"/>
            <a:ext cx="11837670" cy="52959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453130" y="476885"/>
            <a:ext cx="2973070" cy="588645"/>
          </a:xfrm>
          <a:prstGeom prst="wedgeRoundRectCallout">
            <a:avLst>
              <a:gd name="adj1" fmla="val -52620"/>
              <a:gd name="adj2" fmla="val 2033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WORD LINE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01870" y="5793105"/>
            <a:ext cx="2973070" cy="588645"/>
          </a:xfrm>
          <a:prstGeom prst="wedgeRoundRectCallout">
            <a:avLst>
              <a:gd name="adj1" fmla="val -64801"/>
              <a:gd name="adj2" fmla="val -6057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BIT LINE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(SENSE for READ)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17536</Words>
  <Application>WPS Presentation</Application>
  <PresentationFormat>Custom</PresentationFormat>
  <Paragraphs>693</Paragraphs>
  <Slides>75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5" baseType="lpstr">
      <vt:lpstr>Arial</vt:lpstr>
      <vt:lpstr>SimSun</vt:lpstr>
      <vt:lpstr>Wingdings</vt:lpstr>
      <vt:lpstr>Times New Roman</vt:lpstr>
      <vt:lpstr>Wingdings</vt:lpstr>
      <vt:lpstr>Microsoft YaHei</vt:lpstr>
      <vt:lpstr>Arial Unicode MS</vt:lpstr>
      <vt:lpstr>Calibri</vt:lpstr>
      <vt:lpstr>Courier New</vt:lpstr>
      <vt:lpstr>Office Theme</vt:lpstr>
      <vt:lpstr>MODULE-III MEMORY SYSTEMS</vt:lpstr>
      <vt:lpstr>PowerPoint 演示文稿</vt:lpstr>
      <vt:lpstr> BASIC CONCEPTS</vt:lpstr>
      <vt:lpstr> BASIC CONCEPTS</vt:lpstr>
      <vt:lpstr> BASIC CONCEPTS</vt:lpstr>
      <vt:lpstr> BASIC CONCEPTS</vt:lpstr>
      <vt:lpstr>PowerPoint 演示文稿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PowerPoint 演示文稿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 SEMICONDUCTOR RAM MEMORIES</vt:lpstr>
      <vt:lpstr>PowerPoint 演示文稿</vt:lpstr>
      <vt:lpstr> READ ONLY MEMORIES</vt:lpstr>
      <vt:lpstr> READ ONLY MEMORIES</vt:lpstr>
      <vt:lpstr> READ ONLY MEMORIES</vt:lpstr>
      <vt:lpstr> READ ONLY MEMORIES</vt:lpstr>
      <vt:lpstr> READ ONLY MEMORIES</vt:lpstr>
      <vt:lpstr> READ ONLY MEMORIES</vt:lpstr>
      <vt:lpstr> READ ONLY MEMORIES</vt:lpstr>
      <vt:lpstr> READ ONLY MEMORIES</vt:lpstr>
      <vt:lpstr> READ ONLY MEMORIES</vt:lpstr>
      <vt:lpstr>PowerPoint 演示文稿</vt:lpstr>
      <vt:lpstr> SPEED, SIZE and COST</vt:lpstr>
      <vt:lpstr>PowerPoint 演示文稿</vt:lpstr>
      <vt:lpstr> CACHE MEMORIES - Mapping Functions</vt:lpstr>
      <vt:lpstr> CACHE MEMORIES - Mapping Functions</vt:lpstr>
      <vt:lpstr> CACHE MEMORIES - Mapping Functions</vt:lpstr>
      <vt:lpstr> CACHE MEMORIES - Mapping Functions</vt:lpstr>
      <vt:lpstr> CACHE MEMORIES - Mapping Functions</vt:lpstr>
      <vt:lpstr> CACHE MEMORIES - Mapping Functions</vt:lpstr>
      <vt:lpstr> CACHE MEMORIES - Mapping Functions</vt:lpstr>
      <vt:lpstr> CACHE MEMORIES - Mapping Functions</vt:lpstr>
      <vt:lpstr> CACHE MEMORIES - Mapping Functions</vt:lpstr>
      <vt:lpstr> CACHE MEMORIES - Mapping Functions</vt:lpstr>
      <vt:lpstr>PowerPoint 演示文稿</vt:lpstr>
      <vt:lpstr> VIRTUAL MEMORIES</vt:lpstr>
      <vt:lpstr> VIRTUAL MEMORIES</vt:lpstr>
      <vt:lpstr> VIRTUAL MEMORIES</vt:lpstr>
      <vt:lpstr> VIRTUAL MEMORIES</vt:lpstr>
      <vt:lpstr> VIRTUAL MEMORIES</vt:lpstr>
      <vt:lpstr> VIRTUAL MEMORIES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</dc:creator>
  <cp:lastModifiedBy>Ashwini JP</cp:lastModifiedBy>
  <cp:revision>393</cp:revision>
  <dcterms:created xsi:type="dcterms:W3CDTF">2022-02-14T18:16:00Z</dcterms:created>
  <dcterms:modified xsi:type="dcterms:W3CDTF">2023-01-17T08:50:45Z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B8AD57BF7C7A4F1993C4704C96116A65</vt:lpwstr>
  </property>
</Properties>
</file>