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3"/>
    <p:sldId id="393" r:id="rId4"/>
    <p:sldId id="257" r:id="rId5"/>
    <p:sldId id="784" r:id="rId6"/>
    <p:sldId id="902" r:id="rId7"/>
    <p:sldId id="903" r:id="rId8"/>
    <p:sldId id="904" r:id="rId9"/>
    <p:sldId id="906" r:id="rId10"/>
    <p:sldId id="907" r:id="rId11"/>
    <p:sldId id="909" r:id="rId12"/>
    <p:sldId id="910" r:id="rId13"/>
    <p:sldId id="911" r:id="rId14"/>
    <p:sldId id="912" r:id="rId15"/>
    <p:sldId id="913" r:id="rId16"/>
    <p:sldId id="915" r:id="rId17"/>
    <p:sldId id="916" r:id="rId18"/>
    <p:sldId id="917" r:id="rId19"/>
    <p:sldId id="918" r:id="rId20"/>
    <p:sldId id="919" r:id="rId21"/>
    <p:sldId id="920" r:id="rId22"/>
    <p:sldId id="921" r:id="rId23"/>
    <p:sldId id="922" r:id="rId24"/>
    <p:sldId id="923" r:id="rId25"/>
    <p:sldId id="924" r:id="rId26"/>
    <p:sldId id="925" r:id="rId27"/>
    <p:sldId id="926" r:id="rId28"/>
    <p:sldId id="927" r:id="rId29"/>
    <p:sldId id="928" r:id="rId30"/>
  </p:sldIdLst>
  <p:sldSz cx="12188825" cy="6858000"/>
  <p:notesSz cx="7103745" cy="1023429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1" autoAdjust="0"/>
    <p:restoredTop sz="94660"/>
  </p:normalViewPr>
  <p:slideViewPr>
    <p:cSldViewPr snapToGrid="0">
      <p:cViewPr varScale="1">
        <p:scale>
          <a:sx n="84" d="100"/>
          <a:sy n="84" d="100"/>
        </p:scale>
        <p:origin x="-90" y="-162"/>
      </p:cViewPr>
      <p:guideLst>
        <p:guide orient="horz" pos="2076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1" d="100"/>
          <a:sy n="41" d="100"/>
        </p:scale>
        <p:origin x="1794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5" Type="http://schemas.openxmlformats.org/officeDocument/2006/relationships/tableStyles" Target="tableStyles.xml"/><Relationship Id="rId34" Type="http://schemas.openxmlformats.org/officeDocument/2006/relationships/viewProps" Target="viewProps.xml"/><Relationship Id="rId33" Type="http://schemas.openxmlformats.org/officeDocument/2006/relationships/presProps" Target="presProps.xml"/><Relationship Id="rId32" Type="http://schemas.openxmlformats.org/officeDocument/2006/relationships/handoutMaster" Target="handoutMasters/handoutMaster1.xml"/><Relationship Id="rId31" Type="http://schemas.openxmlformats.org/officeDocument/2006/relationships/notesMaster" Target="notesMasters/notesMaster1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696C064A-D61B-4B21-B757-51A9B82445B8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50305E07-67EA-4042-A3F6-853A8AD8D20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82188" y="1279287"/>
            <a:ext cx="6139369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711" y="1122371"/>
            <a:ext cx="9142268" cy="238761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711" y="3602064"/>
            <a:ext cx="9142268" cy="1655774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838041" y="365128"/>
            <a:ext cx="10513608" cy="5811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692" y="1709751"/>
            <a:ext cx="10513608" cy="285275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692" y="4589497"/>
            <a:ext cx="10513608" cy="150019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041" y="1825638"/>
            <a:ext cx="5180619" cy="43513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1031" y="1825638"/>
            <a:ext cx="5180619" cy="43513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629" y="365128"/>
            <a:ext cx="10513608" cy="132557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629" y="1681175"/>
            <a:ext cx="5156810" cy="8239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629" y="2505093"/>
            <a:ext cx="5156810" cy="36846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1031" y="1681175"/>
            <a:ext cx="5182206" cy="8239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1031" y="2505093"/>
            <a:ext cx="5182206" cy="36846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629" y="457203"/>
            <a:ext cx="3931492" cy="16002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2206" y="987432"/>
            <a:ext cx="6171031" cy="487366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629" y="2057415"/>
            <a:ext cx="3931492" cy="381161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3247" y="365128"/>
            <a:ext cx="2628402" cy="58118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041" y="365128"/>
            <a:ext cx="7732835" cy="581188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041" y="365128"/>
            <a:ext cx="10513608" cy="13255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041" y="1825638"/>
            <a:ext cx="10513608" cy="43513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041" y="6356397"/>
            <a:ext cx="2742680" cy="3651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7835" y="6356397"/>
            <a:ext cx="4114021" cy="3651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8969" y="6356397"/>
            <a:ext cx="2742680" cy="3651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mes New Roman" panose="0202060305040502030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5.png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680"/>
            <a:ext cx="9142095" cy="2997835"/>
          </a:xfrm>
        </p:spPr>
        <p:txBody>
          <a:bodyPr>
            <a:normAutofit/>
          </a:bodyPr>
          <a:lstStyle/>
          <a:p>
            <a:pPr algn="ctr"/>
            <a:r>
              <a:rPr lang="en-US" sz="3600" b="1"/>
              <a:t>MODULE-V</a:t>
            </a:r>
            <a:br>
              <a:rPr lang="en-US" b="1"/>
            </a:br>
            <a:r>
              <a:rPr lang="en-US" b="1"/>
              <a:t>PIPELINE AND VECTOR PROCESSING</a:t>
            </a:r>
            <a:endParaRPr lang="en-US" b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406" y="4296119"/>
            <a:ext cx="9142268" cy="1655774"/>
          </a:xfrm>
        </p:spPr>
        <p:txBody>
          <a:bodyPr>
            <a:normAutofit lnSpcReduction="20000"/>
          </a:bodyPr>
          <a:lstStyle/>
          <a:p>
            <a:pPr algn="l"/>
            <a:r>
              <a:rPr lang="en-US"/>
              <a:t>By,</a:t>
            </a:r>
            <a:endParaRPr lang="en-US"/>
          </a:p>
          <a:p>
            <a:pPr algn="l"/>
            <a:r>
              <a:rPr lang="en-US"/>
              <a:t>Mrs. Ashwini Janagal</a:t>
            </a:r>
            <a:endParaRPr lang="en-US"/>
          </a:p>
          <a:p>
            <a:pPr algn="l"/>
            <a:r>
              <a:rPr lang="en-US"/>
              <a:t>Department of AIML</a:t>
            </a:r>
            <a:endParaRPr lang="en-US"/>
          </a:p>
          <a:p>
            <a:pPr algn="l"/>
            <a:r>
              <a:rPr lang="en-US"/>
              <a:t>JNN College of Engineering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89460" cy="715645"/>
          </a:xfr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/>
          <a:lstStyle/>
          <a:p>
            <a:r>
              <a:rPr lang="en-US" sz="3200"/>
              <a:t>Pipelining</a:t>
            </a:r>
            <a:endParaRPr lang="en-US" sz="3200"/>
          </a:p>
        </p:txBody>
      </p:sp>
      <p:sp>
        <p:nvSpPr>
          <p:cNvPr id="3" name="Flowchart: Alternate Process 2"/>
          <p:cNvSpPr/>
          <p:nvPr/>
        </p:nvSpPr>
        <p:spPr>
          <a:xfrm>
            <a:off x="13970" y="914400"/>
            <a:ext cx="12098020" cy="5868035"/>
          </a:xfrm>
          <a:prstGeom prst="flowChartAlternateProcess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 anchorCtr="0"/>
          <a:p>
            <a:pPr marL="457200" indent="-457200" algn="l">
              <a:lnSpc>
                <a:spcPct val="150000"/>
              </a:lnSpc>
              <a:buFont typeface="Wingdings" panose="05000000000000000000" charset="0"/>
              <a:buChar char="v"/>
            </a:pPr>
            <a:r>
              <a:rPr lang="en-US" sz="2800">
                <a:latin typeface="Times New Roman" panose="02020603050405020304" charset="0"/>
                <a:cs typeface="Times New Roman" panose="02020603050405020304" charset="0"/>
              </a:rPr>
              <a:t>The technique is efficient for those applications that need to repeat the same task many times with different sets of data.</a:t>
            </a:r>
            <a:endParaRPr lang="en-US" sz="2800">
              <a:latin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244090" y="2896235"/>
            <a:ext cx="7701915" cy="28327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89460" cy="715645"/>
          </a:xfr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/>
          <a:lstStyle/>
          <a:p>
            <a:r>
              <a:rPr lang="en-US" sz="3200"/>
              <a:t>Pipelining</a:t>
            </a:r>
            <a:endParaRPr lang="en-US" sz="3200"/>
          </a:p>
        </p:txBody>
      </p:sp>
      <p:sp>
        <p:nvSpPr>
          <p:cNvPr id="3" name="Flowchart: Alternate Process 2"/>
          <p:cNvSpPr/>
          <p:nvPr/>
        </p:nvSpPr>
        <p:spPr>
          <a:xfrm>
            <a:off x="13970" y="914400"/>
            <a:ext cx="12098020" cy="5868035"/>
          </a:xfrm>
          <a:prstGeom prst="flowChartAlternateProcess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 anchorCtr="0"/>
          <a:p>
            <a:pPr marL="457200" indent="-457200" algn="l">
              <a:lnSpc>
                <a:spcPct val="150000"/>
              </a:lnSpc>
              <a:buFont typeface="Wingdings" panose="05000000000000000000" charset="0"/>
              <a:buChar char="v"/>
            </a:pPr>
            <a:r>
              <a:rPr lang="en-US" sz="2800">
                <a:latin typeface="Times New Roman" panose="02020603050405020304" charset="0"/>
                <a:cs typeface="Times New Roman" panose="02020603050405020304" charset="0"/>
              </a:rPr>
              <a:t>TASK: TOTAL OPERATION Performed going THROUGH ALL SEGMENTS of PIPELINE</a:t>
            </a:r>
            <a:endParaRPr lang="en-US" sz="2800">
              <a:latin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628265" y="3507105"/>
            <a:ext cx="8545195" cy="2634615"/>
          </a:xfrm>
          <a:prstGeom prst="rect">
            <a:avLst/>
          </a:prstGeom>
        </p:spPr>
      </p:pic>
      <p:sp>
        <p:nvSpPr>
          <p:cNvPr id="5" name="Flowchart: Alternate Process 4"/>
          <p:cNvSpPr/>
          <p:nvPr/>
        </p:nvSpPr>
        <p:spPr>
          <a:xfrm>
            <a:off x="8291830" y="2109470"/>
            <a:ext cx="3516630" cy="1266825"/>
          </a:xfrm>
          <a:prstGeom prst="flowChartAlternateProcess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Tasks=6</a:t>
            </a:r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  <a:p>
            <a:pPr algn="ctr"/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Segments=4</a:t>
            </a:r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89460" cy="715645"/>
          </a:xfr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/>
          <a:lstStyle/>
          <a:p>
            <a:r>
              <a:rPr lang="en-US" sz="3200"/>
              <a:t>Pipelining</a:t>
            </a:r>
            <a:endParaRPr lang="en-US" sz="3200"/>
          </a:p>
        </p:txBody>
      </p:sp>
      <p:sp>
        <p:nvSpPr>
          <p:cNvPr id="3" name="Flowchart: Alternate Process 2"/>
          <p:cNvSpPr/>
          <p:nvPr/>
        </p:nvSpPr>
        <p:spPr>
          <a:xfrm>
            <a:off x="13970" y="914400"/>
            <a:ext cx="12098020" cy="5868035"/>
          </a:xfrm>
          <a:prstGeom prst="flowChartAlternateProcess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 anchorCtr="0"/>
          <a:p>
            <a:pPr marL="457200" indent="-457200" algn="l">
              <a:lnSpc>
                <a:spcPct val="150000"/>
              </a:lnSpc>
              <a:buFont typeface="Wingdings" panose="05000000000000000000" charset="0"/>
              <a:buChar char="v"/>
            </a:pPr>
            <a:r>
              <a:rPr lang="en-US" sz="2800">
                <a:latin typeface="Times New Roman" panose="02020603050405020304" charset="0"/>
                <a:cs typeface="Times New Roman" panose="02020603050405020304" charset="0"/>
              </a:rPr>
              <a:t>TASK: TOTAL OPERATION Performed going THROUGH ALL SEGMENTS of PIPELINE</a:t>
            </a:r>
            <a:endParaRPr lang="en-US" sz="2800">
              <a:latin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566795" y="4034790"/>
            <a:ext cx="8545195" cy="2634615"/>
          </a:xfrm>
          <a:prstGeom prst="rect">
            <a:avLst/>
          </a:prstGeom>
        </p:spPr>
      </p:pic>
      <p:sp>
        <p:nvSpPr>
          <p:cNvPr id="5" name="Flowchart: Alternate Process 4"/>
          <p:cNvSpPr/>
          <p:nvPr/>
        </p:nvSpPr>
        <p:spPr>
          <a:xfrm>
            <a:off x="8291830" y="2109470"/>
            <a:ext cx="3516630" cy="1266825"/>
          </a:xfrm>
          <a:prstGeom prst="flowChartAlternateProcess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Tasks=6</a:t>
            </a:r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  <a:p>
            <a:pPr algn="ctr"/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Segments=4</a:t>
            </a:r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Flowchart: Alternate Process 5"/>
          <p:cNvSpPr/>
          <p:nvPr/>
        </p:nvSpPr>
        <p:spPr>
          <a:xfrm>
            <a:off x="13970" y="3035935"/>
            <a:ext cx="5311140" cy="2246630"/>
          </a:xfrm>
          <a:prstGeom prst="flowChartAlternateProcess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If we have</a:t>
            </a:r>
            <a:endParaRPr 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pPr algn="ctr"/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n- Tasks</a:t>
            </a:r>
            <a:endParaRPr 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pPr algn="ctr"/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k- Segments</a:t>
            </a:r>
            <a:endParaRPr 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pPr algn="ctr"/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t</a:t>
            </a:r>
            <a:r>
              <a:rPr lang="en-US" sz="2400" baseline="-25000">
                <a:latin typeface="Times New Roman" panose="02020603050405020304" charset="0"/>
                <a:cs typeface="Times New Roman" panose="02020603050405020304" charset="0"/>
              </a:rPr>
              <a:t>p</a:t>
            </a:r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 clock cyle in each segment</a:t>
            </a:r>
            <a:endParaRPr 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pPr algn="ctr"/>
            <a:endParaRPr lang="en-US" sz="240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89460" cy="715645"/>
          </a:xfr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/>
          <a:lstStyle/>
          <a:p>
            <a:r>
              <a:rPr lang="en-US" sz="3200"/>
              <a:t>Pipelining</a:t>
            </a:r>
            <a:endParaRPr lang="en-US" sz="3200"/>
          </a:p>
        </p:txBody>
      </p:sp>
      <p:sp>
        <p:nvSpPr>
          <p:cNvPr id="3" name="Flowchart: Alternate Process 2"/>
          <p:cNvSpPr/>
          <p:nvPr/>
        </p:nvSpPr>
        <p:spPr>
          <a:xfrm>
            <a:off x="13970" y="914400"/>
            <a:ext cx="12098020" cy="5868035"/>
          </a:xfrm>
          <a:prstGeom prst="flowChartAlternateProcess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 anchorCtr="0"/>
          <a:p>
            <a:pPr marL="457200" indent="-457200" algn="l">
              <a:lnSpc>
                <a:spcPct val="150000"/>
              </a:lnSpc>
              <a:buFont typeface="Wingdings" panose="05000000000000000000" charset="0"/>
              <a:buChar char="v"/>
            </a:pPr>
            <a:r>
              <a:rPr lang="en-US" sz="2800">
                <a:latin typeface="Times New Roman" panose="02020603050405020304" charset="0"/>
                <a:cs typeface="Times New Roman" panose="02020603050405020304" charset="0"/>
              </a:rPr>
              <a:t>TASK: TOTAL OPERATION Performed going THROUGH ALL SEGMENTS of PIPELINE</a:t>
            </a:r>
            <a:endParaRPr lang="en-US" sz="2800">
              <a:latin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566795" y="4034790"/>
            <a:ext cx="8545195" cy="2634615"/>
          </a:xfrm>
          <a:prstGeom prst="rect">
            <a:avLst/>
          </a:prstGeom>
        </p:spPr>
      </p:pic>
      <p:sp>
        <p:nvSpPr>
          <p:cNvPr id="5" name="Flowchart: Alternate Process 4"/>
          <p:cNvSpPr/>
          <p:nvPr/>
        </p:nvSpPr>
        <p:spPr>
          <a:xfrm>
            <a:off x="8291830" y="2109470"/>
            <a:ext cx="3516630" cy="1266825"/>
          </a:xfrm>
          <a:prstGeom prst="flowChartAlternateProcess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Tasks=6</a:t>
            </a:r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  <a:p>
            <a:pPr algn="ctr"/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Segments=4</a:t>
            </a:r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Flowchart: Alternate Process 5"/>
          <p:cNvSpPr/>
          <p:nvPr/>
        </p:nvSpPr>
        <p:spPr>
          <a:xfrm>
            <a:off x="104140" y="1437005"/>
            <a:ext cx="5311140" cy="2246630"/>
          </a:xfrm>
          <a:prstGeom prst="flowChartAlternateProcess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If we have</a:t>
            </a:r>
            <a:endParaRPr 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pPr algn="ctr"/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n- Tasks</a:t>
            </a:r>
            <a:endParaRPr 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pPr algn="ctr"/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k- Segments</a:t>
            </a:r>
            <a:endParaRPr 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pPr algn="ctr"/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t</a:t>
            </a:r>
            <a:r>
              <a:rPr lang="en-US" sz="2400" baseline="-25000">
                <a:latin typeface="Times New Roman" panose="02020603050405020304" charset="0"/>
                <a:cs typeface="Times New Roman" panose="02020603050405020304" charset="0"/>
              </a:rPr>
              <a:t>p</a:t>
            </a:r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 clock cyle in each segment</a:t>
            </a:r>
            <a:endParaRPr 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pPr algn="ctr"/>
            <a:endParaRPr lang="en-US" sz="24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7" name="Flowchart: Alternate Process 6"/>
          <p:cNvSpPr/>
          <p:nvPr/>
        </p:nvSpPr>
        <p:spPr>
          <a:xfrm>
            <a:off x="104140" y="4034790"/>
            <a:ext cx="5311140" cy="2246630"/>
          </a:xfrm>
          <a:prstGeom prst="flowChartAlternateProcess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If we have</a:t>
            </a:r>
            <a:endParaRPr 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pPr algn="ctr"/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n- Tasks</a:t>
            </a:r>
            <a:endParaRPr 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pPr algn="ctr"/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k- Segments</a:t>
            </a:r>
            <a:endParaRPr 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pPr algn="ctr"/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t</a:t>
            </a:r>
            <a:r>
              <a:rPr lang="en-US" sz="2400" baseline="-25000">
                <a:latin typeface="Times New Roman" panose="02020603050405020304" charset="0"/>
                <a:cs typeface="Times New Roman" panose="02020603050405020304" charset="0"/>
              </a:rPr>
              <a:t>p</a:t>
            </a:r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 clock cyle in each segment</a:t>
            </a:r>
            <a:endParaRPr 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pPr algn="ctr"/>
            <a:endParaRPr lang="en-US" sz="240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89460" cy="715645"/>
          </a:xfr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/>
          <a:lstStyle/>
          <a:p>
            <a:r>
              <a:rPr lang="en-US" sz="3200"/>
              <a:t>Arithmetic Pipelining</a:t>
            </a:r>
            <a:endParaRPr lang="en-US" sz="3200"/>
          </a:p>
        </p:txBody>
      </p:sp>
      <p:sp>
        <p:nvSpPr>
          <p:cNvPr id="3" name="Flowchart: Alternate Process 2"/>
          <p:cNvSpPr/>
          <p:nvPr/>
        </p:nvSpPr>
        <p:spPr>
          <a:xfrm>
            <a:off x="13970" y="914400"/>
            <a:ext cx="12098020" cy="5868035"/>
          </a:xfrm>
          <a:prstGeom prst="flowChartAlternateProcess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 anchorCtr="0"/>
          <a:p>
            <a:pPr marL="457200" indent="-457200" algn="l">
              <a:lnSpc>
                <a:spcPct val="150000"/>
              </a:lnSpc>
              <a:buFont typeface="Wingdings" panose="05000000000000000000" charset="0"/>
              <a:buChar char="v"/>
            </a:pPr>
            <a:r>
              <a:rPr lang="en-US" sz="2800">
                <a:latin typeface="Times New Roman" panose="02020603050405020304" charset="0"/>
                <a:cs typeface="Times New Roman" panose="02020603050405020304" charset="0"/>
              </a:rPr>
              <a:t>Pipeline concept in ALU.</a:t>
            </a:r>
            <a:endParaRPr lang="en-US" sz="2800">
              <a:latin typeface="Times New Roman" panose="02020603050405020304" charset="0"/>
              <a:cs typeface="Times New Roman" panose="02020603050405020304" charset="0"/>
            </a:endParaRPr>
          </a:p>
          <a:p>
            <a:pPr marL="457200" indent="-457200" algn="l">
              <a:lnSpc>
                <a:spcPct val="150000"/>
              </a:lnSpc>
              <a:buFont typeface="Wingdings" panose="05000000000000000000" charset="0"/>
              <a:buChar char="v"/>
            </a:pPr>
            <a:r>
              <a:rPr lang="en-US" sz="2800">
                <a:latin typeface="Times New Roman" panose="02020603050405020304" charset="0"/>
                <a:cs typeface="Times New Roman" panose="02020603050405020304" charset="0"/>
              </a:rPr>
              <a:t>Mostly used for Floating point operations.</a:t>
            </a:r>
            <a:endParaRPr lang="en-US" sz="2800">
              <a:latin typeface="Times New Roman" panose="02020603050405020304" charset="0"/>
              <a:cs typeface="Times New Roman" panose="02020603050405020304" charset="0"/>
            </a:endParaRPr>
          </a:p>
          <a:p>
            <a:pPr marL="457200" indent="-457200" algn="l">
              <a:lnSpc>
                <a:spcPct val="150000"/>
              </a:lnSpc>
              <a:buFont typeface="Wingdings" panose="05000000000000000000" charset="0"/>
              <a:buChar char="v"/>
            </a:pPr>
            <a:r>
              <a:rPr lang="en-US" sz="2800">
                <a:latin typeface="Times New Roman" panose="02020603050405020304" charset="0"/>
                <a:cs typeface="Times New Roman" panose="02020603050405020304" charset="0"/>
              </a:rPr>
              <a:t>Floating point addition/subtraction can be divided into 4 parts.</a:t>
            </a:r>
            <a:endParaRPr lang="en-US" sz="2800">
              <a:latin typeface="Times New Roman" panose="02020603050405020304" charset="0"/>
              <a:cs typeface="Times New Roman" panose="02020603050405020304" charset="0"/>
            </a:endParaRPr>
          </a:p>
          <a:p>
            <a:pPr marL="914400" lvl="1" indent="-457200" algn="l">
              <a:lnSpc>
                <a:spcPct val="150000"/>
              </a:lnSpc>
              <a:buFont typeface="Wingdings" panose="05000000000000000000" charset="0"/>
              <a:buChar char="v"/>
            </a:pPr>
            <a:r>
              <a:rPr lang="en-US" sz="2800">
                <a:latin typeface="Times New Roman" panose="02020603050405020304" charset="0"/>
                <a:cs typeface="Times New Roman" panose="02020603050405020304" charset="0"/>
              </a:rPr>
              <a:t>Compare the exponents.</a:t>
            </a:r>
            <a:endParaRPr lang="en-US" sz="2800">
              <a:latin typeface="Times New Roman" panose="02020603050405020304" charset="0"/>
              <a:cs typeface="Times New Roman" panose="02020603050405020304" charset="0"/>
            </a:endParaRPr>
          </a:p>
          <a:p>
            <a:pPr marL="914400" lvl="1" indent="-457200" algn="l">
              <a:lnSpc>
                <a:spcPct val="150000"/>
              </a:lnSpc>
              <a:buFont typeface="Wingdings" panose="05000000000000000000" charset="0"/>
              <a:buChar char="v"/>
            </a:pPr>
            <a:r>
              <a:rPr lang="en-US" sz="2800">
                <a:latin typeface="Times New Roman" panose="02020603050405020304" charset="0"/>
                <a:cs typeface="Times New Roman" panose="02020603050405020304" charset="0"/>
              </a:rPr>
              <a:t>Align the Mantissa.</a:t>
            </a:r>
            <a:endParaRPr lang="en-US" sz="2800">
              <a:latin typeface="Times New Roman" panose="02020603050405020304" charset="0"/>
              <a:cs typeface="Times New Roman" panose="02020603050405020304" charset="0"/>
            </a:endParaRPr>
          </a:p>
          <a:p>
            <a:pPr marL="914400" lvl="1" indent="-457200" algn="l">
              <a:lnSpc>
                <a:spcPct val="150000"/>
              </a:lnSpc>
              <a:buFont typeface="Wingdings" panose="05000000000000000000" charset="0"/>
              <a:buChar char="v"/>
            </a:pPr>
            <a:r>
              <a:rPr lang="en-US" sz="2800">
                <a:latin typeface="Times New Roman" panose="02020603050405020304" charset="0"/>
                <a:cs typeface="Times New Roman" panose="02020603050405020304" charset="0"/>
              </a:rPr>
              <a:t>Add/Subtract Mantissa</a:t>
            </a:r>
            <a:endParaRPr lang="en-US" sz="2800">
              <a:latin typeface="Times New Roman" panose="02020603050405020304" charset="0"/>
              <a:cs typeface="Times New Roman" panose="02020603050405020304" charset="0"/>
            </a:endParaRPr>
          </a:p>
          <a:p>
            <a:pPr marL="914400" lvl="1" indent="-457200" algn="l">
              <a:lnSpc>
                <a:spcPct val="150000"/>
              </a:lnSpc>
              <a:buFont typeface="Wingdings" panose="05000000000000000000" charset="0"/>
              <a:buChar char="v"/>
            </a:pPr>
            <a:r>
              <a:rPr lang="en-US" sz="2800">
                <a:latin typeface="Times New Roman" panose="02020603050405020304" charset="0"/>
                <a:cs typeface="Times New Roman" panose="02020603050405020304" charset="0"/>
              </a:rPr>
              <a:t>Normalize the result</a:t>
            </a:r>
            <a:endParaRPr lang="en-US" sz="28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8" name="Flowchart: Alternate Process 7"/>
          <p:cNvSpPr/>
          <p:nvPr/>
        </p:nvSpPr>
        <p:spPr>
          <a:xfrm>
            <a:off x="7315200" y="3554730"/>
            <a:ext cx="4404995" cy="2745105"/>
          </a:xfrm>
          <a:prstGeom prst="flowChartAlternateProcess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p>
            <a:pPr algn="l"/>
            <a:r>
              <a:rPr lang="en-US" b="1">
                <a:latin typeface="Times New Roman" panose="02020603050405020304" charset="0"/>
                <a:cs typeface="Times New Roman" panose="02020603050405020304" charset="0"/>
              </a:rPr>
              <a:t>Example</a:t>
            </a:r>
            <a:endParaRPr lang="en-US" b="1">
              <a:latin typeface="Times New Roman" panose="02020603050405020304" charset="0"/>
              <a:cs typeface="Times New Roman" panose="02020603050405020304" charset="0"/>
            </a:endParaRPr>
          </a:p>
          <a:p>
            <a:pPr algn="l">
              <a:lnSpc>
                <a:spcPct val="150000"/>
              </a:lnSpc>
            </a:pPr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1) 8.70 × 10</a:t>
            </a:r>
            <a:r>
              <a:rPr lang="en-US" baseline="30000">
                <a:latin typeface="Times New Roman" panose="02020603050405020304" charset="0"/>
                <a:cs typeface="Times New Roman" panose="02020603050405020304" charset="0"/>
              </a:rPr>
              <a:t>-1</a:t>
            </a:r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  </a:t>
            </a:r>
            <a:r>
              <a:rPr lang="en-US" b="1">
                <a:latin typeface="Times New Roman" panose="02020603050405020304" charset="0"/>
                <a:cs typeface="Times New Roman" panose="02020603050405020304" charset="0"/>
              </a:rPr>
              <a:t>+ </a:t>
            </a:r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 9.95 × 10</a:t>
            </a:r>
            <a:r>
              <a:rPr lang="en-US" baseline="30000">
                <a:latin typeface="Times New Roman" panose="02020603050405020304" charset="0"/>
                <a:cs typeface="Times New Roman" panose="02020603050405020304" charset="0"/>
              </a:rPr>
              <a:t>1</a:t>
            </a:r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  <a:p>
            <a:pPr algn="l">
              <a:lnSpc>
                <a:spcPct val="150000"/>
              </a:lnSpc>
            </a:pPr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2) 8.70 × 10</a:t>
            </a:r>
            <a:r>
              <a:rPr lang="en-US" baseline="30000">
                <a:latin typeface="Times New Roman" panose="02020603050405020304" charset="0"/>
                <a:cs typeface="Times New Roman" panose="02020603050405020304" charset="0"/>
              </a:rPr>
              <a:t>-1</a:t>
            </a:r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  </a:t>
            </a:r>
            <a:r>
              <a:rPr lang="en-US" b="1">
                <a:latin typeface="Times New Roman" panose="02020603050405020304" charset="0"/>
                <a:cs typeface="Times New Roman" panose="02020603050405020304" charset="0"/>
              </a:rPr>
              <a:t>= </a:t>
            </a:r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 0.087 × 10</a:t>
            </a:r>
            <a:r>
              <a:rPr lang="en-US" baseline="30000">
                <a:latin typeface="Times New Roman" panose="02020603050405020304" charset="0"/>
                <a:cs typeface="Times New Roman" panose="02020603050405020304" charset="0"/>
              </a:rPr>
              <a:t>1</a:t>
            </a:r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  <a:p>
            <a:pPr algn="l">
              <a:lnSpc>
                <a:spcPct val="150000"/>
              </a:lnSpc>
            </a:pPr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3) </a:t>
            </a:r>
            <a:r>
              <a:rPr lang="en-US">
                <a:latin typeface="Times New Roman" panose="02020603050405020304" charset="0"/>
                <a:cs typeface="Times New Roman" panose="02020603050405020304" charset="0"/>
                <a:sym typeface="+mn-ea"/>
              </a:rPr>
              <a:t> 0.087 × 10</a:t>
            </a:r>
            <a:r>
              <a:rPr lang="en-US" baseline="30000">
                <a:latin typeface="Times New Roman" panose="02020603050405020304" charset="0"/>
                <a:cs typeface="Times New Roman" panose="02020603050405020304" charset="0"/>
                <a:sym typeface="+mn-ea"/>
              </a:rPr>
              <a:t>1 </a:t>
            </a:r>
            <a:r>
              <a:rPr lang="en-US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+ </a:t>
            </a:r>
            <a:r>
              <a:rPr lang="en-US">
                <a:latin typeface="Times New Roman" panose="02020603050405020304" charset="0"/>
                <a:cs typeface="Times New Roman" panose="02020603050405020304" charset="0"/>
                <a:sym typeface="+mn-ea"/>
              </a:rPr>
              <a:t>9.95 × 10</a:t>
            </a:r>
            <a:r>
              <a:rPr lang="en-US" baseline="30000">
                <a:latin typeface="Times New Roman" panose="02020603050405020304" charset="0"/>
                <a:cs typeface="Times New Roman" panose="02020603050405020304" charset="0"/>
                <a:sym typeface="+mn-ea"/>
              </a:rPr>
              <a:t>1</a:t>
            </a:r>
            <a:endParaRPr lang="en-US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>
              <a:lnSpc>
                <a:spcPct val="150000"/>
              </a:lnSpc>
            </a:pPr>
            <a:r>
              <a:rPr lang="en-US">
                <a:latin typeface="Times New Roman" panose="02020603050405020304" charset="0"/>
                <a:cs typeface="Times New Roman" panose="02020603050405020304" charset="0"/>
                <a:sym typeface="+mn-ea"/>
              </a:rPr>
              <a:t>4) 10.037 × 10</a:t>
            </a:r>
            <a:r>
              <a:rPr lang="en-US" baseline="30000">
                <a:latin typeface="Times New Roman" panose="02020603050405020304" charset="0"/>
                <a:cs typeface="Times New Roman" panose="02020603050405020304" charset="0"/>
                <a:sym typeface="+mn-ea"/>
              </a:rPr>
              <a:t>1</a:t>
            </a:r>
            <a:endParaRPr lang="en-US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>
              <a:lnSpc>
                <a:spcPct val="150000"/>
              </a:lnSpc>
            </a:pPr>
            <a:r>
              <a:rPr lang="en-US">
                <a:latin typeface="Times New Roman" panose="02020603050405020304" charset="0"/>
                <a:cs typeface="Times New Roman" panose="02020603050405020304" charset="0"/>
                <a:sym typeface="+mn-ea"/>
              </a:rPr>
              <a:t>5)10.037 × 10</a:t>
            </a:r>
            <a:r>
              <a:rPr lang="en-US" baseline="30000">
                <a:latin typeface="Times New Roman" panose="02020603050405020304" charset="0"/>
                <a:cs typeface="Times New Roman" panose="02020603050405020304" charset="0"/>
                <a:sym typeface="+mn-ea"/>
              </a:rPr>
              <a:t>1</a:t>
            </a:r>
            <a:r>
              <a:rPr lang="en-US">
                <a:latin typeface="Times New Roman" panose="02020603050405020304" charset="0"/>
                <a:cs typeface="Times New Roman" panose="02020603050405020304" charset="0"/>
                <a:sym typeface="+mn-ea"/>
              </a:rPr>
              <a:t> = 1.0037 × 10</a:t>
            </a:r>
            <a:r>
              <a:rPr lang="en-US" baseline="30000">
                <a:latin typeface="Times New Roman" panose="02020603050405020304" charset="0"/>
                <a:cs typeface="Times New Roman" panose="02020603050405020304" charset="0"/>
                <a:sym typeface="+mn-ea"/>
              </a:rPr>
              <a:t>2</a:t>
            </a:r>
            <a:endParaRPr lang="en-US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algn="l"/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89460" cy="715645"/>
          </a:xfr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/>
          <a:lstStyle/>
          <a:p>
            <a:r>
              <a:rPr lang="en-US" sz="3200"/>
              <a:t>Arithmetic Pipelining</a:t>
            </a:r>
            <a:endParaRPr lang="en-US" sz="320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774950" y="666750"/>
            <a:ext cx="8900795" cy="60375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89460" cy="715645"/>
          </a:xfr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/>
          <a:lstStyle/>
          <a:p>
            <a:r>
              <a:rPr lang="en-US" sz="3200"/>
              <a:t>Instruction Pipelining</a:t>
            </a:r>
            <a:endParaRPr lang="en-US" sz="3200"/>
          </a:p>
        </p:txBody>
      </p:sp>
      <p:sp>
        <p:nvSpPr>
          <p:cNvPr id="3" name="Flowchart: Alternate Process 2"/>
          <p:cNvSpPr/>
          <p:nvPr/>
        </p:nvSpPr>
        <p:spPr>
          <a:xfrm>
            <a:off x="13970" y="914400"/>
            <a:ext cx="12098020" cy="5868035"/>
          </a:xfrm>
          <a:prstGeom prst="flowChartAlternateProcess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 anchorCtr="0"/>
          <a:p>
            <a:pPr marL="457200" indent="-457200" algn="l">
              <a:lnSpc>
                <a:spcPct val="150000"/>
              </a:lnSpc>
              <a:buFont typeface="Wingdings" panose="05000000000000000000" charset="0"/>
              <a:buChar char="v"/>
            </a:pPr>
            <a:r>
              <a:rPr lang="en-US" sz="2800">
                <a:latin typeface="Times New Roman" panose="02020603050405020304" charset="0"/>
                <a:cs typeface="Times New Roman" panose="02020603050405020304" charset="0"/>
              </a:rPr>
              <a:t>An instruction pipeline reads consecutive instructions from memory while previous instructions are being executed in other segments. </a:t>
            </a:r>
            <a:endParaRPr lang="en-US" sz="2800">
              <a:latin typeface="Times New Roman" panose="02020603050405020304" charset="0"/>
              <a:cs typeface="Times New Roman" panose="02020603050405020304" charset="0"/>
            </a:endParaRPr>
          </a:p>
          <a:p>
            <a:pPr marL="457200" indent="-457200" algn="l">
              <a:lnSpc>
                <a:spcPct val="150000"/>
              </a:lnSpc>
              <a:buFont typeface="Wingdings" panose="05000000000000000000" charset="0"/>
              <a:buChar char="v"/>
            </a:pPr>
            <a:r>
              <a:rPr lang="en-US" sz="2800">
                <a:latin typeface="Times New Roman" panose="02020603050405020304" charset="0"/>
                <a:cs typeface="Times New Roman" panose="02020603050405020304" charset="0"/>
              </a:rPr>
              <a:t>Instruction Execution Steps</a:t>
            </a:r>
            <a:endParaRPr lang="en-US" sz="2800">
              <a:latin typeface="Times New Roman" panose="02020603050405020304" charset="0"/>
              <a:cs typeface="Times New Roman" panose="02020603050405020304" charset="0"/>
            </a:endParaRPr>
          </a:p>
          <a:p>
            <a:pPr marL="914400" lvl="1" indent="-457200" algn="l">
              <a:lnSpc>
                <a:spcPct val="150000"/>
              </a:lnSpc>
              <a:buFont typeface="Wingdings" panose="05000000000000000000" charset="0"/>
              <a:buChar char="v"/>
            </a:pPr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Fetch the instruction from memory.</a:t>
            </a:r>
            <a:endParaRPr 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pPr marL="914400" lvl="1" indent="-457200" algn="l">
              <a:lnSpc>
                <a:spcPct val="150000"/>
              </a:lnSpc>
              <a:buFont typeface="Wingdings" panose="05000000000000000000" charset="0"/>
              <a:buChar char="v"/>
            </a:pPr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 Decode the instruction.</a:t>
            </a:r>
            <a:endParaRPr 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pPr marL="914400" lvl="1" indent="-457200" algn="l">
              <a:lnSpc>
                <a:spcPct val="150000"/>
              </a:lnSpc>
              <a:buFont typeface="Wingdings" panose="05000000000000000000" charset="0"/>
              <a:buChar char="v"/>
            </a:pPr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Calculate the effective address.</a:t>
            </a:r>
            <a:endParaRPr 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pPr marL="914400" lvl="1" indent="-457200" algn="l">
              <a:lnSpc>
                <a:spcPct val="150000"/>
              </a:lnSpc>
              <a:buFont typeface="Wingdings" panose="05000000000000000000" charset="0"/>
              <a:buChar char="v"/>
            </a:pPr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Fetch the operands from memory.</a:t>
            </a:r>
            <a:endParaRPr 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pPr marL="914400" lvl="1" indent="-457200" algn="l">
              <a:lnSpc>
                <a:spcPct val="150000"/>
              </a:lnSpc>
              <a:buFont typeface="Wingdings" panose="05000000000000000000" charset="0"/>
              <a:buChar char="v"/>
            </a:pPr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Execute the instruction.</a:t>
            </a:r>
            <a:endParaRPr 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pPr marL="914400" lvl="1" indent="-457200" algn="l">
              <a:lnSpc>
                <a:spcPct val="150000"/>
              </a:lnSpc>
              <a:buFont typeface="Wingdings" panose="05000000000000000000" charset="0"/>
              <a:buChar char="v"/>
            </a:pPr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Store the result in the proper place</a:t>
            </a:r>
            <a:endParaRPr lang="en-US" sz="240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89460" cy="715645"/>
          </a:xfr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/>
          <a:lstStyle/>
          <a:p>
            <a:r>
              <a:rPr lang="en-US" sz="3200"/>
              <a:t>Instruction Pipelining</a:t>
            </a:r>
            <a:endParaRPr lang="en-US" sz="3200"/>
          </a:p>
        </p:txBody>
      </p:sp>
      <p:sp>
        <p:nvSpPr>
          <p:cNvPr id="3" name="Flowchart: Alternate Process 2"/>
          <p:cNvSpPr/>
          <p:nvPr/>
        </p:nvSpPr>
        <p:spPr>
          <a:xfrm>
            <a:off x="556895" y="915035"/>
            <a:ext cx="11633200" cy="5868035"/>
          </a:xfrm>
          <a:prstGeom prst="flowChartAlternateProcess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 anchorCtr="0"/>
          <a:p>
            <a:pPr marL="457200" indent="-457200" algn="l">
              <a:lnSpc>
                <a:spcPct val="150000"/>
              </a:lnSpc>
              <a:buFont typeface="Wingdings" panose="05000000000000000000" charset="0"/>
              <a:buChar char="v"/>
            </a:pPr>
            <a:r>
              <a:rPr lang="en-US" sz="2800">
                <a:latin typeface="Times New Roman" panose="02020603050405020304" charset="0"/>
                <a:cs typeface="Times New Roman" panose="02020603050405020304" charset="0"/>
              </a:rPr>
              <a:t>Example: </a:t>
            </a:r>
            <a:endParaRPr lang="en-US" sz="2800">
              <a:latin typeface="Times New Roman" panose="02020603050405020304" charset="0"/>
              <a:cs typeface="Times New Roman" panose="02020603050405020304" charset="0"/>
            </a:endParaRPr>
          </a:p>
          <a:p>
            <a:pPr indent="0" algn="l">
              <a:lnSpc>
                <a:spcPct val="150000"/>
              </a:lnSpc>
              <a:buFont typeface="Wingdings" panose="05000000000000000000" charset="0"/>
              <a:buNone/>
            </a:pPr>
            <a:r>
              <a:rPr lang="en-US" sz="2800">
                <a:latin typeface="Times New Roman" panose="02020603050405020304" charset="0"/>
                <a:cs typeface="Times New Roman" panose="02020603050405020304" charset="0"/>
              </a:rPr>
              <a:t>4 Segment Instruction Pipeline </a:t>
            </a:r>
            <a:endParaRPr lang="en-US" sz="2400">
              <a:latin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177790" y="756920"/>
            <a:ext cx="5935980" cy="6026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Alternate Process 2"/>
          <p:cNvSpPr/>
          <p:nvPr/>
        </p:nvSpPr>
        <p:spPr>
          <a:xfrm>
            <a:off x="556895" y="915035"/>
            <a:ext cx="11633200" cy="5868035"/>
          </a:xfrm>
          <a:prstGeom prst="flowChartAlternateProcess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 anchorCtr="0"/>
          <a:p>
            <a:pPr indent="0" algn="l">
              <a:lnSpc>
                <a:spcPct val="150000"/>
              </a:lnSpc>
              <a:buFont typeface="Wingdings" panose="05000000000000000000" charset="0"/>
              <a:buNone/>
            </a:pPr>
            <a:r>
              <a:rPr lang="en-US" sz="2800">
                <a:latin typeface="Times New Roman" panose="02020603050405020304" charset="0"/>
                <a:cs typeface="Times New Roman" panose="02020603050405020304" charset="0"/>
              </a:rPr>
              <a:t>FI: Fetch Instruction</a:t>
            </a:r>
            <a:endParaRPr lang="en-US" sz="2800">
              <a:latin typeface="Times New Roman" panose="02020603050405020304" charset="0"/>
              <a:cs typeface="Times New Roman" panose="02020603050405020304" charset="0"/>
            </a:endParaRPr>
          </a:p>
          <a:p>
            <a:pPr indent="0" algn="l">
              <a:lnSpc>
                <a:spcPct val="150000"/>
              </a:lnSpc>
              <a:buFont typeface="Wingdings" panose="05000000000000000000" charset="0"/>
              <a:buNone/>
            </a:pPr>
            <a:r>
              <a:rPr lang="en-US" sz="2800">
                <a:latin typeface="Times New Roman" panose="02020603050405020304" charset="0"/>
                <a:cs typeface="Times New Roman" panose="02020603050405020304" charset="0"/>
              </a:rPr>
              <a:t>DA: Decode and  Calculates Effective Address</a:t>
            </a:r>
            <a:endParaRPr lang="en-US" sz="2800">
              <a:latin typeface="Times New Roman" panose="02020603050405020304" charset="0"/>
              <a:cs typeface="Times New Roman" panose="02020603050405020304" charset="0"/>
            </a:endParaRPr>
          </a:p>
          <a:p>
            <a:pPr indent="0" algn="l">
              <a:lnSpc>
                <a:spcPct val="150000"/>
              </a:lnSpc>
              <a:buFont typeface="Wingdings" panose="05000000000000000000" charset="0"/>
              <a:buNone/>
            </a:pPr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FO: Fetch OPerands</a:t>
            </a:r>
            <a:endParaRPr 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pPr indent="0" algn="l">
              <a:lnSpc>
                <a:spcPct val="150000"/>
              </a:lnSpc>
              <a:buFont typeface="Wingdings" panose="05000000000000000000" charset="0"/>
              <a:buNone/>
            </a:pPr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EX: Execute</a:t>
            </a:r>
            <a:endParaRPr lang="en-US" sz="2400">
              <a:latin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7" name="Content Placeholder 6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4201160" y="2793365"/>
            <a:ext cx="7739380" cy="3728085"/>
          </a:xfrm>
          <a:prstGeom prst="rect">
            <a:avLst/>
          </a:prstGeom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0" y="0"/>
            <a:ext cx="12189460" cy="715645"/>
          </a:xfr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/>
          <a:p>
            <a:r>
              <a:rPr lang="en-US" sz="3200"/>
              <a:t>Instruction Pipelining</a:t>
            </a:r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Alternate Process 2"/>
          <p:cNvSpPr/>
          <p:nvPr/>
        </p:nvSpPr>
        <p:spPr>
          <a:xfrm>
            <a:off x="164465" y="989965"/>
            <a:ext cx="11633200" cy="5868035"/>
          </a:xfrm>
          <a:prstGeom prst="flowChartAlternateProcess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 anchorCtr="0"/>
          <a:p>
            <a:pPr marL="342900" indent="-342900" algn="l">
              <a:lnSpc>
                <a:spcPct val="150000"/>
              </a:lnSpc>
              <a:buFont typeface="Wingdings" panose="05000000000000000000" charset="0"/>
              <a:buChar char="v"/>
            </a:pPr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Difficulties to Implement iNstruction Pipelining</a:t>
            </a:r>
            <a:endParaRPr 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pPr marL="800100" lvl="1" indent="-342900" algn="l">
              <a:lnSpc>
                <a:spcPct val="150000"/>
              </a:lnSpc>
              <a:buFont typeface="Wingdings" panose="05000000000000000000" charset="0"/>
              <a:buChar char="v"/>
            </a:pPr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Resource Conflict: Access to memory by different segments at same time</a:t>
            </a:r>
            <a:endParaRPr 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pPr marL="800100" lvl="1" indent="-342900" algn="l">
              <a:lnSpc>
                <a:spcPct val="150000"/>
              </a:lnSpc>
              <a:buFont typeface="Wingdings" panose="05000000000000000000" charset="0"/>
              <a:buChar char="v"/>
            </a:pPr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Data Dependence : Instruction depends on output of previous instruction</a:t>
            </a:r>
            <a:endParaRPr 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pPr marL="800100" lvl="1" indent="-342900" algn="l">
              <a:lnSpc>
                <a:spcPct val="150000"/>
              </a:lnSpc>
              <a:buFont typeface="Wingdings" panose="05000000000000000000" charset="0"/>
              <a:buChar char="v"/>
            </a:pPr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Branch Difficulties: Branch Instruction that will change the value of PC.</a:t>
            </a:r>
            <a:endParaRPr lang="en-US" sz="24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0" y="0"/>
            <a:ext cx="12189460" cy="715645"/>
          </a:xfr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/>
          <a:p>
            <a:r>
              <a:rPr lang="en-US" sz="3200"/>
              <a:t>Instruction Pipelining</a:t>
            </a:r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" name="Text Box 3"/>
          <p:cNvSpPr txBox="1"/>
          <p:nvPr/>
        </p:nvSpPr>
        <p:spPr>
          <a:xfrm>
            <a:off x="2383155" y="3013710"/>
            <a:ext cx="754253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sz="4800">
                <a:latin typeface="Times New Roman" panose="02020603050405020304" charset="0"/>
                <a:cs typeface="Times New Roman" panose="02020603050405020304" charset="0"/>
              </a:rPr>
              <a:t>PARALLEL PROCESSING</a:t>
            </a:r>
            <a:endParaRPr lang="en-US" sz="480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Alternate Process 2"/>
          <p:cNvSpPr/>
          <p:nvPr/>
        </p:nvSpPr>
        <p:spPr>
          <a:xfrm>
            <a:off x="164465" y="989965"/>
            <a:ext cx="11633200" cy="5868035"/>
          </a:xfrm>
          <a:prstGeom prst="flowChartAlternateProcess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 anchorCtr="0"/>
          <a:p>
            <a:pPr marL="342900" indent="-342900" algn="l">
              <a:lnSpc>
                <a:spcPct val="150000"/>
              </a:lnSpc>
              <a:buFont typeface="Wingdings" panose="05000000000000000000" charset="0"/>
              <a:buChar char="v"/>
            </a:pPr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Difficulties to Implement iNstruction Pipelining</a:t>
            </a:r>
            <a:endParaRPr 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pPr marL="800100" lvl="1" indent="-342900" algn="l">
              <a:lnSpc>
                <a:spcPct val="150000"/>
              </a:lnSpc>
              <a:buFont typeface="Wingdings" panose="05000000000000000000" charset="0"/>
              <a:buChar char="v"/>
            </a:pPr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Resource Conflict: Access to memory by different segments at same time</a:t>
            </a:r>
            <a:endParaRPr 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pPr marL="800100" lvl="1" indent="-342900" algn="l">
              <a:lnSpc>
                <a:spcPct val="150000"/>
              </a:lnSpc>
              <a:buFont typeface="Wingdings" panose="05000000000000000000" charset="0"/>
              <a:buChar char="v"/>
            </a:pPr>
            <a:r>
              <a:rPr lang="en-US" sz="24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Data Dependence : Instruction depends on output of previous instruction</a:t>
            </a:r>
            <a:endParaRPr lang="en-US" sz="24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800100" lvl="1" indent="-342900" algn="l">
              <a:lnSpc>
                <a:spcPct val="150000"/>
              </a:lnSpc>
              <a:buFont typeface="Wingdings" panose="05000000000000000000" charset="0"/>
              <a:buChar char="v"/>
            </a:pPr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Branch Difficulties: Branch Instruction that will change the value of PC.</a:t>
            </a:r>
            <a:endParaRPr lang="en-US" sz="24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0" y="0"/>
            <a:ext cx="12189460" cy="715645"/>
          </a:xfr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/>
          <a:p>
            <a:r>
              <a:rPr lang="en-US" sz="3200"/>
              <a:t>Instruction Pipelining</a:t>
            </a:r>
            <a:endParaRPr lang="en-US" sz="3200"/>
          </a:p>
        </p:txBody>
      </p:sp>
      <p:sp>
        <p:nvSpPr>
          <p:cNvPr id="8" name="Flowchart: Alternate Process 7"/>
          <p:cNvSpPr/>
          <p:nvPr/>
        </p:nvSpPr>
        <p:spPr>
          <a:xfrm>
            <a:off x="1265555" y="3554730"/>
            <a:ext cx="10454640" cy="2745105"/>
          </a:xfrm>
          <a:prstGeom prst="flowChartAlternateProcess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An instruction is stuck in FO because operand is still not yet generated by previous instruction</a:t>
            </a:r>
            <a:endParaRPr 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add R1, R2.</a:t>
            </a:r>
            <a:endParaRPr 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pPr indent="0"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   sub R2,R3</a:t>
            </a:r>
            <a:endParaRPr lang="en-US" sz="240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Alternate Process 2"/>
          <p:cNvSpPr/>
          <p:nvPr/>
        </p:nvSpPr>
        <p:spPr>
          <a:xfrm>
            <a:off x="164465" y="989965"/>
            <a:ext cx="11633200" cy="5868035"/>
          </a:xfrm>
          <a:prstGeom prst="flowChartAlternateProcess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 anchorCtr="0"/>
          <a:p>
            <a:pPr marL="342900" indent="-342900" algn="l">
              <a:lnSpc>
                <a:spcPct val="150000"/>
              </a:lnSpc>
              <a:buFont typeface="Wingdings" panose="05000000000000000000" charset="0"/>
              <a:buChar char="v"/>
            </a:pPr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Difficulties to Implement iNstruction Pipelining</a:t>
            </a:r>
            <a:endParaRPr 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pPr marL="800100" lvl="1" indent="-342900" algn="l">
              <a:lnSpc>
                <a:spcPct val="150000"/>
              </a:lnSpc>
              <a:buFont typeface="Wingdings" panose="05000000000000000000" charset="0"/>
              <a:buChar char="v"/>
            </a:pPr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Resource Conflict: Access to memory by different segments at same time</a:t>
            </a:r>
            <a:endParaRPr 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pPr marL="800100" lvl="1" indent="-342900" algn="l">
              <a:lnSpc>
                <a:spcPct val="150000"/>
              </a:lnSpc>
              <a:buFont typeface="Wingdings" panose="05000000000000000000" charset="0"/>
              <a:buChar char="v"/>
            </a:pPr>
            <a:r>
              <a:rPr lang="en-US" sz="24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Data Dependence : Instruction depends on output of previous instruction</a:t>
            </a:r>
            <a:endParaRPr lang="en-US" sz="24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800100" lvl="1" indent="-342900" algn="l">
              <a:lnSpc>
                <a:spcPct val="150000"/>
              </a:lnSpc>
              <a:buFont typeface="Wingdings" panose="05000000000000000000" charset="0"/>
              <a:buChar char="v"/>
            </a:pPr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Branch Difficulties: Branch Instruction that will change the value of PC.</a:t>
            </a:r>
            <a:endParaRPr lang="en-US" sz="24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0" y="0"/>
            <a:ext cx="12189460" cy="715645"/>
          </a:xfr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/>
          <a:p>
            <a:r>
              <a:rPr lang="en-US" sz="3200"/>
              <a:t>Instruction Pipelining</a:t>
            </a:r>
            <a:endParaRPr lang="en-US" sz="3200"/>
          </a:p>
        </p:txBody>
      </p:sp>
      <p:sp>
        <p:nvSpPr>
          <p:cNvPr id="8" name="Flowchart: Alternate Process 7"/>
          <p:cNvSpPr/>
          <p:nvPr/>
        </p:nvSpPr>
        <p:spPr>
          <a:xfrm>
            <a:off x="1265555" y="3554730"/>
            <a:ext cx="10454640" cy="2745105"/>
          </a:xfrm>
          <a:prstGeom prst="flowChartAlternateProcess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How to Handle Data Dependency?</a:t>
            </a:r>
            <a:endParaRPr lang="en-US" sz="24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Hardware Interlock:</a:t>
            </a:r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 interlock is a circuit that detects instructions whose source operands are destinations of instructions farther up in the pipeline.  Such instructions will be delayed in pipeline.</a:t>
            </a:r>
            <a:endParaRPr lang="en-US" sz="240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Alternate Process 2"/>
          <p:cNvSpPr/>
          <p:nvPr/>
        </p:nvSpPr>
        <p:spPr>
          <a:xfrm>
            <a:off x="164465" y="989965"/>
            <a:ext cx="11633200" cy="5868035"/>
          </a:xfrm>
          <a:prstGeom prst="flowChartAlternateProcess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 anchorCtr="0"/>
          <a:p>
            <a:pPr marL="342900" indent="-342900" algn="l">
              <a:lnSpc>
                <a:spcPct val="150000"/>
              </a:lnSpc>
              <a:buFont typeface="Wingdings" panose="05000000000000000000" charset="0"/>
              <a:buChar char="v"/>
            </a:pPr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Difficulties to Implement iNstruction Pipelining</a:t>
            </a:r>
            <a:endParaRPr 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pPr marL="800100" lvl="1" indent="-342900" algn="l">
              <a:lnSpc>
                <a:spcPct val="150000"/>
              </a:lnSpc>
              <a:buFont typeface="Wingdings" panose="05000000000000000000" charset="0"/>
              <a:buChar char="v"/>
            </a:pPr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Resource Conflict: Access to memory by different segments at same time</a:t>
            </a:r>
            <a:endParaRPr 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pPr marL="800100" lvl="1" indent="-342900" algn="l">
              <a:lnSpc>
                <a:spcPct val="150000"/>
              </a:lnSpc>
              <a:buFont typeface="Wingdings" panose="05000000000000000000" charset="0"/>
              <a:buChar char="v"/>
            </a:pPr>
            <a:r>
              <a:rPr lang="en-US" sz="24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Data Dependence : Instruction depends on output of previous instruction</a:t>
            </a:r>
            <a:endParaRPr lang="en-US" sz="24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800100" lvl="1" indent="-342900" algn="l">
              <a:lnSpc>
                <a:spcPct val="150000"/>
              </a:lnSpc>
              <a:buFont typeface="Wingdings" panose="05000000000000000000" charset="0"/>
              <a:buChar char="v"/>
            </a:pPr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Branch Difficulties: Branch Instruction that will change the value of PC.</a:t>
            </a:r>
            <a:endParaRPr lang="en-US" sz="24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0" y="0"/>
            <a:ext cx="12189460" cy="715645"/>
          </a:xfr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/>
          <a:p>
            <a:r>
              <a:rPr lang="en-US" sz="3200"/>
              <a:t>Instruction Pipelining</a:t>
            </a:r>
            <a:endParaRPr lang="en-US" sz="3200"/>
          </a:p>
        </p:txBody>
      </p:sp>
      <p:sp>
        <p:nvSpPr>
          <p:cNvPr id="8" name="Flowchart: Alternate Process 7"/>
          <p:cNvSpPr/>
          <p:nvPr/>
        </p:nvSpPr>
        <p:spPr>
          <a:xfrm>
            <a:off x="1265555" y="3554730"/>
            <a:ext cx="10454640" cy="2745105"/>
          </a:xfrm>
          <a:prstGeom prst="flowChartAlternateProcess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How to Handle Data Dependency?</a:t>
            </a:r>
            <a:endParaRPr lang="en-US" sz="24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Operand Forwarding:</a:t>
            </a:r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 special hardware to detect a conflict and then avoid it by routing the data through special paths between pipeline segments. </a:t>
            </a:r>
            <a:endParaRPr 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pPr indent="0"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Ex: If O/P of some instruction in I/P to next then O/P from ALU is passed as I/P to ALU.</a:t>
            </a:r>
            <a:endParaRPr lang="en-US" sz="240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Alternate Process 2"/>
          <p:cNvSpPr/>
          <p:nvPr/>
        </p:nvSpPr>
        <p:spPr>
          <a:xfrm>
            <a:off x="164465" y="989965"/>
            <a:ext cx="11633200" cy="5868035"/>
          </a:xfrm>
          <a:prstGeom prst="flowChartAlternateProcess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 anchorCtr="0"/>
          <a:p>
            <a:pPr marL="342900" indent="-342900" algn="l">
              <a:lnSpc>
                <a:spcPct val="150000"/>
              </a:lnSpc>
              <a:buFont typeface="Wingdings" panose="05000000000000000000" charset="0"/>
              <a:buChar char="v"/>
            </a:pPr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Difficulties to Implement iNstruction Pipelining</a:t>
            </a:r>
            <a:endParaRPr 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pPr marL="800100" lvl="1" indent="-342900" algn="l">
              <a:lnSpc>
                <a:spcPct val="150000"/>
              </a:lnSpc>
              <a:buFont typeface="Wingdings" panose="05000000000000000000" charset="0"/>
              <a:buChar char="v"/>
            </a:pPr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Resource Conflict: Access to memory by different segments at same time</a:t>
            </a:r>
            <a:endParaRPr 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pPr marL="800100" lvl="1" indent="-342900" algn="l">
              <a:lnSpc>
                <a:spcPct val="150000"/>
              </a:lnSpc>
              <a:buFont typeface="Wingdings" panose="05000000000000000000" charset="0"/>
              <a:buChar char="v"/>
            </a:pPr>
            <a:r>
              <a:rPr lang="en-US" sz="24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Data Dependence : Instruction depends on output of previous instruction</a:t>
            </a:r>
            <a:endParaRPr lang="en-US" sz="24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800100" lvl="1" indent="-342900" algn="l">
              <a:lnSpc>
                <a:spcPct val="150000"/>
              </a:lnSpc>
              <a:buFont typeface="Wingdings" panose="05000000000000000000" charset="0"/>
              <a:buChar char="v"/>
            </a:pPr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Branch Difficulties: Branch Instruction that will change the value of PC.</a:t>
            </a:r>
            <a:endParaRPr lang="en-US" sz="24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0" y="0"/>
            <a:ext cx="12189460" cy="715645"/>
          </a:xfr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/>
          <a:p>
            <a:r>
              <a:rPr lang="en-US" sz="3200"/>
              <a:t>Instruction Pipelining</a:t>
            </a:r>
            <a:endParaRPr lang="en-US" sz="3200"/>
          </a:p>
        </p:txBody>
      </p:sp>
      <p:sp>
        <p:nvSpPr>
          <p:cNvPr id="8" name="Flowchart: Alternate Process 7"/>
          <p:cNvSpPr/>
          <p:nvPr/>
        </p:nvSpPr>
        <p:spPr>
          <a:xfrm>
            <a:off x="1265555" y="3554730"/>
            <a:ext cx="10454640" cy="2745105"/>
          </a:xfrm>
          <a:prstGeom prst="flowChartAlternateProcess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How to Handle Data Dependency?</a:t>
            </a:r>
            <a:endParaRPr lang="en-US" sz="24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Delayed Load:</a:t>
            </a:r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 The compiler  is designed to detect a data conflict and reorder the instructions as necessary to delay the loading of the conflicting data by inserting</a:t>
            </a:r>
            <a:endParaRPr 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pPr indent="0"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no-operation instructions</a:t>
            </a:r>
            <a:endParaRPr lang="en-US" sz="240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Alternate Process 2"/>
          <p:cNvSpPr/>
          <p:nvPr/>
        </p:nvSpPr>
        <p:spPr>
          <a:xfrm>
            <a:off x="164465" y="989965"/>
            <a:ext cx="11633200" cy="5868035"/>
          </a:xfrm>
          <a:prstGeom prst="flowChartAlternateProcess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 anchorCtr="0"/>
          <a:p>
            <a:pPr marL="342900" indent="-342900" algn="l">
              <a:lnSpc>
                <a:spcPct val="150000"/>
              </a:lnSpc>
              <a:buFont typeface="Wingdings" panose="05000000000000000000" charset="0"/>
              <a:buChar char="v"/>
            </a:pPr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Difficulties to Implement iNstruction Pipelining</a:t>
            </a:r>
            <a:endParaRPr 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pPr marL="800100" lvl="1" indent="-342900" algn="l">
              <a:lnSpc>
                <a:spcPct val="150000"/>
              </a:lnSpc>
              <a:buFont typeface="Wingdings" panose="05000000000000000000" charset="0"/>
              <a:buChar char="v"/>
            </a:pPr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Resource Conflict: Access to memory by different segments at same time</a:t>
            </a:r>
            <a:endParaRPr 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pPr marL="800100" lvl="1" indent="-342900" algn="l">
              <a:lnSpc>
                <a:spcPct val="150000"/>
              </a:lnSpc>
              <a:buFont typeface="Wingdings" panose="05000000000000000000" charset="0"/>
              <a:buChar char="v"/>
            </a:pPr>
            <a:r>
              <a:rPr lang="en-US" sz="24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Data Dependence : Instruction depends on output of previous instruction</a:t>
            </a:r>
            <a:endParaRPr lang="en-US" sz="24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800100" lvl="1" indent="-342900" algn="l">
              <a:lnSpc>
                <a:spcPct val="150000"/>
              </a:lnSpc>
              <a:buFont typeface="Wingdings" panose="05000000000000000000" charset="0"/>
              <a:buChar char="v"/>
            </a:pPr>
            <a:r>
              <a:rPr lang="en-US" sz="24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Branch Difficulties: Branch Instruction that will change the value of PC.</a:t>
            </a:r>
            <a:endParaRPr lang="en-US" sz="24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0" y="0"/>
            <a:ext cx="12189460" cy="715645"/>
          </a:xfr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/>
          <a:p>
            <a:r>
              <a:rPr lang="en-US" sz="3200"/>
              <a:t>Instruction Pipelining</a:t>
            </a:r>
            <a:endParaRPr lang="en-US" sz="3200"/>
          </a:p>
        </p:txBody>
      </p:sp>
      <p:sp>
        <p:nvSpPr>
          <p:cNvPr id="8" name="Flowchart: Alternate Process 7"/>
          <p:cNvSpPr/>
          <p:nvPr/>
        </p:nvSpPr>
        <p:spPr>
          <a:xfrm>
            <a:off x="1265555" y="3554730"/>
            <a:ext cx="10454640" cy="2745105"/>
          </a:xfrm>
          <a:prstGeom prst="flowChartAlternateProcess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How to Handle Branch Difficulties?</a:t>
            </a:r>
            <a:endParaRPr lang="en-US" sz="24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Prefetch Target Inst.:</a:t>
            </a:r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 Prefetch both possible instructions.</a:t>
            </a:r>
            <a:endParaRPr lang="en-US" sz="240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Alternate Process 2"/>
          <p:cNvSpPr/>
          <p:nvPr/>
        </p:nvSpPr>
        <p:spPr>
          <a:xfrm>
            <a:off x="164465" y="989965"/>
            <a:ext cx="11633200" cy="5868035"/>
          </a:xfrm>
          <a:prstGeom prst="flowChartAlternateProcess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 anchorCtr="0"/>
          <a:p>
            <a:pPr marL="342900" indent="-342900" algn="l">
              <a:lnSpc>
                <a:spcPct val="150000"/>
              </a:lnSpc>
              <a:buFont typeface="Wingdings" panose="05000000000000000000" charset="0"/>
              <a:buChar char="v"/>
            </a:pPr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Difficulties to Implement iNstruction Pipelining</a:t>
            </a:r>
            <a:endParaRPr 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pPr marL="800100" lvl="1" indent="-342900" algn="l">
              <a:lnSpc>
                <a:spcPct val="150000"/>
              </a:lnSpc>
              <a:buFont typeface="Wingdings" panose="05000000000000000000" charset="0"/>
              <a:buChar char="v"/>
            </a:pPr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Resource Conflict: Access to memory by different segments at same time</a:t>
            </a:r>
            <a:endParaRPr 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pPr marL="800100" lvl="1" indent="-342900" algn="l">
              <a:lnSpc>
                <a:spcPct val="150000"/>
              </a:lnSpc>
              <a:buFont typeface="Wingdings" panose="05000000000000000000" charset="0"/>
              <a:buChar char="v"/>
            </a:pPr>
            <a:r>
              <a:rPr lang="en-US" sz="24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Data Dependence : Instruction depends on output of previous instruction</a:t>
            </a:r>
            <a:endParaRPr lang="en-US" sz="24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800100" lvl="1" indent="-342900" algn="l">
              <a:lnSpc>
                <a:spcPct val="150000"/>
              </a:lnSpc>
              <a:buFont typeface="Wingdings" panose="05000000000000000000" charset="0"/>
              <a:buChar char="v"/>
            </a:pPr>
            <a:r>
              <a:rPr lang="en-US" sz="24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Branch Difficulties: Branch Instruction that will change the value of PC.</a:t>
            </a:r>
            <a:endParaRPr lang="en-US" sz="24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0" y="0"/>
            <a:ext cx="12189460" cy="715645"/>
          </a:xfr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/>
          <a:p>
            <a:r>
              <a:rPr lang="en-US" sz="3200"/>
              <a:t>Instruction Pipelining</a:t>
            </a:r>
            <a:endParaRPr lang="en-US" sz="3200"/>
          </a:p>
        </p:txBody>
      </p:sp>
      <p:sp>
        <p:nvSpPr>
          <p:cNvPr id="8" name="Flowchart: Alternate Process 7"/>
          <p:cNvSpPr/>
          <p:nvPr/>
        </p:nvSpPr>
        <p:spPr>
          <a:xfrm>
            <a:off x="1265555" y="3554730"/>
            <a:ext cx="10454640" cy="2745105"/>
          </a:xfrm>
          <a:prstGeom prst="flowChartAlternateProcess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How to Handle Branch Difficulties?</a:t>
            </a:r>
            <a:endParaRPr lang="en-US" sz="24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Branch Target Buffer(BTB):</a:t>
            </a:r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 It is an associative memory included in the fetch segment of pipeline. It stores the target instructions and next few instructions. When branch happens instruction is readily available in BTB.</a:t>
            </a:r>
            <a:endParaRPr 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pPr indent="0" algn="l">
              <a:lnSpc>
                <a:spcPct val="150000"/>
              </a:lnSpc>
              <a:buFont typeface="Arial" panose="020B0604020202020204" pitchFamily="34" charset="0"/>
              <a:buNone/>
            </a:pPr>
            <a:endParaRPr lang="en-US" sz="240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Alternate Process 2"/>
          <p:cNvSpPr/>
          <p:nvPr/>
        </p:nvSpPr>
        <p:spPr>
          <a:xfrm>
            <a:off x="164465" y="989965"/>
            <a:ext cx="11633200" cy="5868035"/>
          </a:xfrm>
          <a:prstGeom prst="flowChartAlternateProcess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 anchorCtr="0"/>
          <a:p>
            <a:pPr marL="342900" indent="-342900" algn="l">
              <a:lnSpc>
                <a:spcPct val="150000"/>
              </a:lnSpc>
              <a:buFont typeface="Wingdings" panose="05000000000000000000" charset="0"/>
              <a:buChar char="v"/>
            </a:pPr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Difficulties to Implement iNstruction Pipelining</a:t>
            </a:r>
            <a:endParaRPr 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pPr marL="800100" lvl="1" indent="-342900" algn="l">
              <a:lnSpc>
                <a:spcPct val="150000"/>
              </a:lnSpc>
              <a:buFont typeface="Wingdings" panose="05000000000000000000" charset="0"/>
              <a:buChar char="v"/>
            </a:pPr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Resource Conflict: Access to memory by different segments at same time</a:t>
            </a:r>
            <a:endParaRPr 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pPr marL="800100" lvl="1" indent="-342900" algn="l">
              <a:lnSpc>
                <a:spcPct val="150000"/>
              </a:lnSpc>
              <a:buFont typeface="Wingdings" panose="05000000000000000000" charset="0"/>
              <a:buChar char="v"/>
            </a:pPr>
            <a:r>
              <a:rPr lang="en-US" sz="24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Data Dependence : Instruction depends on output of previous instruction</a:t>
            </a:r>
            <a:endParaRPr lang="en-US" sz="24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800100" lvl="1" indent="-342900" algn="l">
              <a:lnSpc>
                <a:spcPct val="150000"/>
              </a:lnSpc>
              <a:buFont typeface="Wingdings" panose="05000000000000000000" charset="0"/>
              <a:buChar char="v"/>
            </a:pPr>
            <a:r>
              <a:rPr lang="en-US" sz="24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Branch Difficulties: Branch Instruction that will change the value of PC.</a:t>
            </a:r>
            <a:endParaRPr lang="en-US" sz="24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0" y="0"/>
            <a:ext cx="12189460" cy="715645"/>
          </a:xfr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/>
          <a:p>
            <a:r>
              <a:rPr lang="en-US" sz="3200"/>
              <a:t>Instruction Pipelining</a:t>
            </a:r>
            <a:endParaRPr lang="en-US" sz="3200"/>
          </a:p>
        </p:txBody>
      </p:sp>
      <p:sp>
        <p:nvSpPr>
          <p:cNvPr id="8" name="Flowchart: Alternate Process 7"/>
          <p:cNvSpPr/>
          <p:nvPr/>
        </p:nvSpPr>
        <p:spPr>
          <a:xfrm>
            <a:off x="1265555" y="3554730"/>
            <a:ext cx="10454640" cy="2745105"/>
          </a:xfrm>
          <a:prstGeom prst="flowChartAlternateProcess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How to Handle Branch Difficulties?</a:t>
            </a:r>
            <a:endParaRPr lang="en-US" sz="24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 algn="just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Loop Buffer:</a:t>
            </a:r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 This is a small very high speed register file maintained by the instruction fetch segment of the pipeline. Loops are stored here with all possible branches.</a:t>
            </a:r>
            <a:endParaRPr lang="en-US" sz="240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Alternate Process 2"/>
          <p:cNvSpPr/>
          <p:nvPr/>
        </p:nvSpPr>
        <p:spPr>
          <a:xfrm>
            <a:off x="164465" y="989965"/>
            <a:ext cx="11633200" cy="5868035"/>
          </a:xfrm>
          <a:prstGeom prst="flowChartAlternateProcess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 anchorCtr="0"/>
          <a:p>
            <a:pPr marL="342900" indent="-342900" algn="l">
              <a:lnSpc>
                <a:spcPct val="150000"/>
              </a:lnSpc>
              <a:buFont typeface="Wingdings" panose="05000000000000000000" charset="0"/>
              <a:buChar char="v"/>
            </a:pPr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Difficulties to Implement iNstruction Pipelining</a:t>
            </a:r>
            <a:endParaRPr 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pPr marL="800100" lvl="1" indent="-342900" algn="l">
              <a:lnSpc>
                <a:spcPct val="150000"/>
              </a:lnSpc>
              <a:buFont typeface="Wingdings" panose="05000000000000000000" charset="0"/>
              <a:buChar char="v"/>
            </a:pPr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Resource Conflict: Access to memory by different segments at same time</a:t>
            </a:r>
            <a:endParaRPr 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pPr marL="800100" lvl="1" indent="-342900" algn="l">
              <a:lnSpc>
                <a:spcPct val="150000"/>
              </a:lnSpc>
              <a:buFont typeface="Wingdings" panose="05000000000000000000" charset="0"/>
              <a:buChar char="v"/>
            </a:pPr>
            <a:r>
              <a:rPr lang="en-US" sz="24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Data Dependence : Instruction depends on output of previous instruction</a:t>
            </a:r>
            <a:endParaRPr lang="en-US" sz="24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800100" lvl="1" indent="-342900" algn="l">
              <a:lnSpc>
                <a:spcPct val="150000"/>
              </a:lnSpc>
              <a:buFont typeface="Wingdings" panose="05000000000000000000" charset="0"/>
              <a:buChar char="v"/>
            </a:pPr>
            <a:r>
              <a:rPr lang="en-US" sz="24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Branch Difficulties: Branch Instruction that will change the value of PC.</a:t>
            </a:r>
            <a:endParaRPr lang="en-US" sz="24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0" y="0"/>
            <a:ext cx="12189460" cy="715645"/>
          </a:xfr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/>
          <a:p>
            <a:r>
              <a:rPr lang="en-US" sz="3200"/>
              <a:t>Instruction Pipelining</a:t>
            </a:r>
            <a:endParaRPr lang="en-US" sz="3200"/>
          </a:p>
        </p:txBody>
      </p:sp>
      <p:sp>
        <p:nvSpPr>
          <p:cNvPr id="8" name="Flowchart: Alternate Process 7"/>
          <p:cNvSpPr/>
          <p:nvPr/>
        </p:nvSpPr>
        <p:spPr>
          <a:xfrm>
            <a:off x="420370" y="3629660"/>
            <a:ext cx="11377930" cy="2745105"/>
          </a:xfrm>
          <a:prstGeom prst="flowChartAlternateProcess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How to Handle Branch Difficulties?</a:t>
            </a:r>
            <a:endParaRPr lang="en-US" sz="24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 algn="just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Branch Prediction:</a:t>
            </a:r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  some additional logic to guess the outcome of a conditional branch instruction before it is executed.The pipeline then begins prefetching the instruction stream from the predicted path.</a:t>
            </a:r>
            <a:endParaRPr lang="en-US" sz="240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Alternate Process 2"/>
          <p:cNvSpPr/>
          <p:nvPr/>
        </p:nvSpPr>
        <p:spPr>
          <a:xfrm>
            <a:off x="164465" y="989965"/>
            <a:ext cx="11633200" cy="5868035"/>
          </a:xfrm>
          <a:prstGeom prst="flowChartAlternateProcess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 anchorCtr="0"/>
          <a:p>
            <a:pPr marL="342900" indent="-342900" algn="l">
              <a:lnSpc>
                <a:spcPct val="150000"/>
              </a:lnSpc>
              <a:buFont typeface="Wingdings" panose="05000000000000000000" charset="0"/>
              <a:buChar char="v"/>
            </a:pPr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Difficulties to Implement iNstruction Pipelining</a:t>
            </a:r>
            <a:endParaRPr 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pPr marL="800100" lvl="1" indent="-342900" algn="l">
              <a:lnSpc>
                <a:spcPct val="150000"/>
              </a:lnSpc>
              <a:buFont typeface="Wingdings" panose="05000000000000000000" charset="0"/>
              <a:buChar char="v"/>
            </a:pPr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Resource Conflict: Access to memory by different segments at same time</a:t>
            </a:r>
            <a:endParaRPr lang="en-US" sz="2400">
              <a:latin typeface="Times New Roman" panose="02020603050405020304" charset="0"/>
              <a:cs typeface="Times New Roman" panose="02020603050405020304" charset="0"/>
            </a:endParaRPr>
          </a:p>
          <a:p>
            <a:pPr marL="800100" lvl="1" indent="-342900" algn="l">
              <a:lnSpc>
                <a:spcPct val="150000"/>
              </a:lnSpc>
              <a:buFont typeface="Wingdings" panose="05000000000000000000" charset="0"/>
              <a:buChar char="v"/>
            </a:pPr>
            <a:r>
              <a:rPr lang="en-US" sz="24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Data Dependence : Instruction depends on output of previous instruction</a:t>
            </a:r>
            <a:endParaRPr lang="en-US" sz="24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800100" lvl="1" indent="-342900" algn="l">
              <a:lnSpc>
                <a:spcPct val="150000"/>
              </a:lnSpc>
              <a:buFont typeface="Wingdings" panose="05000000000000000000" charset="0"/>
              <a:buChar char="v"/>
            </a:pPr>
            <a:r>
              <a:rPr lang="en-US" sz="24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Branch Difficulties: Branch Instruction that will change the value of PC.</a:t>
            </a:r>
            <a:endParaRPr lang="en-US" sz="24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0" y="0"/>
            <a:ext cx="12189460" cy="715645"/>
          </a:xfr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/>
          <a:p>
            <a:r>
              <a:rPr lang="en-US" sz="3200"/>
              <a:t>Instruction Pipelining</a:t>
            </a:r>
            <a:endParaRPr lang="en-US" sz="3200"/>
          </a:p>
        </p:txBody>
      </p:sp>
      <p:sp>
        <p:nvSpPr>
          <p:cNvPr id="8" name="Flowchart: Alternate Process 7"/>
          <p:cNvSpPr/>
          <p:nvPr/>
        </p:nvSpPr>
        <p:spPr>
          <a:xfrm>
            <a:off x="420370" y="3629660"/>
            <a:ext cx="11377930" cy="2745105"/>
          </a:xfrm>
          <a:prstGeom prst="flowChartAlternateProcess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How to Handle Branch Difficulties?</a:t>
            </a:r>
            <a:endParaRPr lang="en-US" sz="24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 algn="just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24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Delayed Branch:</a:t>
            </a:r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  In this procedure, the compiler detects the branch instructions and rearranges the machine language code sequence by inserting useful instructions that keep the pipeline operating without interruptions. </a:t>
            </a:r>
            <a:endParaRPr lang="en-US" sz="240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89460" cy="715645"/>
          </a:xfr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/>
          <a:lstStyle/>
          <a:p>
            <a:r>
              <a:rPr lang="en-US" sz="3200"/>
              <a:t> Parallel Processing</a:t>
            </a:r>
            <a:endParaRPr lang="en-US" sz="3200"/>
          </a:p>
        </p:txBody>
      </p:sp>
      <p:sp>
        <p:nvSpPr>
          <p:cNvPr id="3" name="Flowchart: Alternate Process 2"/>
          <p:cNvSpPr/>
          <p:nvPr/>
        </p:nvSpPr>
        <p:spPr>
          <a:xfrm>
            <a:off x="13970" y="914400"/>
            <a:ext cx="12098020" cy="5868035"/>
          </a:xfrm>
          <a:prstGeom prst="flowChartAlternateProcess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 anchorCtr="0"/>
          <a:p>
            <a:pPr marL="457200" indent="-457200" algn="just">
              <a:lnSpc>
                <a:spcPct val="150000"/>
              </a:lnSpc>
              <a:buFont typeface="Wingdings" panose="05000000000000000000" charset="0"/>
              <a:buChar char="v"/>
            </a:pPr>
            <a:r>
              <a:rPr lang="en-US" sz="28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Parallel processing</a:t>
            </a:r>
            <a:r>
              <a:rPr lang="en-US" sz="2800">
                <a:latin typeface="Times New Roman" panose="02020603050405020304" charset="0"/>
                <a:cs typeface="Times New Roman" panose="02020603050405020304" charset="0"/>
              </a:rPr>
              <a:t> is a term used to denote a large class of techniques that are used to provide</a:t>
            </a:r>
            <a:r>
              <a:rPr lang="en-US" sz="28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simultaneous data-processing tasks</a:t>
            </a:r>
            <a:r>
              <a:rPr lang="en-US" sz="2800">
                <a:latin typeface="Times New Roman" panose="02020603050405020304" charset="0"/>
                <a:cs typeface="Times New Roman" panose="02020603050405020304" charset="0"/>
              </a:rPr>
              <a:t> for the purpose of </a:t>
            </a:r>
            <a:r>
              <a:rPr lang="en-US" sz="28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increasing the computational speed </a:t>
            </a:r>
            <a:r>
              <a:rPr lang="en-US" sz="2800">
                <a:latin typeface="Times New Roman" panose="02020603050405020304" charset="0"/>
                <a:cs typeface="Times New Roman" panose="02020603050405020304" charset="0"/>
              </a:rPr>
              <a:t>of a computer system</a:t>
            </a:r>
            <a:endParaRPr lang="en-US" sz="2800">
              <a:latin typeface="Times New Roman" panose="02020603050405020304" charset="0"/>
              <a:cs typeface="Times New Roman" panose="02020603050405020304" charset="0"/>
            </a:endParaRPr>
          </a:p>
          <a:p>
            <a:pPr marL="457200" indent="-457200" algn="just">
              <a:lnSpc>
                <a:spcPct val="150000"/>
              </a:lnSpc>
              <a:buFont typeface="Wingdings" panose="05000000000000000000" charset="0"/>
              <a:buChar char="v"/>
            </a:pPr>
            <a:r>
              <a:rPr lang="en-US" sz="2800">
                <a:latin typeface="Times New Roman" panose="02020603050405020304" charset="0"/>
                <a:cs typeface="Times New Roman" panose="02020603050405020304" charset="0"/>
              </a:rPr>
              <a:t>The </a:t>
            </a:r>
            <a:r>
              <a:rPr lang="en-US" sz="28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purpose</a:t>
            </a:r>
            <a:r>
              <a:rPr lang="en-US" sz="2800">
                <a:latin typeface="Times New Roman" panose="02020603050405020304" charset="0"/>
                <a:cs typeface="Times New Roman" panose="02020603050405020304" charset="0"/>
              </a:rPr>
              <a:t> of parallel processing is to </a:t>
            </a:r>
            <a:r>
              <a:rPr lang="en-US" sz="28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speed up the computer</a:t>
            </a:r>
            <a:r>
              <a:rPr lang="en-US" sz="2800">
                <a:latin typeface="Times New Roman" panose="02020603050405020304" charset="0"/>
                <a:cs typeface="Times New Roman" panose="02020603050405020304" charset="0"/>
              </a:rPr>
              <a:t> processing capability and </a:t>
            </a:r>
            <a:r>
              <a:rPr lang="en-US" sz="28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increase its throughput</a:t>
            </a:r>
            <a:r>
              <a:rPr lang="en-US" sz="2800">
                <a:latin typeface="Times New Roman" panose="02020603050405020304" charset="0"/>
                <a:cs typeface="Times New Roman" panose="02020603050405020304" charset="0"/>
              </a:rPr>
              <a:t>, that i.s, the amount of processing that can be accomplished during a given interval of time.</a:t>
            </a:r>
            <a:endParaRPr lang="en-US" sz="280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89460" cy="715645"/>
          </a:xfr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/>
          <a:lstStyle/>
          <a:p>
            <a:r>
              <a:rPr lang="en-US" sz="3200"/>
              <a:t>Parallel Processing</a:t>
            </a:r>
            <a:endParaRPr lang="en-US" sz="3200"/>
          </a:p>
        </p:txBody>
      </p:sp>
      <p:sp>
        <p:nvSpPr>
          <p:cNvPr id="3" name="Flowchart: Alternate Process 2"/>
          <p:cNvSpPr/>
          <p:nvPr/>
        </p:nvSpPr>
        <p:spPr>
          <a:xfrm>
            <a:off x="13970" y="914400"/>
            <a:ext cx="12098020" cy="5868035"/>
          </a:xfrm>
          <a:prstGeom prst="flowChartAlternateProcess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 anchorCtr="0"/>
          <a:p>
            <a:pPr marL="457200" indent="-457200" algn="l">
              <a:lnSpc>
                <a:spcPct val="150000"/>
              </a:lnSpc>
              <a:buFont typeface="Wingdings" panose="05000000000000000000" charset="0"/>
              <a:buChar char="v"/>
            </a:pPr>
            <a:endParaRPr lang="en-US" sz="2800">
              <a:latin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032250" y="1128395"/>
            <a:ext cx="7625715" cy="5729605"/>
          </a:xfrm>
          <a:prstGeom prst="rect">
            <a:avLst/>
          </a:prstGeom>
        </p:spPr>
      </p:pic>
      <p:sp>
        <p:nvSpPr>
          <p:cNvPr id="5" name="Flowchart: Alternate Process 4"/>
          <p:cNvSpPr/>
          <p:nvPr/>
        </p:nvSpPr>
        <p:spPr>
          <a:xfrm>
            <a:off x="356870" y="1928495"/>
            <a:ext cx="3516630" cy="1266825"/>
          </a:xfrm>
          <a:prstGeom prst="flowChartAlternateProcess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en-US">
                <a:latin typeface="Times New Roman" panose="02020603050405020304" charset="0"/>
                <a:cs typeface="Times New Roman" panose="02020603050405020304" charset="0"/>
              </a:rPr>
              <a:t>SEPARATE EACH EXECUTION UNIT SUCH THAT THEY CAN OPERATE IN PARALLEL</a:t>
            </a:r>
            <a:endParaRPr lang="en-US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89460" cy="715645"/>
          </a:xfr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/>
          <a:lstStyle/>
          <a:p>
            <a:r>
              <a:rPr lang="en-US" sz="3200"/>
              <a:t>Parallel Processing</a:t>
            </a:r>
            <a:endParaRPr lang="en-US" sz="3200"/>
          </a:p>
        </p:txBody>
      </p:sp>
      <p:sp>
        <p:nvSpPr>
          <p:cNvPr id="3" name="Flowchart: Alternate Process 2"/>
          <p:cNvSpPr/>
          <p:nvPr/>
        </p:nvSpPr>
        <p:spPr>
          <a:xfrm>
            <a:off x="13970" y="914400"/>
            <a:ext cx="12098020" cy="5868035"/>
          </a:xfrm>
          <a:prstGeom prst="flowChartAlternateProcess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 anchorCtr="0"/>
          <a:p>
            <a:pPr marL="457200" indent="-457200" algn="l">
              <a:lnSpc>
                <a:spcPct val="150000"/>
              </a:lnSpc>
              <a:buFont typeface="Wingdings" panose="05000000000000000000" charset="0"/>
              <a:buChar char="v"/>
            </a:pPr>
            <a:endParaRPr lang="en-US" sz="28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5" name="Flowchart: Alternate Process 4"/>
          <p:cNvSpPr/>
          <p:nvPr/>
        </p:nvSpPr>
        <p:spPr>
          <a:xfrm>
            <a:off x="175260" y="1521460"/>
            <a:ext cx="4391660" cy="664210"/>
          </a:xfrm>
          <a:prstGeom prst="flowChartAlternateProcess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en-US" sz="2000">
                <a:latin typeface="Times New Roman" panose="02020603050405020304" charset="0"/>
                <a:cs typeface="Times New Roman" panose="02020603050405020304" charset="0"/>
              </a:rPr>
              <a:t>Classification according to M. J. Flynn</a:t>
            </a:r>
            <a:endParaRPr lang="en-US" sz="20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Flowchart: Alternate Process 5"/>
          <p:cNvSpPr/>
          <p:nvPr/>
        </p:nvSpPr>
        <p:spPr>
          <a:xfrm>
            <a:off x="1735455" y="2568575"/>
            <a:ext cx="4391660" cy="664210"/>
          </a:xfrm>
          <a:prstGeom prst="flowChartAlternateProcess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en-US" sz="2000">
                <a:latin typeface="Times New Roman" panose="02020603050405020304" charset="0"/>
                <a:cs typeface="Times New Roman" panose="02020603050405020304" charset="0"/>
              </a:rPr>
              <a:t>Single Instruction Single Data</a:t>
            </a:r>
            <a:endParaRPr lang="en-US" sz="20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7" name="Flowchart: Alternate Process 6"/>
          <p:cNvSpPr/>
          <p:nvPr/>
        </p:nvSpPr>
        <p:spPr>
          <a:xfrm>
            <a:off x="1735455" y="3359785"/>
            <a:ext cx="4391660" cy="664210"/>
          </a:xfrm>
          <a:prstGeom prst="flowChartAlternateProcess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en-US" sz="2000">
                <a:latin typeface="Times New Roman" panose="02020603050405020304" charset="0"/>
                <a:cs typeface="Times New Roman" panose="02020603050405020304" charset="0"/>
              </a:rPr>
              <a:t>Single Instruction Multiple Data</a:t>
            </a:r>
            <a:endParaRPr lang="en-US" sz="20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8" name="Flowchart: Alternate Process 7"/>
          <p:cNvSpPr/>
          <p:nvPr/>
        </p:nvSpPr>
        <p:spPr>
          <a:xfrm>
            <a:off x="1735455" y="4271645"/>
            <a:ext cx="4391660" cy="664210"/>
          </a:xfrm>
          <a:prstGeom prst="flowChartAlternateProcess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en-US" sz="2000">
                <a:latin typeface="Times New Roman" panose="02020603050405020304" charset="0"/>
                <a:cs typeface="Times New Roman" panose="02020603050405020304" charset="0"/>
              </a:rPr>
              <a:t>Multiple Instruction Single Data</a:t>
            </a:r>
            <a:endParaRPr lang="en-US" sz="20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9" name="Flowchart: Alternate Process 8"/>
          <p:cNvSpPr/>
          <p:nvPr/>
        </p:nvSpPr>
        <p:spPr>
          <a:xfrm>
            <a:off x="1735455" y="5198110"/>
            <a:ext cx="4391660" cy="664210"/>
          </a:xfrm>
          <a:prstGeom prst="flowChartAlternateProcess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en-US" sz="2000">
                <a:latin typeface="Times New Roman" panose="02020603050405020304" charset="0"/>
                <a:cs typeface="Times New Roman" panose="02020603050405020304" charset="0"/>
              </a:rPr>
              <a:t>Multiple Instruction Multiple DAta</a:t>
            </a:r>
            <a:endParaRPr lang="en-US" sz="2000">
              <a:latin typeface="Times New Roman" panose="02020603050405020304" charset="0"/>
              <a:cs typeface="Times New Roman" panose="0202060305040502030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737870" y="2181860"/>
            <a:ext cx="0" cy="34842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endCxn id="6" idx="1"/>
          </p:cNvCxnSpPr>
          <p:nvPr/>
        </p:nvCxnSpPr>
        <p:spPr>
          <a:xfrm flipV="1">
            <a:off x="798195" y="2900680"/>
            <a:ext cx="937260" cy="50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764540" y="3641090"/>
            <a:ext cx="937260" cy="50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774700" y="4571365"/>
            <a:ext cx="937260" cy="50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741045" y="5633085"/>
            <a:ext cx="937260" cy="50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89460" cy="715645"/>
          </a:xfr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/>
          <a:lstStyle/>
          <a:p>
            <a:r>
              <a:rPr lang="en-US" sz="3200"/>
              <a:t>Pipelining</a:t>
            </a:r>
            <a:endParaRPr lang="en-US" sz="3200"/>
          </a:p>
        </p:txBody>
      </p:sp>
      <p:sp>
        <p:nvSpPr>
          <p:cNvPr id="3" name="Flowchart: Alternate Process 2"/>
          <p:cNvSpPr/>
          <p:nvPr/>
        </p:nvSpPr>
        <p:spPr>
          <a:xfrm>
            <a:off x="13970" y="914400"/>
            <a:ext cx="12098020" cy="5868035"/>
          </a:xfrm>
          <a:prstGeom prst="flowChartAlternateProcess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 anchorCtr="0"/>
          <a:p>
            <a:pPr marL="457200" indent="-457200" algn="l">
              <a:lnSpc>
                <a:spcPct val="150000"/>
              </a:lnSpc>
              <a:buFont typeface="Wingdings" panose="05000000000000000000" charset="0"/>
              <a:buChar char="v"/>
            </a:pPr>
            <a:r>
              <a:rPr lang="en-US" sz="2800">
                <a:latin typeface="Times New Roman" panose="02020603050405020304" charset="0"/>
                <a:cs typeface="Times New Roman" panose="02020603050405020304" charset="0"/>
              </a:rPr>
              <a:t>Divide Sequential Process into Sub-process.</a:t>
            </a:r>
            <a:endParaRPr lang="en-US" sz="2800">
              <a:latin typeface="Times New Roman" panose="02020603050405020304" charset="0"/>
              <a:cs typeface="Times New Roman" panose="02020603050405020304" charset="0"/>
            </a:endParaRPr>
          </a:p>
          <a:p>
            <a:pPr marL="457200" indent="-457200" algn="l">
              <a:lnSpc>
                <a:spcPct val="150000"/>
              </a:lnSpc>
              <a:buFont typeface="Wingdings" panose="05000000000000000000" charset="0"/>
              <a:buChar char="v"/>
            </a:pPr>
            <a:r>
              <a:rPr lang="en-US" sz="2800">
                <a:latin typeface="Times New Roman" panose="02020603050405020304" charset="0"/>
                <a:cs typeface="Times New Roman" panose="02020603050405020304" charset="0"/>
              </a:rPr>
              <a:t>Each subprocess belong to a segment</a:t>
            </a:r>
            <a:endParaRPr lang="en-US" sz="2800">
              <a:latin typeface="Times New Roman" panose="02020603050405020304" charset="0"/>
              <a:cs typeface="Times New Roman" panose="02020603050405020304" charset="0"/>
            </a:endParaRPr>
          </a:p>
          <a:p>
            <a:pPr marL="457200" indent="-457200" algn="l">
              <a:lnSpc>
                <a:spcPct val="150000"/>
              </a:lnSpc>
              <a:buFont typeface="Wingdings" panose="05000000000000000000" charset="0"/>
              <a:buChar char="v"/>
            </a:pPr>
            <a:r>
              <a:rPr lang="en-US" sz="2800">
                <a:latin typeface="Times New Roman" panose="02020603050405020304" charset="0"/>
                <a:cs typeface="Times New Roman" panose="02020603050405020304" charset="0"/>
              </a:rPr>
              <a:t>And segments can be executed in parallel</a:t>
            </a:r>
            <a:endParaRPr lang="en-US" sz="2800">
              <a:latin typeface="Times New Roman" panose="02020603050405020304" charset="0"/>
              <a:cs typeface="Times New Roman" panose="02020603050405020304" charset="0"/>
            </a:endParaRPr>
          </a:p>
          <a:p>
            <a:pPr marL="457200" indent="-457200" algn="l">
              <a:lnSpc>
                <a:spcPct val="150000"/>
              </a:lnSpc>
              <a:buFont typeface="Wingdings" panose="05000000000000000000" charset="0"/>
              <a:buChar char="v"/>
            </a:pPr>
            <a:r>
              <a:rPr lang="en-US" sz="2800">
                <a:latin typeface="Times New Roman" panose="02020603050405020304" charset="0"/>
                <a:cs typeface="Times New Roman" panose="02020603050405020304" charset="0"/>
              </a:rPr>
              <a:t>But there will be dependency between segments.</a:t>
            </a:r>
            <a:endParaRPr lang="en-US" sz="2800">
              <a:latin typeface="Times New Roman" panose="02020603050405020304" charset="0"/>
              <a:cs typeface="Times New Roman" panose="02020603050405020304" charset="0"/>
            </a:endParaRPr>
          </a:p>
          <a:p>
            <a:pPr marL="457200" indent="-457200" algn="l">
              <a:lnSpc>
                <a:spcPct val="150000"/>
              </a:lnSpc>
              <a:buFont typeface="Wingdings" panose="05000000000000000000" charset="0"/>
              <a:buChar char="v"/>
            </a:pPr>
            <a:r>
              <a:rPr lang="en-US" sz="2800">
                <a:latin typeface="Times New Roman" panose="02020603050405020304" charset="0"/>
                <a:cs typeface="Times New Roman" panose="02020603050405020304" charset="0"/>
              </a:rPr>
              <a:t>Output from one segment will be the Input to other segment.</a:t>
            </a:r>
            <a:endParaRPr lang="en-US" sz="280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89460" cy="715645"/>
          </a:xfr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/>
          <a:lstStyle/>
          <a:p>
            <a:r>
              <a:rPr lang="en-US" sz="3200"/>
              <a:t>Pipelining</a:t>
            </a:r>
            <a:endParaRPr lang="en-US" sz="3200"/>
          </a:p>
        </p:txBody>
      </p:sp>
      <p:sp>
        <p:nvSpPr>
          <p:cNvPr id="3" name="Flowchart: Alternate Process 2"/>
          <p:cNvSpPr/>
          <p:nvPr/>
        </p:nvSpPr>
        <p:spPr>
          <a:xfrm>
            <a:off x="13970" y="914400"/>
            <a:ext cx="12098020" cy="5868035"/>
          </a:xfrm>
          <a:prstGeom prst="flowChartAlternateProcess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 anchorCtr="0"/>
          <a:p>
            <a:pPr marL="457200" indent="-457200" algn="l">
              <a:lnSpc>
                <a:spcPct val="150000"/>
              </a:lnSpc>
              <a:buFont typeface="Wingdings" panose="05000000000000000000" charset="0"/>
              <a:buChar char="v"/>
            </a:pPr>
            <a:r>
              <a:rPr lang="en-US" sz="2800">
                <a:latin typeface="Times New Roman" panose="02020603050405020304" charset="0"/>
                <a:cs typeface="Times New Roman" panose="02020603050405020304" charset="0"/>
              </a:rPr>
              <a:t>Example</a:t>
            </a:r>
            <a:endParaRPr lang="en-US" sz="2800">
              <a:latin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572385" y="1997710"/>
            <a:ext cx="7045325" cy="7797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4660" y="3507105"/>
            <a:ext cx="5662930" cy="13201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89460" cy="715645"/>
          </a:xfr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/>
          <a:lstStyle/>
          <a:p>
            <a:r>
              <a:rPr lang="en-US" sz="3200"/>
              <a:t>Pipelining</a:t>
            </a:r>
            <a:endParaRPr lang="en-US" sz="3200"/>
          </a:p>
        </p:txBody>
      </p:sp>
      <p:sp>
        <p:nvSpPr>
          <p:cNvPr id="3" name="Flowchart: Alternate Process 2"/>
          <p:cNvSpPr/>
          <p:nvPr/>
        </p:nvSpPr>
        <p:spPr>
          <a:xfrm>
            <a:off x="13970" y="914400"/>
            <a:ext cx="12098020" cy="5868035"/>
          </a:xfrm>
          <a:prstGeom prst="flowChartAlternateProcess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 anchorCtr="0"/>
          <a:p>
            <a:pPr marL="457200" indent="-457200" algn="l">
              <a:lnSpc>
                <a:spcPct val="150000"/>
              </a:lnSpc>
              <a:buFont typeface="Wingdings" panose="05000000000000000000" charset="0"/>
              <a:buChar char="v"/>
            </a:pPr>
            <a:r>
              <a:rPr lang="en-US" sz="2800">
                <a:latin typeface="Times New Roman" panose="02020603050405020304" charset="0"/>
                <a:cs typeface="Times New Roman" panose="02020603050405020304" charset="0"/>
              </a:rPr>
              <a:t>Example</a:t>
            </a:r>
            <a:endParaRPr lang="en-US" sz="2800">
              <a:latin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572385" y="1997710"/>
            <a:ext cx="7045325" cy="7797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4660" y="3507105"/>
            <a:ext cx="5662930" cy="132016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71795" y="1495425"/>
            <a:ext cx="6372225" cy="50285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89460" cy="715645"/>
          </a:xfr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/>
          <a:lstStyle/>
          <a:p>
            <a:r>
              <a:rPr lang="en-US" sz="3200"/>
              <a:t>Pipelining</a:t>
            </a:r>
            <a:endParaRPr lang="en-US" sz="3200"/>
          </a:p>
        </p:txBody>
      </p:sp>
      <p:sp>
        <p:nvSpPr>
          <p:cNvPr id="3" name="Flowchart: Alternate Process 2"/>
          <p:cNvSpPr/>
          <p:nvPr/>
        </p:nvSpPr>
        <p:spPr>
          <a:xfrm>
            <a:off x="13970" y="914400"/>
            <a:ext cx="12098020" cy="5868035"/>
          </a:xfrm>
          <a:prstGeom prst="flowChartAlternateProcess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 anchorCtr="0"/>
          <a:p>
            <a:pPr marL="457200" indent="-457200" algn="l">
              <a:lnSpc>
                <a:spcPct val="150000"/>
              </a:lnSpc>
              <a:buFont typeface="Wingdings" panose="05000000000000000000" charset="0"/>
              <a:buChar char="v"/>
            </a:pPr>
            <a:r>
              <a:rPr lang="en-US" sz="2800">
                <a:latin typeface="Times New Roman" panose="02020603050405020304" charset="0"/>
                <a:cs typeface="Times New Roman" panose="02020603050405020304" charset="0"/>
              </a:rPr>
              <a:t>Example</a:t>
            </a:r>
            <a:endParaRPr lang="en-US" sz="2800">
              <a:latin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572385" y="1997710"/>
            <a:ext cx="7045325" cy="7797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4660" y="3507105"/>
            <a:ext cx="5662930" cy="132016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71795" y="1495425"/>
            <a:ext cx="6372225" cy="502856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9895" y="2131695"/>
            <a:ext cx="5761355" cy="3721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7358</Words>
  <Application>WPS Presentation</Application>
  <PresentationFormat>Custom</PresentationFormat>
  <Paragraphs>237</Paragraphs>
  <Slides>28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28</vt:i4>
      </vt:variant>
    </vt:vector>
  </HeadingPairs>
  <TitlesOfParts>
    <vt:vector size="37" baseType="lpstr">
      <vt:lpstr>Arial</vt:lpstr>
      <vt:lpstr>SimSun</vt:lpstr>
      <vt:lpstr>Wingdings</vt:lpstr>
      <vt:lpstr>Times New Roman</vt:lpstr>
      <vt:lpstr>Wingdings</vt:lpstr>
      <vt:lpstr>Microsoft YaHei</vt:lpstr>
      <vt:lpstr>Arial Unicode MS</vt:lpstr>
      <vt:lpstr>Calibri</vt:lpstr>
      <vt:lpstr>Office Theme</vt:lpstr>
      <vt:lpstr>MODULE-V PIPELINE AND VECTOR PROCESSING</vt:lpstr>
      <vt:lpstr>PowerPoint 演示文稿</vt:lpstr>
      <vt:lpstr> Parallel Processing</vt:lpstr>
      <vt:lpstr>Parallel Processing</vt:lpstr>
      <vt:lpstr>Parallel Processing</vt:lpstr>
      <vt:lpstr>Pipelining</vt:lpstr>
      <vt:lpstr>Pipelining</vt:lpstr>
      <vt:lpstr>Pipelining</vt:lpstr>
      <vt:lpstr>Pipelining</vt:lpstr>
      <vt:lpstr>Pipelining</vt:lpstr>
      <vt:lpstr>Pipelining</vt:lpstr>
      <vt:lpstr>Pipelining</vt:lpstr>
      <vt:lpstr>Pipelining</vt:lpstr>
      <vt:lpstr>Pipelining</vt:lpstr>
      <vt:lpstr>Arithmetic Pipelining</vt:lpstr>
      <vt:lpstr>Arithmetic Pipelining</vt:lpstr>
      <vt:lpstr>Instruction Pipelining</vt:lpstr>
      <vt:lpstr>Instruction Pipelining</vt:lpstr>
      <vt:lpstr>Instruction Pipelining</vt:lpstr>
      <vt:lpstr>Instruction Pipelining</vt:lpstr>
      <vt:lpstr>Instruction Pipelining</vt:lpstr>
      <vt:lpstr>Instruction Pipelining</vt:lpstr>
      <vt:lpstr>Instruction Pipelining</vt:lpstr>
      <vt:lpstr>Instruction Pipelining</vt:lpstr>
      <vt:lpstr>Instruction Pipelining</vt:lpstr>
      <vt:lpstr>Instruction Pipelining</vt:lpstr>
      <vt:lpstr>Instruction Pipelining</vt:lpstr>
      <vt:lpstr>Instruction Pipelining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WPP Presentation</dc:title>
  <dc:creator>admin</dc:creator>
  <cp:lastModifiedBy>HP</cp:lastModifiedBy>
  <cp:revision>457</cp:revision>
  <dcterms:created xsi:type="dcterms:W3CDTF">2022-02-14T18:16:00Z</dcterms:created>
  <dcterms:modified xsi:type="dcterms:W3CDTF">2023-02-11T04:52:01Z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1033-11.2.0.11440</vt:lpwstr>
  </property>
  <property fmtid="{D5CDD505-2E9C-101B-9397-08002B2CF9AE}" pid="3" name="ICV">
    <vt:lpwstr>C45E052B30CA4F21AC35447083EF2EA5</vt:lpwstr>
  </property>
</Properties>
</file>