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17"/>
  </p:notesMasterIdLst>
  <p:sldIdLst>
    <p:sldId id="256" r:id="rId5"/>
    <p:sldId id="267" r:id="rId6"/>
    <p:sldId id="280" r:id="rId7"/>
    <p:sldId id="281" r:id="rId8"/>
    <p:sldId id="282" r:id="rId9"/>
    <p:sldId id="283" r:id="rId10"/>
    <p:sldId id="277" r:id="rId11"/>
    <p:sldId id="278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19" r:id="rId29"/>
    <p:sldId id="32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21" r:id="rId50"/>
    <p:sldId id="322" r:id="rId51"/>
    <p:sldId id="323" r:id="rId52"/>
    <p:sldId id="324" r:id="rId53"/>
    <p:sldId id="325" r:id="rId54"/>
    <p:sldId id="326" r:id="rId55"/>
    <p:sldId id="327" r:id="rId56"/>
    <p:sldId id="328" r:id="rId57"/>
    <p:sldId id="329" r:id="rId58"/>
    <p:sldId id="330" r:id="rId59"/>
    <p:sldId id="331" r:id="rId60"/>
    <p:sldId id="332" r:id="rId61"/>
    <p:sldId id="333" r:id="rId62"/>
    <p:sldId id="334" r:id="rId63"/>
    <p:sldId id="335" r:id="rId64"/>
    <p:sldId id="336" r:id="rId65"/>
    <p:sldId id="337" r:id="rId66"/>
    <p:sldId id="341" r:id="rId67"/>
    <p:sldId id="342" r:id="rId68"/>
    <p:sldId id="343" r:id="rId69"/>
    <p:sldId id="344" r:id="rId70"/>
    <p:sldId id="348" r:id="rId71"/>
    <p:sldId id="345" r:id="rId72"/>
    <p:sldId id="346" r:id="rId73"/>
    <p:sldId id="347" r:id="rId74"/>
    <p:sldId id="349" r:id="rId75"/>
    <p:sldId id="350" r:id="rId76"/>
    <p:sldId id="339" r:id="rId77"/>
    <p:sldId id="340" r:id="rId78"/>
    <p:sldId id="351" r:id="rId79"/>
    <p:sldId id="338" r:id="rId80"/>
    <p:sldId id="352" r:id="rId81"/>
    <p:sldId id="353" r:id="rId82"/>
    <p:sldId id="354" r:id="rId83"/>
    <p:sldId id="355" r:id="rId84"/>
    <p:sldId id="356" r:id="rId85"/>
    <p:sldId id="357" r:id="rId86"/>
    <p:sldId id="358" r:id="rId87"/>
    <p:sldId id="362" r:id="rId88"/>
    <p:sldId id="359" r:id="rId89"/>
    <p:sldId id="360" r:id="rId90"/>
    <p:sldId id="361" r:id="rId91"/>
    <p:sldId id="363" r:id="rId92"/>
    <p:sldId id="364" r:id="rId93"/>
    <p:sldId id="365" r:id="rId94"/>
    <p:sldId id="366" r:id="rId95"/>
    <p:sldId id="367" r:id="rId96"/>
    <p:sldId id="368" r:id="rId97"/>
    <p:sldId id="371" r:id="rId98"/>
    <p:sldId id="369" r:id="rId99"/>
    <p:sldId id="272" r:id="rId100"/>
    <p:sldId id="276" r:id="rId101"/>
    <p:sldId id="370" r:id="rId102"/>
    <p:sldId id="380" r:id="rId103"/>
    <p:sldId id="264" r:id="rId104"/>
    <p:sldId id="382" r:id="rId105"/>
    <p:sldId id="372" r:id="rId106"/>
    <p:sldId id="374" r:id="rId107"/>
    <p:sldId id="375" r:id="rId108"/>
    <p:sldId id="376" r:id="rId109"/>
    <p:sldId id="377" r:id="rId110"/>
    <p:sldId id="378" r:id="rId111"/>
    <p:sldId id="379" r:id="rId112"/>
    <p:sldId id="381" r:id="rId113"/>
    <p:sldId id="383" r:id="rId114"/>
    <p:sldId id="385" r:id="rId115"/>
    <p:sldId id="384" r:id="rId1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4810D7D-C82B-465E-B2E5-9187E749AC89}">
          <p14:sldIdLst>
            <p14:sldId id="256"/>
            <p14:sldId id="267"/>
            <p14:sldId id="280"/>
            <p14:sldId id="281"/>
            <p14:sldId id="282"/>
            <p14:sldId id="283"/>
            <p14:sldId id="277"/>
            <p14:sldId id="278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19"/>
            <p14:sldId id="32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41"/>
            <p14:sldId id="342"/>
            <p14:sldId id="343"/>
            <p14:sldId id="344"/>
            <p14:sldId id="348"/>
            <p14:sldId id="345"/>
            <p14:sldId id="346"/>
            <p14:sldId id="347"/>
            <p14:sldId id="349"/>
            <p14:sldId id="350"/>
            <p14:sldId id="339"/>
            <p14:sldId id="340"/>
            <p14:sldId id="351"/>
            <p14:sldId id="338"/>
            <p14:sldId id="352"/>
            <p14:sldId id="353"/>
            <p14:sldId id="354"/>
            <p14:sldId id="355"/>
            <p14:sldId id="356"/>
            <p14:sldId id="357"/>
            <p14:sldId id="358"/>
            <p14:sldId id="362"/>
            <p14:sldId id="359"/>
            <p14:sldId id="360"/>
            <p14:sldId id="361"/>
            <p14:sldId id="363"/>
            <p14:sldId id="364"/>
            <p14:sldId id="365"/>
            <p14:sldId id="366"/>
            <p14:sldId id="367"/>
            <p14:sldId id="368"/>
            <p14:sldId id="371"/>
            <p14:sldId id="369"/>
            <p14:sldId id="272"/>
            <p14:sldId id="276"/>
            <p14:sldId id="370"/>
            <p14:sldId id="380"/>
            <p14:sldId id="264"/>
            <p14:sldId id="382"/>
            <p14:sldId id="372"/>
            <p14:sldId id="374"/>
            <p14:sldId id="375"/>
            <p14:sldId id="376"/>
            <p14:sldId id="377"/>
            <p14:sldId id="378"/>
            <p14:sldId id="379"/>
            <p14:sldId id="381"/>
            <p14:sldId id="383"/>
          </p14:sldIdLst>
        </p14:section>
        <p14:section name="Untitled Section" id="{F495C602-CF34-4DD7-A34A-568135A74C09}">
          <p14:sldIdLst>
            <p14:sldId id="385"/>
            <p14:sldId id="384"/>
          </p14:sldIdLst>
        </p14:section>
      </p14:sectionLst>
    </p:ext>
    <p:ext uri="{EFAFB233-063F-42B5-8137-9DF3F51BA10A}">
      <p15:sldGuideLst xmlns:p15="http://schemas.microsoft.com/office/powerpoint/2012/main">
        <p15:guide id="1" pos="576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FC0"/>
    <a:srgbClr val="7B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216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>
        <p:guide pos="576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microsoft.com/office/2018/10/relationships/authors" Target="author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commentAuthors" Target="commentAuthor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presProps" Target="presProps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theme" Target="theme/theme1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2A832F-1F69-4C90-A4A4-4DBEFE22CE10}" type="doc">
      <dgm:prSet loTypeId="urn:microsoft.com/office/officeart/2005/8/layout/chevron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11571BEE-1030-4866-8D4E-BB6930351DF3}">
      <dgm:prSet phldrT="[Text]" custT="1"/>
      <dgm:spPr/>
      <dgm:t>
        <a:bodyPr/>
        <a:lstStyle/>
        <a:p>
          <a:r>
            <a:rPr lang="en-US" sz="3200" dirty="0"/>
            <a:t>Define</a:t>
          </a:r>
          <a:endParaRPr lang="en-IN" sz="3200" dirty="0"/>
        </a:p>
      </dgm:t>
    </dgm:pt>
    <dgm:pt modelId="{79277D99-6625-464F-810E-4E0D12D47028}" type="parTrans" cxnId="{0626DC45-6192-4CE3-882F-4EADABF85F02}">
      <dgm:prSet/>
      <dgm:spPr/>
      <dgm:t>
        <a:bodyPr/>
        <a:lstStyle/>
        <a:p>
          <a:endParaRPr lang="en-IN"/>
        </a:p>
      </dgm:t>
    </dgm:pt>
    <dgm:pt modelId="{E787EDD9-B9CC-4645-9168-CC311B8886D4}" type="sibTrans" cxnId="{0626DC45-6192-4CE3-882F-4EADABF85F02}">
      <dgm:prSet/>
      <dgm:spPr/>
      <dgm:t>
        <a:bodyPr/>
        <a:lstStyle/>
        <a:p>
          <a:endParaRPr lang="en-IN"/>
        </a:p>
      </dgm:t>
    </dgm:pt>
    <dgm:pt modelId="{8AC72CAC-E33A-4ACF-B518-6B751BA89721}">
      <dgm:prSet phldrT="[Text]"/>
      <dgm:spPr/>
      <dgm:t>
        <a:bodyPr/>
        <a:lstStyle/>
        <a:p>
          <a:r>
            <a:rPr lang="en-US" dirty="0"/>
            <a:t>Logical organization of the data  </a:t>
          </a:r>
          <a:r>
            <a:rPr lang="en-US" b="1" dirty="0"/>
            <a:t>OR</a:t>
          </a:r>
          <a:endParaRPr lang="en-IN" b="1" dirty="0"/>
        </a:p>
      </dgm:t>
    </dgm:pt>
    <dgm:pt modelId="{11ADFB41-7363-4B9C-95A5-245E53408AB9}" type="parTrans" cxnId="{EFE76F7E-EF43-49D1-BB68-EE5D149E8345}">
      <dgm:prSet/>
      <dgm:spPr/>
      <dgm:t>
        <a:bodyPr/>
        <a:lstStyle/>
        <a:p>
          <a:endParaRPr lang="en-IN"/>
        </a:p>
      </dgm:t>
    </dgm:pt>
    <dgm:pt modelId="{4F16E508-CD4B-4DE8-B6BE-2111F85121FA}" type="sibTrans" cxnId="{EFE76F7E-EF43-49D1-BB68-EE5D149E8345}">
      <dgm:prSet/>
      <dgm:spPr/>
      <dgm:t>
        <a:bodyPr/>
        <a:lstStyle/>
        <a:p>
          <a:endParaRPr lang="en-IN"/>
        </a:p>
      </dgm:t>
    </dgm:pt>
    <dgm:pt modelId="{46365751-0844-418B-BC51-2053F8B1D147}">
      <dgm:prSet phldrT="[Text]"/>
      <dgm:spPr/>
      <dgm:t>
        <a:bodyPr/>
        <a:lstStyle/>
        <a:p>
          <a:r>
            <a:rPr lang="en-US" dirty="0"/>
            <a:t>Mathematical organization of the data</a:t>
          </a:r>
          <a:endParaRPr lang="en-IN" dirty="0"/>
        </a:p>
      </dgm:t>
    </dgm:pt>
    <dgm:pt modelId="{F472C3C9-19CA-4947-BD67-D17C29584A76}" type="parTrans" cxnId="{E85E3C18-3D3A-4B19-9C37-1F9ECD8EF8BC}">
      <dgm:prSet/>
      <dgm:spPr/>
      <dgm:t>
        <a:bodyPr/>
        <a:lstStyle/>
        <a:p>
          <a:endParaRPr lang="en-IN"/>
        </a:p>
      </dgm:t>
    </dgm:pt>
    <dgm:pt modelId="{A9905AF9-9681-4219-98D4-2ADB8D6298BF}" type="sibTrans" cxnId="{E85E3C18-3D3A-4B19-9C37-1F9ECD8EF8BC}">
      <dgm:prSet/>
      <dgm:spPr/>
      <dgm:t>
        <a:bodyPr/>
        <a:lstStyle/>
        <a:p>
          <a:endParaRPr lang="en-IN"/>
        </a:p>
      </dgm:t>
    </dgm:pt>
    <dgm:pt modelId="{20FE5C99-E1E7-4E43-8055-01644DDE990B}">
      <dgm:prSet phldrT="[Text]" custT="1"/>
      <dgm:spPr/>
      <dgm:t>
        <a:bodyPr/>
        <a:lstStyle/>
        <a:p>
          <a:r>
            <a:rPr lang="en-US" sz="2400" dirty="0"/>
            <a:t>Consideration-1</a:t>
          </a:r>
          <a:endParaRPr lang="en-IN" sz="2400" dirty="0"/>
        </a:p>
      </dgm:t>
    </dgm:pt>
    <dgm:pt modelId="{EBCEE01E-D9DB-42C5-8C4D-1159875F48CD}" type="parTrans" cxnId="{2CB8887C-AB4A-4704-99A6-3BE67C50EAF2}">
      <dgm:prSet/>
      <dgm:spPr/>
      <dgm:t>
        <a:bodyPr/>
        <a:lstStyle/>
        <a:p>
          <a:endParaRPr lang="en-IN"/>
        </a:p>
      </dgm:t>
    </dgm:pt>
    <dgm:pt modelId="{0BC1C183-0460-4B00-AADF-B129F85CFD92}" type="sibTrans" cxnId="{2CB8887C-AB4A-4704-99A6-3BE67C50EAF2}">
      <dgm:prSet/>
      <dgm:spPr/>
      <dgm:t>
        <a:bodyPr/>
        <a:lstStyle/>
        <a:p>
          <a:endParaRPr lang="en-IN"/>
        </a:p>
      </dgm:t>
    </dgm:pt>
    <dgm:pt modelId="{0D213DC9-E971-4E62-A7A7-2D759F1B8192}">
      <dgm:prSet phldrT="[Text]"/>
      <dgm:spPr/>
      <dgm:t>
        <a:bodyPr/>
        <a:lstStyle/>
        <a:p>
          <a:r>
            <a:rPr lang="en-US" dirty="0"/>
            <a:t>Rich enough to represent real world</a:t>
          </a:r>
          <a:endParaRPr lang="en-IN" dirty="0"/>
        </a:p>
      </dgm:t>
    </dgm:pt>
    <dgm:pt modelId="{1EEE069A-626B-4B4D-9850-A0EB9EFEB2E1}" type="parTrans" cxnId="{60EEF4A6-9E16-49F1-9569-537744755E0C}">
      <dgm:prSet/>
      <dgm:spPr/>
      <dgm:t>
        <a:bodyPr/>
        <a:lstStyle/>
        <a:p>
          <a:endParaRPr lang="en-IN"/>
        </a:p>
      </dgm:t>
    </dgm:pt>
    <dgm:pt modelId="{D063E6A0-2DA1-4303-882B-D39D25AA923C}" type="sibTrans" cxnId="{60EEF4A6-9E16-49F1-9569-537744755E0C}">
      <dgm:prSet/>
      <dgm:spPr/>
      <dgm:t>
        <a:bodyPr/>
        <a:lstStyle/>
        <a:p>
          <a:endParaRPr lang="en-IN"/>
        </a:p>
      </dgm:t>
    </dgm:pt>
    <dgm:pt modelId="{5F7CC444-5FAB-4AD5-937A-BBD50AC94BE7}">
      <dgm:prSet phldrT="[Text]" custT="1"/>
      <dgm:spPr/>
      <dgm:t>
        <a:bodyPr/>
        <a:lstStyle/>
        <a:p>
          <a:r>
            <a:rPr lang="en-US" sz="2400" b="1" dirty="0">
              <a:solidFill>
                <a:srgbClr val="002060"/>
              </a:solidFill>
            </a:rPr>
            <a:t>Consideration-2</a:t>
          </a:r>
          <a:endParaRPr lang="en-IN" sz="2400" b="1" dirty="0">
            <a:solidFill>
              <a:srgbClr val="002060"/>
            </a:solidFill>
          </a:endParaRPr>
        </a:p>
      </dgm:t>
    </dgm:pt>
    <dgm:pt modelId="{E54BCD0D-53FF-4BEF-8F23-7CA2F3282355}" type="parTrans" cxnId="{AD8FFBC7-5E1E-41C4-B90F-555E67C60386}">
      <dgm:prSet/>
      <dgm:spPr/>
      <dgm:t>
        <a:bodyPr/>
        <a:lstStyle/>
        <a:p>
          <a:endParaRPr lang="en-IN"/>
        </a:p>
      </dgm:t>
    </dgm:pt>
    <dgm:pt modelId="{0DDBFF79-DA09-4BDD-9E64-8374416D8465}" type="sibTrans" cxnId="{AD8FFBC7-5E1E-41C4-B90F-555E67C60386}">
      <dgm:prSet/>
      <dgm:spPr/>
      <dgm:t>
        <a:bodyPr/>
        <a:lstStyle/>
        <a:p>
          <a:endParaRPr lang="en-IN"/>
        </a:p>
      </dgm:t>
    </dgm:pt>
    <dgm:pt modelId="{0606ED30-6450-4870-A0DE-5C5A90648692}">
      <dgm:prSet phldrT="[Text]"/>
      <dgm:spPr/>
      <dgm:t>
        <a:bodyPr/>
        <a:lstStyle/>
        <a:p>
          <a:r>
            <a:rPr lang="en-US" dirty="0"/>
            <a:t>Simple enough to process effectively</a:t>
          </a:r>
          <a:endParaRPr lang="en-IN" dirty="0"/>
        </a:p>
      </dgm:t>
    </dgm:pt>
    <dgm:pt modelId="{8F14EDEB-6DE6-4734-B557-084F8CF99FC8}" type="parTrans" cxnId="{18A49936-94A8-4C60-B4A5-A1CDEC64066A}">
      <dgm:prSet/>
      <dgm:spPr/>
      <dgm:t>
        <a:bodyPr/>
        <a:lstStyle/>
        <a:p>
          <a:endParaRPr lang="en-IN"/>
        </a:p>
      </dgm:t>
    </dgm:pt>
    <dgm:pt modelId="{49D292EF-2A55-4DB7-8334-24FF4F81EE23}" type="sibTrans" cxnId="{18A49936-94A8-4C60-B4A5-A1CDEC64066A}">
      <dgm:prSet/>
      <dgm:spPr/>
      <dgm:t>
        <a:bodyPr/>
        <a:lstStyle/>
        <a:p>
          <a:endParaRPr lang="en-IN"/>
        </a:p>
      </dgm:t>
    </dgm:pt>
    <dgm:pt modelId="{49BCE1CC-9A1B-4C0C-928D-689CEA3E7CE3}" type="pres">
      <dgm:prSet presAssocID="{F92A832F-1F69-4C90-A4A4-4DBEFE22CE10}" presName="linearFlow" presStyleCnt="0">
        <dgm:presLayoutVars>
          <dgm:dir/>
          <dgm:animLvl val="lvl"/>
          <dgm:resizeHandles val="exact"/>
        </dgm:presLayoutVars>
      </dgm:prSet>
      <dgm:spPr/>
    </dgm:pt>
    <dgm:pt modelId="{03C9EC52-1CBE-4F45-AB80-0AEDF8CFDE90}" type="pres">
      <dgm:prSet presAssocID="{11571BEE-1030-4866-8D4E-BB6930351DF3}" presName="composite" presStyleCnt="0"/>
      <dgm:spPr/>
    </dgm:pt>
    <dgm:pt modelId="{3421273C-E91A-4FA8-857C-4388DAF3C1DE}" type="pres">
      <dgm:prSet presAssocID="{11571BEE-1030-4866-8D4E-BB6930351DF3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5E91D204-612C-4D33-9877-AD7A6F9039E0}" type="pres">
      <dgm:prSet presAssocID="{11571BEE-1030-4866-8D4E-BB6930351DF3}" presName="descendantText" presStyleLbl="alignAcc1" presStyleIdx="0" presStyleCnt="3">
        <dgm:presLayoutVars>
          <dgm:bulletEnabled val="1"/>
        </dgm:presLayoutVars>
      </dgm:prSet>
      <dgm:spPr/>
    </dgm:pt>
    <dgm:pt modelId="{C6778B70-DE90-4EAD-8DEA-396BE08A3FC4}" type="pres">
      <dgm:prSet presAssocID="{E787EDD9-B9CC-4645-9168-CC311B8886D4}" presName="sp" presStyleCnt="0"/>
      <dgm:spPr/>
    </dgm:pt>
    <dgm:pt modelId="{E3EDF5F8-340D-44F8-A912-A5C34855D0A2}" type="pres">
      <dgm:prSet presAssocID="{20FE5C99-E1E7-4E43-8055-01644DDE990B}" presName="composite" presStyleCnt="0"/>
      <dgm:spPr/>
    </dgm:pt>
    <dgm:pt modelId="{C1DA4A90-3168-4F8E-8B45-05B3F4568E02}" type="pres">
      <dgm:prSet presAssocID="{20FE5C99-E1E7-4E43-8055-01644DDE990B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AC55B801-6F68-4270-A6BD-31A20E308E76}" type="pres">
      <dgm:prSet presAssocID="{20FE5C99-E1E7-4E43-8055-01644DDE990B}" presName="descendantText" presStyleLbl="alignAcc1" presStyleIdx="1" presStyleCnt="3">
        <dgm:presLayoutVars>
          <dgm:bulletEnabled val="1"/>
        </dgm:presLayoutVars>
      </dgm:prSet>
      <dgm:spPr/>
    </dgm:pt>
    <dgm:pt modelId="{046BE8A2-3376-49E0-94C0-E7A8AA17BE29}" type="pres">
      <dgm:prSet presAssocID="{0BC1C183-0460-4B00-AADF-B129F85CFD92}" presName="sp" presStyleCnt="0"/>
      <dgm:spPr/>
    </dgm:pt>
    <dgm:pt modelId="{E3744FD3-7F85-4A61-9061-49F3B3B89A1C}" type="pres">
      <dgm:prSet presAssocID="{5F7CC444-5FAB-4AD5-937A-BBD50AC94BE7}" presName="composite" presStyleCnt="0"/>
      <dgm:spPr/>
    </dgm:pt>
    <dgm:pt modelId="{BE7EF816-7B37-4F2F-87BF-0963BD531143}" type="pres">
      <dgm:prSet presAssocID="{5F7CC444-5FAB-4AD5-937A-BBD50AC94BE7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8DF28DF-F2B9-4F77-9780-498B660EA981}" type="pres">
      <dgm:prSet presAssocID="{5F7CC444-5FAB-4AD5-937A-BBD50AC94BE7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E85E3C18-3D3A-4B19-9C37-1F9ECD8EF8BC}" srcId="{11571BEE-1030-4866-8D4E-BB6930351DF3}" destId="{46365751-0844-418B-BC51-2053F8B1D147}" srcOrd="1" destOrd="0" parTransId="{F472C3C9-19CA-4947-BD67-D17C29584A76}" sibTransId="{A9905AF9-9681-4219-98D4-2ADB8D6298BF}"/>
    <dgm:cxn modelId="{5C5BAF29-555B-40BC-B182-E98EA6FB705E}" type="presOf" srcId="{8AC72CAC-E33A-4ACF-B518-6B751BA89721}" destId="{5E91D204-612C-4D33-9877-AD7A6F9039E0}" srcOrd="0" destOrd="0" presId="urn:microsoft.com/office/officeart/2005/8/layout/chevron2"/>
    <dgm:cxn modelId="{52052A35-67DA-4789-8539-4BB3A99AE609}" type="presOf" srcId="{F92A832F-1F69-4C90-A4A4-4DBEFE22CE10}" destId="{49BCE1CC-9A1B-4C0C-928D-689CEA3E7CE3}" srcOrd="0" destOrd="0" presId="urn:microsoft.com/office/officeart/2005/8/layout/chevron2"/>
    <dgm:cxn modelId="{18A49936-94A8-4C60-B4A5-A1CDEC64066A}" srcId="{5F7CC444-5FAB-4AD5-937A-BBD50AC94BE7}" destId="{0606ED30-6450-4870-A0DE-5C5A90648692}" srcOrd="0" destOrd="0" parTransId="{8F14EDEB-6DE6-4734-B557-084F8CF99FC8}" sibTransId="{49D292EF-2A55-4DB7-8334-24FF4F81EE23}"/>
    <dgm:cxn modelId="{0626DC45-6192-4CE3-882F-4EADABF85F02}" srcId="{F92A832F-1F69-4C90-A4A4-4DBEFE22CE10}" destId="{11571BEE-1030-4866-8D4E-BB6930351DF3}" srcOrd="0" destOrd="0" parTransId="{79277D99-6625-464F-810E-4E0D12D47028}" sibTransId="{E787EDD9-B9CC-4645-9168-CC311B8886D4}"/>
    <dgm:cxn modelId="{2CB8887C-AB4A-4704-99A6-3BE67C50EAF2}" srcId="{F92A832F-1F69-4C90-A4A4-4DBEFE22CE10}" destId="{20FE5C99-E1E7-4E43-8055-01644DDE990B}" srcOrd="1" destOrd="0" parTransId="{EBCEE01E-D9DB-42C5-8C4D-1159875F48CD}" sibTransId="{0BC1C183-0460-4B00-AADF-B129F85CFD92}"/>
    <dgm:cxn modelId="{EFE76F7E-EF43-49D1-BB68-EE5D149E8345}" srcId="{11571BEE-1030-4866-8D4E-BB6930351DF3}" destId="{8AC72CAC-E33A-4ACF-B518-6B751BA89721}" srcOrd="0" destOrd="0" parTransId="{11ADFB41-7363-4B9C-95A5-245E53408AB9}" sibTransId="{4F16E508-CD4B-4DE8-B6BE-2111F85121FA}"/>
    <dgm:cxn modelId="{60EEF4A6-9E16-49F1-9569-537744755E0C}" srcId="{20FE5C99-E1E7-4E43-8055-01644DDE990B}" destId="{0D213DC9-E971-4E62-A7A7-2D759F1B8192}" srcOrd="0" destOrd="0" parTransId="{1EEE069A-626B-4B4D-9850-A0EB9EFEB2E1}" sibTransId="{D063E6A0-2DA1-4303-882B-D39D25AA923C}"/>
    <dgm:cxn modelId="{0C2C66B3-AFD3-42B4-BC64-6D8038D7EB98}" type="presOf" srcId="{0606ED30-6450-4870-A0DE-5C5A90648692}" destId="{38DF28DF-F2B9-4F77-9780-498B660EA981}" srcOrd="0" destOrd="0" presId="urn:microsoft.com/office/officeart/2005/8/layout/chevron2"/>
    <dgm:cxn modelId="{232AFFB4-FEC3-4D3B-9A86-4C7A270282DB}" type="presOf" srcId="{5F7CC444-5FAB-4AD5-937A-BBD50AC94BE7}" destId="{BE7EF816-7B37-4F2F-87BF-0963BD531143}" srcOrd="0" destOrd="0" presId="urn:microsoft.com/office/officeart/2005/8/layout/chevron2"/>
    <dgm:cxn modelId="{799959B7-95D5-49E3-86A1-D8A1A8059FA1}" type="presOf" srcId="{46365751-0844-418B-BC51-2053F8B1D147}" destId="{5E91D204-612C-4D33-9877-AD7A6F9039E0}" srcOrd="0" destOrd="1" presId="urn:microsoft.com/office/officeart/2005/8/layout/chevron2"/>
    <dgm:cxn modelId="{AD8FFBC7-5E1E-41C4-B90F-555E67C60386}" srcId="{F92A832F-1F69-4C90-A4A4-4DBEFE22CE10}" destId="{5F7CC444-5FAB-4AD5-937A-BBD50AC94BE7}" srcOrd="2" destOrd="0" parTransId="{E54BCD0D-53FF-4BEF-8F23-7CA2F3282355}" sibTransId="{0DDBFF79-DA09-4BDD-9E64-8374416D8465}"/>
    <dgm:cxn modelId="{1BA821D1-E0F1-4656-B5D4-1F9DE1C23C95}" type="presOf" srcId="{0D213DC9-E971-4E62-A7A7-2D759F1B8192}" destId="{AC55B801-6F68-4270-A6BD-31A20E308E76}" srcOrd="0" destOrd="0" presId="urn:microsoft.com/office/officeart/2005/8/layout/chevron2"/>
    <dgm:cxn modelId="{CC1E1BD6-84E7-4764-A21E-014F20252984}" type="presOf" srcId="{20FE5C99-E1E7-4E43-8055-01644DDE990B}" destId="{C1DA4A90-3168-4F8E-8B45-05B3F4568E02}" srcOrd="0" destOrd="0" presId="urn:microsoft.com/office/officeart/2005/8/layout/chevron2"/>
    <dgm:cxn modelId="{14147DDE-0F2B-479F-9AFA-6548BC1F86F1}" type="presOf" srcId="{11571BEE-1030-4866-8D4E-BB6930351DF3}" destId="{3421273C-E91A-4FA8-857C-4388DAF3C1DE}" srcOrd="0" destOrd="0" presId="urn:microsoft.com/office/officeart/2005/8/layout/chevron2"/>
    <dgm:cxn modelId="{094148A1-8680-4D48-9332-1464E97AB8A6}" type="presParOf" srcId="{49BCE1CC-9A1B-4C0C-928D-689CEA3E7CE3}" destId="{03C9EC52-1CBE-4F45-AB80-0AEDF8CFDE90}" srcOrd="0" destOrd="0" presId="urn:microsoft.com/office/officeart/2005/8/layout/chevron2"/>
    <dgm:cxn modelId="{32C0831E-F320-487A-BFF2-35BF8B44EA92}" type="presParOf" srcId="{03C9EC52-1CBE-4F45-AB80-0AEDF8CFDE90}" destId="{3421273C-E91A-4FA8-857C-4388DAF3C1DE}" srcOrd="0" destOrd="0" presId="urn:microsoft.com/office/officeart/2005/8/layout/chevron2"/>
    <dgm:cxn modelId="{229093DC-500F-476E-866A-11850BC39815}" type="presParOf" srcId="{03C9EC52-1CBE-4F45-AB80-0AEDF8CFDE90}" destId="{5E91D204-612C-4D33-9877-AD7A6F9039E0}" srcOrd="1" destOrd="0" presId="urn:microsoft.com/office/officeart/2005/8/layout/chevron2"/>
    <dgm:cxn modelId="{427B66F3-FF7B-4941-ABF6-A1CE8236513A}" type="presParOf" srcId="{49BCE1CC-9A1B-4C0C-928D-689CEA3E7CE3}" destId="{C6778B70-DE90-4EAD-8DEA-396BE08A3FC4}" srcOrd="1" destOrd="0" presId="urn:microsoft.com/office/officeart/2005/8/layout/chevron2"/>
    <dgm:cxn modelId="{18F0FC75-218E-41C5-A0A4-99C7C9BBFC98}" type="presParOf" srcId="{49BCE1CC-9A1B-4C0C-928D-689CEA3E7CE3}" destId="{E3EDF5F8-340D-44F8-A912-A5C34855D0A2}" srcOrd="2" destOrd="0" presId="urn:microsoft.com/office/officeart/2005/8/layout/chevron2"/>
    <dgm:cxn modelId="{1F1B7660-02A0-45C9-B012-4B8A59A95240}" type="presParOf" srcId="{E3EDF5F8-340D-44F8-A912-A5C34855D0A2}" destId="{C1DA4A90-3168-4F8E-8B45-05B3F4568E02}" srcOrd="0" destOrd="0" presId="urn:microsoft.com/office/officeart/2005/8/layout/chevron2"/>
    <dgm:cxn modelId="{325A59C2-B2FF-4E3E-B920-518D3D4F5369}" type="presParOf" srcId="{E3EDF5F8-340D-44F8-A912-A5C34855D0A2}" destId="{AC55B801-6F68-4270-A6BD-31A20E308E76}" srcOrd="1" destOrd="0" presId="urn:microsoft.com/office/officeart/2005/8/layout/chevron2"/>
    <dgm:cxn modelId="{D4E191CC-7B59-4F9E-B10C-84E4910FF5C1}" type="presParOf" srcId="{49BCE1CC-9A1B-4C0C-928D-689CEA3E7CE3}" destId="{046BE8A2-3376-49E0-94C0-E7A8AA17BE29}" srcOrd="3" destOrd="0" presId="urn:microsoft.com/office/officeart/2005/8/layout/chevron2"/>
    <dgm:cxn modelId="{F19F16F5-CB52-4D4C-A187-0A6815C2989E}" type="presParOf" srcId="{49BCE1CC-9A1B-4C0C-928D-689CEA3E7CE3}" destId="{E3744FD3-7F85-4A61-9061-49F3B3B89A1C}" srcOrd="4" destOrd="0" presId="urn:microsoft.com/office/officeart/2005/8/layout/chevron2"/>
    <dgm:cxn modelId="{C914909B-6693-47C2-86D9-B26D584DAE32}" type="presParOf" srcId="{E3744FD3-7F85-4A61-9061-49F3B3B89A1C}" destId="{BE7EF816-7B37-4F2F-87BF-0963BD531143}" srcOrd="0" destOrd="0" presId="urn:microsoft.com/office/officeart/2005/8/layout/chevron2"/>
    <dgm:cxn modelId="{67282880-0307-43F1-B560-ACD86DAF6C46}" type="presParOf" srcId="{E3744FD3-7F85-4A61-9061-49F3B3B89A1C}" destId="{38DF28DF-F2B9-4F77-9780-498B660EA98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669C8B-855D-403A-ACE2-90445466EB93}" type="doc">
      <dgm:prSet loTypeId="urn:microsoft.com/office/officeart/2005/8/layout/bList2" loCatId="list" qsTypeId="urn:microsoft.com/office/officeart/2005/8/quickstyle/simple1" qsCatId="simple" csTypeId="urn:microsoft.com/office/officeart/2005/8/colors/colorful3" csCatId="colorful" phldr="1"/>
      <dgm:spPr/>
    </dgm:pt>
    <dgm:pt modelId="{CD93AC3E-6CD9-4EF9-99B7-4381BA566BDF}">
      <dgm:prSet phldrT="[Text]"/>
      <dgm:spPr/>
      <dgm:t>
        <a:bodyPr/>
        <a:lstStyle/>
        <a:p>
          <a:endParaRPr lang="en-IN" dirty="0"/>
        </a:p>
      </dgm:t>
    </dgm:pt>
    <dgm:pt modelId="{5F8E6B78-932F-430D-A946-A422A298950D}" type="parTrans" cxnId="{053FC415-5165-4038-BA59-377CF0337099}">
      <dgm:prSet/>
      <dgm:spPr/>
      <dgm:t>
        <a:bodyPr/>
        <a:lstStyle/>
        <a:p>
          <a:endParaRPr lang="en-IN"/>
        </a:p>
      </dgm:t>
    </dgm:pt>
    <dgm:pt modelId="{6A379908-188B-40F2-9C36-6485340C9B02}" type="sibTrans" cxnId="{053FC415-5165-4038-BA59-377CF0337099}">
      <dgm:prSet/>
      <dgm:spPr/>
      <dgm:t>
        <a:bodyPr/>
        <a:lstStyle/>
        <a:p>
          <a:endParaRPr lang="en-IN"/>
        </a:p>
      </dgm:t>
    </dgm:pt>
    <dgm:pt modelId="{C70B668E-E589-4A07-9CFC-E6CBD60D8335}">
      <dgm:prSet phldrT="[Text]" phldr="1"/>
      <dgm:spPr/>
      <dgm:t>
        <a:bodyPr/>
        <a:lstStyle/>
        <a:p>
          <a:endParaRPr lang="en-IN" dirty="0"/>
        </a:p>
      </dgm:t>
    </dgm:pt>
    <dgm:pt modelId="{207AB562-2BFA-4956-B801-2A1C1B2DCC09}" type="parTrans" cxnId="{213D1652-CBB8-429E-8B81-71D2B94664AB}">
      <dgm:prSet/>
      <dgm:spPr/>
      <dgm:t>
        <a:bodyPr/>
        <a:lstStyle/>
        <a:p>
          <a:endParaRPr lang="en-IN"/>
        </a:p>
      </dgm:t>
    </dgm:pt>
    <dgm:pt modelId="{5E74387A-B730-40C9-A274-E1A78E616960}" type="sibTrans" cxnId="{213D1652-CBB8-429E-8B81-71D2B94664AB}">
      <dgm:prSet/>
      <dgm:spPr/>
      <dgm:t>
        <a:bodyPr/>
        <a:lstStyle/>
        <a:p>
          <a:endParaRPr lang="en-IN"/>
        </a:p>
      </dgm:t>
    </dgm:pt>
    <dgm:pt modelId="{C740EF27-3BAE-4287-BF2C-29282DD9E48F}">
      <dgm:prSet phldrT="[Text]" phldr="1"/>
      <dgm:spPr/>
      <dgm:t>
        <a:bodyPr/>
        <a:lstStyle/>
        <a:p>
          <a:endParaRPr lang="en-IN" dirty="0"/>
        </a:p>
      </dgm:t>
    </dgm:pt>
    <dgm:pt modelId="{ED5163F6-3524-4C5B-AA7A-4C473DA4663E}" type="parTrans" cxnId="{08391C6E-1FC8-4AD8-9928-AD4F58624B21}">
      <dgm:prSet/>
      <dgm:spPr/>
      <dgm:t>
        <a:bodyPr/>
        <a:lstStyle/>
        <a:p>
          <a:endParaRPr lang="en-IN"/>
        </a:p>
      </dgm:t>
    </dgm:pt>
    <dgm:pt modelId="{C8D0C2EE-6E57-4A85-8DAC-27B8A25BF1BC}" type="sibTrans" cxnId="{08391C6E-1FC8-4AD8-9928-AD4F58624B21}">
      <dgm:prSet/>
      <dgm:spPr/>
      <dgm:t>
        <a:bodyPr/>
        <a:lstStyle/>
        <a:p>
          <a:endParaRPr lang="en-IN"/>
        </a:p>
      </dgm:t>
    </dgm:pt>
    <dgm:pt modelId="{61900A26-4711-4189-92F0-977F4B299735}">
      <dgm:prSet/>
      <dgm:spPr/>
      <dgm:t>
        <a:bodyPr/>
        <a:lstStyle/>
        <a:p>
          <a:r>
            <a:rPr lang="en-US" b="1" dirty="0"/>
            <a:t>Record Oriented Fixed Length</a:t>
          </a:r>
          <a:endParaRPr lang="en-IN" b="1" dirty="0"/>
        </a:p>
      </dgm:t>
    </dgm:pt>
    <dgm:pt modelId="{8C8CA727-ED5C-40DD-9853-22BA00549491}" type="parTrans" cxnId="{6143A42B-525E-42BC-BCA5-877EC8B313E0}">
      <dgm:prSet/>
      <dgm:spPr/>
      <dgm:t>
        <a:bodyPr/>
        <a:lstStyle/>
        <a:p>
          <a:endParaRPr lang="en-IN"/>
        </a:p>
      </dgm:t>
    </dgm:pt>
    <dgm:pt modelId="{23582793-720D-4DDD-9A32-F23F0B15B596}" type="sibTrans" cxnId="{6143A42B-525E-42BC-BCA5-877EC8B313E0}">
      <dgm:prSet/>
      <dgm:spPr/>
      <dgm:t>
        <a:bodyPr/>
        <a:lstStyle/>
        <a:p>
          <a:endParaRPr lang="en-IN"/>
        </a:p>
      </dgm:t>
    </dgm:pt>
    <dgm:pt modelId="{27275083-8086-44B9-BD56-94047C8707BE}">
      <dgm:prSet/>
      <dgm:spPr/>
      <dgm:t>
        <a:bodyPr/>
        <a:lstStyle/>
        <a:p>
          <a:r>
            <a:rPr lang="en-US" b="1" dirty="0"/>
            <a:t>Variable Length storage with fixed maximum</a:t>
          </a:r>
          <a:endParaRPr lang="en-IN" dirty="0"/>
        </a:p>
      </dgm:t>
    </dgm:pt>
    <dgm:pt modelId="{743AF980-3BAA-4ED9-AAFE-024FB388FF34}" type="parTrans" cxnId="{CEE40A00-7635-4C8B-95F2-39BF684CA65A}">
      <dgm:prSet/>
      <dgm:spPr/>
      <dgm:t>
        <a:bodyPr/>
        <a:lstStyle/>
        <a:p>
          <a:endParaRPr lang="en-IN"/>
        </a:p>
      </dgm:t>
    </dgm:pt>
    <dgm:pt modelId="{51A3B733-DF86-4BF7-A3B1-05C7DFA1918C}" type="sibTrans" cxnId="{CEE40A00-7635-4C8B-95F2-39BF684CA65A}">
      <dgm:prSet/>
      <dgm:spPr/>
      <dgm:t>
        <a:bodyPr/>
        <a:lstStyle/>
        <a:p>
          <a:endParaRPr lang="en-IN"/>
        </a:p>
      </dgm:t>
    </dgm:pt>
    <dgm:pt modelId="{45E8955E-D87A-4FFE-88CC-96BEEBACE6C0}">
      <dgm:prSet/>
      <dgm:spPr/>
      <dgm:t>
        <a:bodyPr/>
        <a:lstStyle/>
        <a:p>
          <a:r>
            <a:rPr lang="en-US" b="1" dirty="0"/>
            <a:t>Linked Storage</a:t>
          </a:r>
          <a:endParaRPr lang="en-IN" dirty="0"/>
        </a:p>
      </dgm:t>
    </dgm:pt>
    <dgm:pt modelId="{1A073F2B-80D7-409D-B22B-F8431C63918C}" type="parTrans" cxnId="{6DCECD06-45CB-46CA-9A66-98CF52439984}">
      <dgm:prSet/>
      <dgm:spPr/>
      <dgm:t>
        <a:bodyPr/>
        <a:lstStyle/>
        <a:p>
          <a:endParaRPr lang="en-IN"/>
        </a:p>
      </dgm:t>
    </dgm:pt>
    <dgm:pt modelId="{D031CE1D-B9B3-4232-B352-1F33FC8CD777}" type="sibTrans" cxnId="{6DCECD06-45CB-46CA-9A66-98CF52439984}">
      <dgm:prSet/>
      <dgm:spPr/>
      <dgm:t>
        <a:bodyPr/>
        <a:lstStyle/>
        <a:p>
          <a:endParaRPr lang="en-IN"/>
        </a:p>
      </dgm:t>
    </dgm:pt>
    <dgm:pt modelId="{04D4B6D9-262A-447F-89FA-E3103B6354DA}" type="pres">
      <dgm:prSet presAssocID="{29669C8B-855D-403A-ACE2-90445466EB93}" presName="diagram" presStyleCnt="0">
        <dgm:presLayoutVars>
          <dgm:dir/>
          <dgm:animLvl val="lvl"/>
          <dgm:resizeHandles val="exact"/>
        </dgm:presLayoutVars>
      </dgm:prSet>
      <dgm:spPr/>
    </dgm:pt>
    <dgm:pt modelId="{B93C4EB3-EC73-4EC8-A7AA-8FB40711A6EE}" type="pres">
      <dgm:prSet presAssocID="{CD93AC3E-6CD9-4EF9-99B7-4381BA566BDF}" presName="compNode" presStyleCnt="0"/>
      <dgm:spPr/>
    </dgm:pt>
    <dgm:pt modelId="{48B0BA20-5E03-44AE-991D-8C38AB9AA5DB}" type="pres">
      <dgm:prSet presAssocID="{CD93AC3E-6CD9-4EF9-99B7-4381BA566BDF}" presName="childRect" presStyleLbl="bgAcc1" presStyleIdx="0" presStyleCnt="3">
        <dgm:presLayoutVars>
          <dgm:bulletEnabled val="1"/>
        </dgm:presLayoutVars>
      </dgm:prSet>
      <dgm:spPr/>
    </dgm:pt>
    <dgm:pt modelId="{98B465E0-0E20-4E55-91B1-4C659E6FDAA7}" type="pres">
      <dgm:prSet presAssocID="{CD93AC3E-6CD9-4EF9-99B7-4381BA566BD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5EC9F42-5742-4426-8F29-15064FAA7676}" type="pres">
      <dgm:prSet presAssocID="{CD93AC3E-6CD9-4EF9-99B7-4381BA566BDF}" presName="parentRect" presStyleLbl="alignNode1" presStyleIdx="0" presStyleCnt="3"/>
      <dgm:spPr/>
    </dgm:pt>
    <dgm:pt modelId="{D728BBB3-7A07-468A-8515-A223690FEC9D}" type="pres">
      <dgm:prSet presAssocID="{CD93AC3E-6CD9-4EF9-99B7-4381BA566BDF}" presName="adorn" presStyleLbl="fgAccFollowNode1" presStyleIdx="0" presStyleCnt="3"/>
      <dgm:spPr/>
    </dgm:pt>
    <dgm:pt modelId="{64A0D7B9-507D-40E5-A501-CE4E3D9949B7}" type="pres">
      <dgm:prSet presAssocID="{6A379908-188B-40F2-9C36-6485340C9B02}" presName="sibTrans" presStyleLbl="sibTrans2D1" presStyleIdx="0" presStyleCnt="0"/>
      <dgm:spPr/>
    </dgm:pt>
    <dgm:pt modelId="{D2A6A532-1B9C-44EC-8245-9A7DC1798662}" type="pres">
      <dgm:prSet presAssocID="{C70B668E-E589-4A07-9CFC-E6CBD60D8335}" presName="compNode" presStyleCnt="0"/>
      <dgm:spPr/>
    </dgm:pt>
    <dgm:pt modelId="{70688732-C187-44B8-BAE8-2E7B706837FF}" type="pres">
      <dgm:prSet presAssocID="{C70B668E-E589-4A07-9CFC-E6CBD60D8335}" presName="childRect" presStyleLbl="bgAcc1" presStyleIdx="1" presStyleCnt="3">
        <dgm:presLayoutVars>
          <dgm:bulletEnabled val="1"/>
        </dgm:presLayoutVars>
      </dgm:prSet>
      <dgm:spPr/>
    </dgm:pt>
    <dgm:pt modelId="{599FA51B-4B1F-4C3D-95AE-C976D9F3E3BD}" type="pres">
      <dgm:prSet presAssocID="{C70B668E-E589-4A07-9CFC-E6CBD60D833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51E881E5-4E24-4913-8CD0-609CBD19BDBE}" type="pres">
      <dgm:prSet presAssocID="{C70B668E-E589-4A07-9CFC-E6CBD60D8335}" presName="parentRect" presStyleLbl="alignNode1" presStyleIdx="1" presStyleCnt="3"/>
      <dgm:spPr/>
    </dgm:pt>
    <dgm:pt modelId="{DF8E7584-13D1-453A-B2FD-4D941658BF20}" type="pres">
      <dgm:prSet presAssocID="{C70B668E-E589-4A07-9CFC-E6CBD60D8335}" presName="adorn" presStyleLbl="fgAccFollowNode1" presStyleIdx="1" presStyleCnt="3"/>
      <dgm:spPr/>
    </dgm:pt>
    <dgm:pt modelId="{D0019896-C150-4C08-ADC7-DE8CB7A5F84C}" type="pres">
      <dgm:prSet presAssocID="{5E74387A-B730-40C9-A274-E1A78E616960}" presName="sibTrans" presStyleLbl="sibTrans2D1" presStyleIdx="0" presStyleCnt="0"/>
      <dgm:spPr/>
    </dgm:pt>
    <dgm:pt modelId="{64C85AA4-1BFA-4461-97C5-3B0D8AB74614}" type="pres">
      <dgm:prSet presAssocID="{C740EF27-3BAE-4287-BF2C-29282DD9E48F}" presName="compNode" presStyleCnt="0"/>
      <dgm:spPr/>
    </dgm:pt>
    <dgm:pt modelId="{CA8D4C70-3359-4DA5-A1E1-95C9318AEC61}" type="pres">
      <dgm:prSet presAssocID="{C740EF27-3BAE-4287-BF2C-29282DD9E48F}" presName="childRect" presStyleLbl="bgAcc1" presStyleIdx="2" presStyleCnt="3">
        <dgm:presLayoutVars>
          <dgm:bulletEnabled val="1"/>
        </dgm:presLayoutVars>
      </dgm:prSet>
      <dgm:spPr/>
    </dgm:pt>
    <dgm:pt modelId="{867C2158-AEC6-4357-B9F6-657AD24590EC}" type="pres">
      <dgm:prSet presAssocID="{C740EF27-3BAE-4287-BF2C-29282DD9E48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3E8118E-1E82-4442-B1E7-3F84EB64CE10}" type="pres">
      <dgm:prSet presAssocID="{C740EF27-3BAE-4287-BF2C-29282DD9E48F}" presName="parentRect" presStyleLbl="alignNode1" presStyleIdx="2" presStyleCnt="3"/>
      <dgm:spPr/>
    </dgm:pt>
    <dgm:pt modelId="{8A7FCFEC-9428-40D3-B21E-15D01D308624}" type="pres">
      <dgm:prSet presAssocID="{C740EF27-3BAE-4287-BF2C-29282DD9E48F}" presName="adorn" presStyleLbl="fgAccFollowNode1" presStyleIdx="2" presStyleCnt="3"/>
      <dgm:spPr/>
    </dgm:pt>
  </dgm:ptLst>
  <dgm:cxnLst>
    <dgm:cxn modelId="{CEE40A00-7635-4C8B-95F2-39BF684CA65A}" srcId="{C70B668E-E589-4A07-9CFC-E6CBD60D8335}" destId="{27275083-8086-44B9-BD56-94047C8707BE}" srcOrd="0" destOrd="0" parTransId="{743AF980-3BAA-4ED9-AAFE-024FB388FF34}" sibTransId="{51A3B733-DF86-4BF7-A3B1-05C7DFA1918C}"/>
    <dgm:cxn modelId="{6DCECD06-45CB-46CA-9A66-98CF52439984}" srcId="{C740EF27-3BAE-4287-BF2C-29282DD9E48F}" destId="{45E8955E-D87A-4FFE-88CC-96BEEBACE6C0}" srcOrd="0" destOrd="0" parTransId="{1A073F2B-80D7-409D-B22B-F8431C63918C}" sibTransId="{D031CE1D-B9B3-4232-B352-1F33FC8CD777}"/>
    <dgm:cxn modelId="{F106E908-4DFD-4891-9DD3-287821B23065}" type="presOf" srcId="{C740EF27-3BAE-4287-BF2C-29282DD9E48F}" destId="{867C2158-AEC6-4357-B9F6-657AD24590EC}" srcOrd="0" destOrd="0" presId="urn:microsoft.com/office/officeart/2005/8/layout/bList2"/>
    <dgm:cxn modelId="{053FC415-5165-4038-BA59-377CF0337099}" srcId="{29669C8B-855D-403A-ACE2-90445466EB93}" destId="{CD93AC3E-6CD9-4EF9-99B7-4381BA566BDF}" srcOrd="0" destOrd="0" parTransId="{5F8E6B78-932F-430D-A946-A422A298950D}" sibTransId="{6A379908-188B-40F2-9C36-6485340C9B02}"/>
    <dgm:cxn modelId="{6143A42B-525E-42BC-BCA5-877EC8B313E0}" srcId="{CD93AC3E-6CD9-4EF9-99B7-4381BA566BDF}" destId="{61900A26-4711-4189-92F0-977F4B299735}" srcOrd="0" destOrd="0" parTransId="{8C8CA727-ED5C-40DD-9853-22BA00549491}" sibTransId="{23582793-720D-4DDD-9A32-F23F0B15B596}"/>
    <dgm:cxn modelId="{ED338A5C-78FB-4E65-B5B0-BEDA3247582E}" type="presOf" srcId="{29669C8B-855D-403A-ACE2-90445466EB93}" destId="{04D4B6D9-262A-447F-89FA-E3103B6354DA}" srcOrd="0" destOrd="0" presId="urn:microsoft.com/office/officeart/2005/8/layout/bList2"/>
    <dgm:cxn modelId="{1F3EC267-BE2B-4ADB-B33D-7006F6400E0A}" type="presOf" srcId="{5E74387A-B730-40C9-A274-E1A78E616960}" destId="{D0019896-C150-4C08-ADC7-DE8CB7A5F84C}" srcOrd="0" destOrd="0" presId="urn:microsoft.com/office/officeart/2005/8/layout/bList2"/>
    <dgm:cxn modelId="{08391C6E-1FC8-4AD8-9928-AD4F58624B21}" srcId="{29669C8B-855D-403A-ACE2-90445466EB93}" destId="{C740EF27-3BAE-4287-BF2C-29282DD9E48F}" srcOrd="2" destOrd="0" parTransId="{ED5163F6-3524-4C5B-AA7A-4C473DA4663E}" sibTransId="{C8D0C2EE-6E57-4A85-8DAC-27B8A25BF1BC}"/>
    <dgm:cxn modelId="{C196E66F-C9DE-4BE8-B51D-E2EC70F9CB31}" type="presOf" srcId="{C740EF27-3BAE-4287-BF2C-29282DD9E48F}" destId="{B3E8118E-1E82-4442-B1E7-3F84EB64CE10}" srcOrd="1" destOrd="0" presId="urn:microsoft.com/office/officeart/2005/8/layout/bList2"/>
    <dgm:cxn modelId="{213D1652-CBB8-429E-8B81-71D2B94664AB}" srcId="{29669C8B-855D-403A-ACE2-90445466EB93}" destId="{C70B668E-E589-4A07-9CFC-E6CBD60D8335}" srcOrd="1" destOrd="0" parTransId="{207AB562-2BFA-4956-B801-2A1C1B2DCC09}" sibTransId="{5E74387A-B730-40C9-A274-E1A78E616960}"/>
    <dgm:cxn modelId="{A4E1BF55-77C7-4C80-A21C-991BA91BAC59}" type="presOf" srcId="{27275083-8086-44B9-BD56-94047C8707BE}" destId="{70688732-C187-44B8-BAE8-2E7B706837FF}" srcOrd="0" destOrd="0" presId="urn:microsoft.com/office/officeart/2005/8/layout/bList2"/>
    <dgm:cxn modelId="{B6BD147D-1060-434A-B65B-8B08708ED961}" type="presOf" srcId="{C70B668E-E589-4A07-9CFC-E6CBD60D8335}" destId="{51E881E5-4E24-4913-8CD0-609CBD19BDBE}" srcOrd="1" destOrd="0" presId="urn:microsoft.com/office/officeart/2005/8/layout/bList2"/>
    <dgm:cxn modelId="{42E20C83-8132-4852-9688-48A6F0890760}" type="presOf" srcId="{CD93AC3E-6CD9-4EF9-99B7-4381BA566BDF}" destId="{98B465E0-0E20-4E55-91B1-4C659E6FDAA7}" srcOrd="0" destOrd="0" presId="urn:microsoft.com/office/officeart/2005/8/layout/bList2"/>
    <dgm:cxn modelId="{82CB72A1-8EC6-4F5E-A39A-718E3694A281}" type="presOf" srcId="{61900A26-4711-4189-92F0-977F4B299735}" destId="{48B0BA20-5E03-44AE-991D-8C38AB9AA5DB}" srcOrd="0" destOrd="0" presId="urn:microsoft.com/office/officeart/2005/8/layout/bList2"/>
    <dgm:cxn modelId="{35407CAB-C00F-4207-A7FE-A7423AC16262}" type="presOf" srcId="{CD93AC3E-6CD9-4EF9-99B7-4381BA566BDF}" destId="{55EC9F42-5742-4426-8F29-15064FAA7676}" srcOrd="1" destOrd="0" presId="urn:microsoft.com/office/officeart/2005/8/layout/bList2"/>
    <dgm:cxn modelId="{3FE9B4BD-BF85-4492-8A8E-8F29BD438D67}" type="presOf" srcId="{6A379908-188B-40F2-9C36-6485340C9B02}" destId="{64A0D7B9-507D-40E5-A501-CE4E3D9949B7}" srcOrd="0" destOrd="0" presId="urn:microsoft.com/office/officeart/2005/8/layout/bList2"/>
    <dgm:cxn modelId="{9D0E29DF-5631-47FC-AE99-AE7DC5F622DD}" type="presOf" srcId="{45E8955E-D87A-4FFE-88CC-96BEEBACE6C0}" destId="{CA8D4C70-3359-4DA5-A1E1-95C9318AEC61}" srcOrd="0" destOrd="0" presId="urn:microsoft.com/office/officeart/2005/8/layout/bList2"/>
    <dgm:cxn modelId="{030DDDF0-0CA5-4E8D-ACF5-EF382D3C2926}" type="presOf" srcId="{C70B668E-E589-4A07-9CFC-E6CBD60D8335}" destId="{599FA51B-4B1F-4C3D-95AE-C976D9F3E3BD}" srcOrd="0" destOrd="0" presId="urn:microsoft.com/office/officeart/2005/8/layout/bList2"/>
    <dgm:cxn modelId="{151F3333-AD3E-41F2-B53A-CE0D8040EC4E}" type="presParOf" srcId="{04D4B6D9-262A-447F-89FA-E3103B6354DA}" destId="{B93C4EB3-EC73-4EC8-A7AA-8FB40711A6EE}" srcOrd="0" destOrd="0" presId="urn:microsoft.com/office/officeart/2005/8/layout/bList2"/>
    <dgm:cxn modelId="{AF8C8E88-78C1-4590-8E10-59599F65E37C}" type="presParOf" srcId="{B93C4EB3-EC73-4EC8-A7AA-8FB40711A6EE}" destId="{48B0BA20-5E03-44AE-991D-8C38AB9AA5DB}" srcOrd="0" destOrd="0" presId="urn:microsoft.com/office/officeart/2005/8/layout/bList2"/>
    <dgm:cxn modelId="{15AE1656-4036-45F0-BD5E-15868A814375}" type="presParOf" srcId="{B93C4EB3-EC73-4EC8-A7AA-8FB40711A6EE}" destId="{98B465E0-0E20-4E55-91B1-4C659E6FDAA7}" srcOrd="1" destOrd="0" presId="urn:microsoft.com/office/officeart/2005/8/layout/bList2"/>
    <dgm:cxn modelId="{CCCC6329-B596-44C7-A1E6-DAB5B34A9008}" type="presParOf" srcId="{B93C4EB3-EC73-4EC8-A7AA-8FB40711A6EE}" destId="{55EC9F42-5742-4426-8F29-15064FAA7676}" srcOrd="2" destOrd="0" presId="urn:microsoft.com/office/officeart/2005/8/layout/bList2"/>
    <dgm:cxn modelId="{02A640CD-981A-4ED7-B537-3D5251E64EF9}" type="presParOf" srcId="{B93C4EB3-EC73-4EC8-A7AA-8FB40711A6EE}" destId="{D728BBB3-7A07-468A-8515-A223690FEC9D}" srcOrd="3" destOrd="0" presId="urn:microsoft.com/office/officeart/2005/8/layout/bList2"/>
    <dgm:cxn modelId="{A9BAEE88-CEB3-4D50-A5D5-F6E104FECE3A}" type="presParOf" srcId="{04D4B6D9-262A-447F-89FA-E3103B6354DA}" destId="{64A0D7B9-507D-40E5-A501-CE4E3D9949B7}" srcOrd="1" destOrd="0" presId="urn:microsoft.com/office/officeart/2005/8/layout/bList2"/>
    <dgm:cxn modelId="{D355BA7E-25DE-41F7-8765-781FCC133BB1}" type="presParOf" srcId="{04D4B6D9-262A-447F-89FA-E3103B6354DA}" destId="{D2A6A532-1B9C-44EC-8245-9A7DC1798662}" srcOrd="2" destOrd="0" presId="urn:microsoft.com/office/officeart/2005/8/layout/bList2"/>
    <dgm:cxn modelId="{35A42D9E-04EF-483D-B7D9-83A33EF4FDF8}" type="presParOf" srcId="{D2A6A532-1B9C-44EC-8245-9A7DC1798662}" destId="{70688732-C187-44B8-BAE8-2E7B706837FF}" srcOrd="0" destOrd="0" presId="urn:microsoft.com/office/officeart/2005/8/layout/bList2"/>
    <dgm:cxn modelId="{6C258A19-C9E0-4FAB-AD67-75F0E4E71C5A}" type="presParOf" srcId="{D2A6A532-1B9C-44EC-8245-9A7DC1798662}" destId="{599FA51B-4B1F-4C3D-95AE-C976D9F3E3BD}" srcOrd="1" destOrd="0" presId="urn:microsoft.com/office/officeart/2005/8/layout/bList2"/>
    <dgm:cxn modelId="{59B7D275-5642-473E-A3E4-5DFABABC6BF8}" type="presParOf" srcId="{D2A6A532-1B9C-44EC-8245-9A7DC1798662}" destId="{51E881E5-4E24-4913-8CD0-609CBD19BDBE}" srcOrd="2" destOrd="0" presId="urn:microsoft.com/office/officeart/2005/8/layout/bList2"/>
    <dgm:cxn modelId="{E655F4CA-A509-4040-A8A8-CFBFDC4AAB49}" type="presParOf" srcId="{D2A6A532-1B9C-44EC-8245-9A7DC1798662}" destId="{DF8E7584-13D1-453A-B2FD-4D941658BF20}" srcOrd="3" destOrd="0" presId="urn:microsoft.com/office/officeart/2005/8/layout/bList2"/>
    <dgm:cxn modelId="{ED7C1D6F-965E-4B69-B87E-0562BDDFC293}" type="presParOf" srcId="{04D4B6D9-262A-447F-89FA-E3103B6354DA}" destId="{D0019896-C150-4C08-ADC7-DE8CB7A5F84C}" srcOrd="3" destOrd="0" presId="urn:microsoft.com/office/officeart/2005/8/layout/bList2"/>
    <dgm:cxn modelId="{CDCA1261-313E-482B-B77F-463606639263}" type="presParOf" srcId="{04D4B6D9-262A-447F-89FA-E3103B6354DA}" destId="{64C85AA4-1BFA-4461-97C5-3B0D8AB74614}" srcOrd="4" destOrd="0" presId="urn:microsoft.com/office/officeart/2005/8/layout/bList2"/>
    <dgm:cxn modelId="{F947953D-6638-4425-88FB-838C6C6FE89C}" type="presParOf" srcId="{64C85AA4-1BFA-4461-97C5-3B0D8AB74614}" destId="{CA8D4C70-3359-4DA5-A1E1-95C9318AEC61}" srcOrd="0" destOrd="0" presId="urn:microsoft.com/office/officeart/2005/8/layout/bList2"/>
    <dgm:cxn modelId="{F73AE9C3-E7FA-4A42-BEB8-E46109F70E78}" type="presParOf" srcId="{64C85AA4-1BFA-4461-97C5-3B0D8AB74614}" destId="{867C2158-AEC6-4357-B9F6-657AD24590EC}" srcOrd="1" destOrd="0" presId="urn:microsoft.com/office/officeart/2005/8/layout/bList2"/>
    <dgm:cxn modelId="{2E828A5B-5E65-45EA-BB08-4350B61C7D24}" type="presParOf" srcId="{64C85AA4-1BFA-4461-97C5-3B0D8AB74614}" destId="{B3E8118E-1E82-4442-B1E7-3F84EB64CE10}" srcOrd="2" destOrd="0" presId="urn:microsoft.com/office/officeart/2005/8/layout/bList2"/>
    <dgm:cxn modelId="{56CDE265-02FB-4BFF-BA88-630F4A60FD2F}" type="presParOf" srcId="{64C85AA4-1BFA-4461-97C5-3B0D8AB74614}" destId="{8A7FCFEC-9428-40D3-B21E-15D01D308624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21273C-E91A-4FA8-857C-4388DAF3C1DE}">
      <dsp:nvSpPr>
        <dsp:cNvPr id="0" name=""/>
        <dsp:cNvSpPr/>
      </dsp:nvSpPr>
      <dsp:spPr>
        <a:xfrm rot="5400000">
          <a:off x="-260884" y="263499"/>
          <a:ext cx="1739230" cy="121746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Define</a:t>
          </a:r>
          <a:endParaRPr lang="en-IN" sz="3200" kern="1200" dirty="0"/>
        </a:p>
      </dsp:txBody>
      <dsp:txXfrm rot="-5400000">
        <a:off x="1" y="611346"/>
        <a:ext cx="1217461" cy="521769"/>
      </dsp:txXfrm>
    </dsp:sp>
    <dsp:sp modelId="{5E91D204-612C-4D33-9877-AD7A6F9039E0}">
      <dsp:nvSpPr>
        <dsp:cNvPr id="0" name=""/>
        <dsp:cNvSpPr/>
      </dsp:nvSpPr>
      <dsp:spPr>
        <a:xfrm rot="5400000">
          <a:off x="4289596" y="-3069520"/>
          <a:ext cx="1130499" cy="72747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Logical organization of the data  </a:t>
          </a:r>
          <a:r>
            <a:rPr lang="en-US" sz="3100" b="1" kern="1200" dirty="0"/>
            <a:t>OR</a:t>
          </a:r>
          <a:endParaRPr lang="en-IN" sz="3100" b="1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Mathematical organization of the data</a:t>
          </a:r>
          <a:endParaRPr lang="en-IN" sz="3100" kern="1200" dirty="0"/>
        </a:p>
      </dsp:txBody>
      <dsp:txXfrm rot="-5400000">
        <a:off x="1217461" y="57801"/>
        <a:ext cx="7219584" cy="1020127"/>
      </dsp:txXfrm>
    </dsp:sp>
    <dsp:sp modelId="{C1DA4A90-3168-4F8E-8B45-05B3F4568E02}">
      <dsp:nvSpPr>
        <dsp:cNvPr id="0" name=""/>
        <dsp:cNvSpPr/>
      </dsp:nvSpPr>
      <dsp:spPr>
        <a:xfrm rot="5400000">
          <a:off x="-260884" y="1810146"/>
          <a:ext cx="1739230" cy="1217461"/>
        </a:xfrm>
        <a:prstGeom prst="chevron">
          <a:avLst/>
        </a:prstGeom>
        <a:solidFill>
          <a:schemeClr val="accent4">
            <a:hueOff val="-4737332"/>
            <a:satOff val="-16359"/>
            <a:lumOff val="36960"/>
            <a:alphaOff val="0"/>
          </a:schemeClr>
        </a:solidFill>
        <a:ln w="12700" cap="flat" cmpd="sng" algn="ctr">
          <a:solidFill>
            <a:schemeClr val="accent4">
              <a:hueOff val="-4737332"/>
              <a:satOff val="-16359"/>
              <a:lumOff val="369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Consideration-1</a:t>
          </a:r>
          <a:endParaRPr lang="en-IN" sz="2400" kern="1200" dirty="0"/>
        </a:p>
      </dsp:txBody>
      <dsp:txXfrm rot="-5400000">
        <a:off x="1" y="2157993"/>
        <a:ext cx="1217461" cy="521769"/>
      </dsp:txXfrm>
    </dsp:sp>
    <dsp:sp modelId="{AC55B801-6F68-4270-A6BD-31A20E308E76}">
      <dsp:nvSpPr>
        <dsp:cNvPr id="0" name=""/>
        <dsp:cNvSpPr/>
      </dsp:nvSpPr>
      <dsp:spPr>
        <a:xfrm rot="5400000">
          <a:off x="4289299" y="-1522575"/>
          <a:ext cx="1131094" cy="72747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4737332"/>
              <a:satOff val="-16359"/>
              <a:lumOff val="369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Rich enough to represent real world</a:t>
          </a:r>
          <a:endParaRPr lang="en-IN" sz="3100" kern="1200" dirty="0"/>
        </a:p>
      </dsp:txBody>
      <dsp:txXfrm rot="-5400000">
        <a:off x="1217462" y="1604477"/>
        <a:ext cx="7219555" cy="1020664"/>
      </dsp:txXfrm>
    </dsp:sp>
    <dsp:sp modelId="{BE7EF816-7B37-4F2F-87BF-0963BD531143}">
      <dsp:nvSpPr>
        <dsp:cNvPr id="0" name=""/>
        <dsp:cNvSpPr/>
      </dsp:nvSpPr>
      <dsp:spPr>
        <a:xfrm rot="5400000">
          <a:off x="-260884" y="3356793"/>
          <a:ext cx="1739230" cy="1217461"/>
        </a:xfrm>
        <a:prstGeom prst="chevron">
          <a:avLst/>
        </a:prstGeom>
        <a:solidFill>
          <a:schemeClr val="accent4">
            <a:hueOff val="-9474664"/>
            <a:satOff val="-32718"/>
            <a:lumOff val="73920"/>
            <a:alphaOff val="0"/>
          </a:schemeClr>
        </a:solidFill>
        <a:ln w="12700" cap="flat" cmpd="sng" algn="ctr">
          <a:solidFill>
            <a:schemeClr val="accent4">
              <a:hueOff val="-9474664"/>
              <a:satOff val="-32718"/>
              <a:lumOff val="739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2060"/>
              </a:solidFill>
            </a:rPr>
            <a:t>Consideration-2</a:t>
          </a:r>
          <a:endParaRPr lang="en-IN" sz="2400" b="1" kern="1200" dirty="0">
            <a:solidFill>
              <a:srgbClr val="002060"/>
            </a:solidFill>
          </a:endParaRPr>
        </a:p>
      </dsp:txBody>
      <dsp:txXfrm rot="-5400000">
        <a:off x="1" y="3704640"/>
        <a:ext cx="1217461" cy="521769"/>
      </dsp:txXfrm>
    </dsp:sp>
    <dsp:sp modelId="{38DF28DF-F2B9-4F77-9780-498B660EA981}">
      <dsp:nvSpPr>
        <dsp:cNvPr id="0" name=""/>
        <dsp:cNvSpPr/>
      </dsp:nvSpPr>
      <dsp:spPr>
        <a:xfrm rot="5400000">
          <a:off x="4289596" y="23773"/>
          <a:ext cx="1130499" cy="72747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9474664"/>
              <a:satOff val="-32718"/>
              <a:lumOff val="739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100" kern="1200" dirty="0"/>
            <a:t>Simple enough to process effectively</a:t>
          </a:r>
          <a:endParaRPr lang="en-IN" sz="3100" kern="1200" dirty="0"/>
        </a:p>
      </dsp:txBody>
      <dsp:txXfrm rot="-5400000">
        <a:off x="1217461" y="3151094"/>
        <a:ext cx="7219584" cy="10201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0BA20-5E03-44AE-991D-8C38AB9AA5DB}">
      <dsp:nvSpPr>
        <dsp:cNvPr id="0" name=""/>
        <dsp:cNvSpPr/>
      </dsp:nvSpPr>
      <dsp:spPr>
        <a:xfrm>
          <a:off x="7107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125730" rIns="41910" bIns="4191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b="1" kern="1200" dirty="0"/>
            <a:t>Record Oriented Fixed Length</a:t>
          </a:r>
          <a:endParaRPr lang="en-IN" sz="3300" b="1" kern="1200" dirty="0"/>
        </a:p>
      </dsp:txBody>
      <dsp:txXfrm>
        <a:off x="60799" y="468165"/>
        <a:ext cx="2962333" cy="2237787"/>
      </dsp:txXfrm>
    </dsp:sp>
    <dsp:sp modelId="{55EC9F42-5742-4426-8F29-15064FAA7676}">
      <dsp:nvSpPr>
        <dsp:cNvPr id="0" name=""/>
        <dsp:cNvSpPr/>
      </dsp:nvSpPr>
      <dsp:spPr>
        <a:xfrm>
          <a:off x="7107" y="2705952"/>
          <a:ext cx="3069717" cy="98533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0" rIns="82550" bIns="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500" kern="1200" dirty="0"/>
        </a:p>
      </dsp:txBody>
      <dsp:txXfrm>
        <a:off x="7107" y="2705952"/>
        <a:ext cx="2161772" cy="985335"/>
      </dsp:txXfrm>
    </dsp:sp>
    <dsp:sp modelId="{D728BBB3-7A07-468A-8515-A223690FEC9D}">
      <dsp:nvSpPr>
        <dsp:cNvPr id="0" name=""/>
        <dsp:cNvSpPr/>
      </dsp:nvSpPr>
      <dsp:spPr>
        <a:xfrm>
          <a:off x="2255717" y="2862463"/>
          <a:ext cx="1074401" cy="1074401"/>
        </a:xfrm>
        <a:prstGeom prst="ellipse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688732-C187-44B8-BAE8-2E7B706837FF}">
      <dsp:nvSpPr>
        <dsp:cNvPr id="0" name=""/>
        <dsp:cNvSpPr/>
      </dsp:nvSpPr>
      <dsp:spPr>
        <a:xfrm>
          <a:off x="3596294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522693"/>
              <a:satOff val="29705"/>
              <a:lumOff val="-10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125730" rIns="41910" bIns="4191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b="1" kern="1200" dirty="0"/>
            <a:t>Variable Length storage with fixed maximum</a:t>
          </a:r>
          <a:endParaRPr lang="en-IN" sz="3300" kern="1200" dirty="0"/>
        </a:p>
      </dsp:txBody>
      <dsp:txXfrm>
        <a:off x="3649986" y="468165"/>
        <a:ext cx="2962333" cy="2237787"/>
      </dsp:txXfrm>
    </dsp:sp>
    <dsp:sp modelId="{51E881E5-4E24-4913-8CD0-609CBD19BDBE}">
      <dsp:nvSpPr>
        <dsp:cNvPr id="0" name=""/>
        <dsp:cNvSpPr/>
      </dsp:nvSpPr>
      <dsp:spPr>
        <a:xfrm>
          <a:off x="3596294" y="2705952"/>
          <a:ext cx="3069717" cy="985335"/>
        </a:xfrm>
        <a:prstGeom prst="rect">
          <a:avLst/>
        </a:prstGeom>
        <a:solidFill>
          <a:schemeClr val="accent3">
            <a:hueOff val="522693"/>
            <a:satOff val="29705"/>
            <a:lumOff val="-10294"/>
            <a:alphaOff val="0"/>
          </a:schemeClr>
        </a:solidFill>
        <a:ln w="12700" cap="flat" cmpd="sng" algn="ctr">
          <a:solidFill>
            <a:schemeClr val="accent3">
              <a:hueOff val="522693"/>
              <a:satOff val="29705"/>
              <a:lumOff val="-10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0" rIns="80010" bIns="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300" kern="1200" dirty="0"/>
        </a:p>
      </dsp:txBody>
      <dsp:txXfrm>
        <a:off x="3596294" y="2705952"/>
        <a:ext cx="2161772" cy="985335"/>
      </dsp:txXfrm>
    </dsp:sp>
    <dsp:sp modelId="{DF8E7584-13D1-453A-B2FD-4D941658BF20}">
      <dsp:nvSpPr>
        <dsp:cNvPr id="0" name=""/>
        <dsp:cNvSpPr/>
      </dsp:nvSpPr>
      <dsp:spPr>
        <a:xfrm>
          <a:off x="5844904" y="2862463"/>
          <a:ext cx="1074401" cy="1074401"/>
        </a:xfrm>
        <a:prstGeom prst="ellipse">
          <a:avLst/>
        </a:prstGeom>
        <a:solidFill>
          <a:schemeClr val="accent3">
            <a:tint val="40000"/>
            <a:alpha val="90000"/>
            <a:hueOff val="846358"/>
            <a:satOff val="-2705"/>
            <a:lumOff val="-911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846358"/>
              <a:satOff val="-2705"/>
              <a:lumOff val="-9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8D4C70-3359-4DA5-A1E1-95C9318AEC61}">
      <dsp:nvSpPr>
        <dsp:cNvPr id="0" name=""/>
        <dsp:cNvSpPr/>
      </dsp:nvSpPr>
      <dsp:spPr>
        <a:xfrm>
          <a:off x="7185481" y="414473"/>
          <a:ext cx="3069717" cy="229147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045386"/>
              <a:satOff val="59410"/>
              <a:lumOff val="-205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125730" rIns="41910" bIns="4191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b="1" kern="1200" dirty="0"/>
            <a:t>Linked Storage</a:t>
          </a:r>
          <a:endParaRPr lang="en-IN" sz="3300" kern="1200" dirty="0"/>
        </a:p>
      </dsp:txBody>
      <dsp:txXfrm>
        <a:off x="7239173" y="468165"/>
        <a:ext cx="2962333" cy="2237787"/>
      </dsp:txXfrm>
    </dsp:sp>
    <dsp:sp modelId="{B3E8118E-1E82-4442-B1E7-3F84EB64CE10}">
      <dsp:nvSpPr>
        <dsp:cNvPr id="0" name=""/>
        <dsp:cNvSpPr/>
      </dsp:nvSpPr>
      <dsp:spPr>
        <a:xfrm>
          <a:off x="7185481" y="2705952"/>
          <a:ext cx="3069717" cy="985335"/>
        </a:xfrm>
        <a:prstGeom prst="rect">
          <a:avLst/>
        </a:prstGeom>
        <a:solidFill>
          <a:schemeClr val="accent3">
            <a:hueOff val="1045386"/>
            <a:satOff val="59410"/>
            <a:lumOff val="-20587"/>
            <a:alphaOff val="0"/>
          </a:schemeClr>
        </a:solidFill>
        <a:ln w="12700" cap="flat" cmpd="sng" algn="ctr">
          <a:solidFill>
            <a:schemeClr val="accent3">
              <a:hueOff val="1045386"/>
              <a:satOff val="59410"/>
              <a:lumOff val="-2058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0" rIns="80010" bIns="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300" kern="1200" dirty="0"/>
        </a:p>
      </dsp:txBody>
      <dsp:txXfrm>
        <a:off x="7185481" y="2705952"/>
        <a:ext cx="2161772" cy="985335"/>
      </dsp:txXfrm>
    </dsp:sp>
    <dsp:sp modelId="{8A7FCFEC-9428-40D3-B21E-15D01D308624}">
      <dsp:nvSpPr>
        <dsp:cNvPr id="0" name=""/>
        <dsp:cNvSpPr/>
      </dsp:nvSpPr>
      <dsp:spPr>
        <a:xfrm>
          <a:off x="9434091" y="2862463"/>
          <a:ext cx="1074401" cy="1074401"/>
        </a:xfrm>
        <a:prstGeom prst="ellipse">
          <a:avLst/>
        </a:prstGeom>
        <a:solidFill>
          <a:schemeClr val="accent3">
            <a:tint val="40000"/>
            <a:alpha val="90000"/>
            <a:hueOff val="1692717"/>
            <a:satOff val="-5411"/>
            <a:lumOff val="-1823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692717"/>
              <a:satOff val="-5411"/>
              <a:lumOff val="-18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7FD71-DE7D-47EA-BD5F-935596C85A92}" type="datetimeFigureOut">
              <a:rPr lang="en-US" smtClean="0"/>
              <a:t>12/2/2022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89DD0-1E8D-4B61-ADE9-B87318B81B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534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89DD0-1E8D-4B61-ADE9-B87318B81BF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230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F764D-A077-4BED-ABF1-8DF341BC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724" y="411480"/>
            <a:ext cx="11274552" cy="603504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724" y="3236493"/>
            <a:ext cx="5149596" cy="1448385"/>
          </a:xfrm>
          <a:solidFill>
            <a:schemeClr val="bg1">
              <a:alpha val="80000"/>
            </a:schemeClr>
          </a:solidFill>
        </p:spPr>
        <p:txBody>
          <a:bodyPr lIns="502920" bIns="137160" anchor="b">
            <a:normAutofit/>
          </a:bodyPr>
          <a:lstStyle>
            <a:lvl1pPr algn="l"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84879"/>
            <a:ext cx="5149596" cy="524794"/>
          </a:xfrm>
          <a:solidFill>
            <a:schemeClr val="bg1">
              <a:alpha val="80000"/>
            </a:schemeClr>
          </a:solidFill>
        </p:spPr>
        <p:txBody>
          <a:bodyPr lIns="502920">
            <a:normAutofit/>
          </a:bodyPr>
          <a:lstStyle>
            <a:lvl1pPr marL="0" indent="0" algn="l"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430000" cy="43513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AF765-81DF-4CD4-A737-DDE62C84D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67C45-8307-4F47-91BB-229B740A8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8F83D-D593-4D91-ADFA-C49B83786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776643-6C33-46CD-A918-AB0CEA571F00}"/>
              </a:ext>
            </a:extLst>
          </p:cNvPr>
          <p:cNvSpPr/>
          <p:nvPr userDrawn="1"/>
        </p:nvSpPr>
        <p:spPr>
          <a:xfrm>
            <a:off x="6086475" y="1682496"/>
            <a:ext cx="5638800" cy="4572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6E62D2-A055-4712-92CC-4B02419D51FB}"/>
              </a:ext>
            </a:extLst>
          </p:cNvPr>
          <p:cNvSpPr/>
          <p:nvPr userDrawn="1"/>
        </p:nvSpPr>
        <p:spPr>
          <a:xfrm>
            <a:off x="457200" y="1681163"/>
            <a:ext cx="5638800" cy="4572000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89640" y="1844259"/>
            <a:ext cx="36576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9640" y="2668171"/>
            <a:ext cx="3657600" cy="36845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780133" y="1808163"/>
            <a:ext cx="4703841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0134" y="2632075"/>
            <a:ext cx="3657600" cy="36845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15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4C89FBE-3029-4F92-8308-F830BB142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58712" y="1681163"/>
            <a:ext cx="3749040" cy="4572000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0A4C88-FF32-4096-9EA9-EC22D3682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11097" y="1682496"/>
            <a:ext cx="3749040" cy="4572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37559B-132E-4A6E-ADBE-41DB38EC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176" y="1681163"/>
            <a:ext cx="3749040" cy="45720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66913"/>
            <a:ext cx="2971800" cy="823912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90825"/>
            <a:ext cx="2971800" cy="3248025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lnSpc>
                <a:spcPts val="2000"/>
              </a:lnSpc>
              <a:defRPr sz="1400"/>
            </a:lvl2pPr>
            <a:lvl3pPr>
              <a:lnSpc>
                <a:spcPts val="2000"/>
              </a:lnSpc>
              <a:defRPr sz="1400"/>
            </a:lvl3pPr>
            <a:lvl4pPr>
              <a:lnSpc>
                <a:spcPts val="2000"/>
              </a:lnSpc>
              <a:defRPr sz="1400"/>
            </a:lvl4pPr>
            <a:lvl5pPr>
              <a:lnSpc>
                <a:spcPts val="2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10188" y="1966913"/>
            <a:ext cx="2971800" cy="823912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10188" y="2790825"/>
            <a:ext cx="2971800" cy="324612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lnSpc>
                <a:spcPts val="2000"/>
              </a:lnSpc>
              <a:defRPr sz="1400"/>
            </a:lvl2pPr>
            <a:lvl3pPr>
              <a:lnSpc>
                <a:spcPts val="2000"/>
              </a:lnSpc>
              <a:defRPr sz="1400"/>
            </a:lvl3pPr>
            <a:lvl4pPr>
              <a:lnSpc>
                <a:spcPts val="2000"/>
              </a:lnSpc>
              <a:defRPr sz="1400"/>
            </a:lvl4pPr>
            <a:lvl5pPr>
              <a:lnSpc>
                <a:spcPts val="2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F7BCB16-19B7-48F6-94CD-563F439887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30134" y="1976438"/>
            <a:ext cx="2971800" cy="823912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FBB2F8D-6092-468C-BA48-836286C6B7E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30134" y="2800350"/>
            <a:ext cx="2971800" cy="324612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lnSpc>
                <a:spcPts val="2000"/>
              </a:lnSpc>
              <a:defRPr sz="1400"/>
            </a:lvl2pPr>
            <a:lvl3pPr>
              <a:lnSpc>
                <a:spcPts val="2000"/>
              </a:lnSpc>
              <a:defRPr sz="1400"/>
            </a:lvl3pPr>
            <a:lvl4pPr>
              <a:lnSpc>
                <a:spcPts val="2000"/>
              </a:lnSpc>
              <a:defRPr sz="1400"/>
            </a:lvl4pPr>
            <a:lvl5pPr>
              <a:lnSpc>
                <a:spcPts val="2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563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E5633F8-C03D-4CEE-BEDD-1B6648554C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22628" y="685800"/>
            <a:ext cx="3200400" cy="54864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A4DC27-A467-4265-AAB1-754D3F86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850230"/>
            <a:ext cx="5009147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9CC7B6-D9ED-464B-8206-98055EB53F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490788"/>
            <a:ext cx="4572000" cy="353695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 spc="30" baseline="0"/>
            </a:lvl1pPr>
            <a:lvl2pPr marL="457200" indent="0">
              <a:lnSpc>
                <a:spcPts val="2400"/>
              </a:lnSpc>
              <a:buNone/>
              <a:defRPr sz="1400" spc="30" baseline="0"/>
            </a:lvl2pPr>
            <a:lvl3pPr marL="914400" indent="0">
              <a:lnSpc>
                <a:spcPts val="2400"/>
              </a:lnSpc>
              <a:buNone/>
              <a:defRPr sz="1400" spc="30" baseline="0"/>
            </a:lvl3pPr>
            <a:lvl4pPr marL="1371600" indent="0">
              <a:lnSpc>
                <a:spcPts val="2400"/>
              </a:lnSpc>
              <a:buNone/>
              <a:defRPr sz="1400" spc="30" baseline="0"/>
            </a:lvl4pPr>
            <a:lvl5pPr marL="1828800" indent="0">
              <a:lnSpc>
                <a:spcPts val="2400"/>
              </a:lnSpc>
              <a:buNone/>
              <a:defRPr sz="1400" spc="3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743C040-0A81-4A38-879D-07BBD18423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81800" y="2492375"/>
            <a:ext cx="2286000" cy="2514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2022-23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Data Structures and Applications – Dept. of AIML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CBDD4A8-3B48-439C-B601-8D04B8714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47565" flipH="1">
            <a:off x="761136" y="5210984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46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F764D-A077-4BED-ABF1-8DF341BC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724" y="411480"/>
            <a:ext cx="11274552" cy="5870448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3490624"/>
            <a:ext cx="4571999" cy="1235382"/>
          </a:xfrm>
          <a:solidFill>
            <a:schemeClr val="bg1">
              <a:alpha val="80000"/>
            </a:schemeClr>
          </a:solidFill>
        </p:spPr>
        <p:txBody>
          <a:bodyPr lIns="457200" bIns="137160" anchor="b">
            <a:normAutofit/>
          </a:bodyPr>
          <a:lstStyle>
            <a:lvl1pPr algn="l">
              <a:defRPr sz="3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4726007"/>
            <a:ext cx="4571999" cy="1314432"/>
          </a:xfrm>
          <a:solidFill>
            <a:schemeClr val="bg1">
              <a:alpha val="80000"/>
            </a:schemeClr>
          </a:solidFill>
        </p:spPr>
        <p:txBody>
          <a:bodyPr lIns="502920" rIns="2103120">
            <a:normAutofit/>
          </a:bodyPr>
          <a:lstStyle>
            <a:lvl1pPr marL="0" indent="0" algn="l">
              <a:buNone/>
              <a:defRPr sz="1400" spc="40" baseline="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B6E25-C828-48BC-8628-82D1E81A507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0386C-9F0A-4DAC-822E-DEC8EA1DDE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A59EB-A4AA-43EC-A853-BDDFB7AB3D8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477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12/2/2022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01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56C8C1-E81C-436D-A310-A71CAAE33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86500" y="946404"/>
            <a:ext cx="5486400" cy="49651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103120"/>
            <a:ext cx="3848101" cy="1325563"/>
          </a:xfrm>
        </p:spPr>
        <p:txBody>
          <a:bodyPr anchor="b" anchorCtr="0"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28B1CE2-91FA-4E2B-8543-3B0F79B480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7421" y="1600200"/>
            <a:ext cx="2743199" cy="36576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F7B6DF9-E76A-44ED-B84C-1391CD5D55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12614" y="1893262"/>
            <a:ext cx="2743200" cy="3071477"/>
          </a:xfrm>
        </p:spPr>
        <p:txBody>
          <a:bodyPr anchor="ctr" anchorCtr="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ECB9306-A7FD-4B22-8E8A-E0B8D7862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47565" flipH="1">
            <a:off x="624728" y="3747150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85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2583" y="2102720"/>
            <a:ext cx="5422217" cy="1325563"/>
          </a:xfrm>
        </p:spPr>
        <p:txBody>
          <a:bodyPr anchor="b" anchorCtr="0"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28B1CE2-91FA-4E2B-8543-3B0F79B480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" y="1143000"/>
            <a:ext cx="5486400" cy="45720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C2C3F7-8611-4C35-8251-0FD61D72D6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0" y="3500407"/>
            <a:ext cx="4572000" cy="188837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654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F764D-A077-4BED-ABF1-8DF341BC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4" y="-2"/>
            <a:ext cx="12188952" cy="45720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667250"/>
            <a:ext cx="9144000" cy="1212182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71507"/>
            <a:ext cx="9144000" cy="524794"/>
          </a:xfrm>
        </p:spPr>
        <p:txBody>
          <a:bodyPr>
            <a:normAutofit/>
          </a:bodyPr>
          <a:lstStyle>
            <a:lvl1pPr marL="0" indent="0" algn="ctr"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363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842BA18D-167B-42CD-8DD5-844A20873A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743200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19A9BF1-35FD-4BDE-9C59-E08CB7A70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02A2A47-BED9-43DF-8914-AD1EB274F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207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DFBA353-19B1-4A04-A7EE-345F93C189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2491" y="946404"/>
            <a:ext cx="5486400" cy="4965192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C4857A-B6DC-4F0A-AD6B-243F6C08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109" y="2386584"/>
            <a:ext cx="4315968" cy="2084832"/>
          </a:xfrm>
        </p:spPr>
        <p:txBody>
          <a:bodyPr anchor="t">
            <a:normAutofit/>
          </a:bodyPr>
          <a:lstStyle>
            <a:lvl1pPr>
              <a:defRPr sz="3400" spc="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8717D35-8E1B-4C94-BA72-91D4DCA657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471416"/>
            <a:ext cx="3584448" cy="637674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spc="100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+mj-lt"/>
              </a:defRPr>
            </a:lvl2pPr>
            <a:lvl3pPr marL="91440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+mj-lt"/>
              </a:defRPr>
            </a:lvl3pPr>
            <a:lvl4pPr marL="137160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+mj-lt"/>
              </a:defRPr>
            </a:lvl4pPr>
            <a:lvl5pPr marL="182880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F15B60AE-D6AB-472C-8342-2A3EB53493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93208" y="1600200"/>
            <a:ext cx="2286000" cy="36576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BB5B262-532A-4EE4-98E7-0EB6A8C56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47565" flipH="1">
            <a:off x="1727251" y="114592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81000"/>
            <a:ext cx="11277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B0F91E1-53D9-4A2A-923E-0CB7755188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806318"/>
            <a:ext cx="2286000" cy="32004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F6A179B-CBDB-414D-B2F8-E1FEE9B831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00" y="1806318"/>
            <a:ext cx="2286000" cy="32004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7A822EC-853A-46EC-8775-F8B48F2A81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77000" y="1806318"/>
            <a:ext cx="2286000" cy="32004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A0D329B-CAB8-4E3A-BA03-C17A79790B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52808" y="1806318"/>
            <a:ext cx="2286000" cy="32004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5F9E280-35B2-41C7-8D2D-C1FF69DE2C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376" y="5202936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72F581-8AEF-4CFC-B0F3-79A2530C93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376" y="556869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FA5D559-B67C-4F57-BC90-E982E66ADA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1175" y="5202936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32B527-4126-40FF-8117-412DC7BD81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1174" y="556869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84B520F-D618-4828-AA40-CCCA0AF896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9176" y="5202936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9A9C8DE-6F8B-405D-A604-845E81998F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9175" y="556869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B0C4D8C-1454-41F3-934E-A2BA603449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74985" y="5202936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45707A1B-C9F6-4ABB-A6CE-D2901CE947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74984" y="556869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4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B0F91E1-53D9-4A2A-923E-0CB7755188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7256" y="1722086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F6A179B-CBDB-414D-B2F8-E1FEE9B831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00" y="1722086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7A822EC-853A-46EC-8775-F8B48F2A81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77000" y="1722086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A0D329B-CAB8-4E3A-BA03-C17A79790B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40776" y="1722086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5F9E280-35B2-41C7-8D2D-C1FF69DE2C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977" y="3213251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72F581-8AEF-4CFC-B0F3-79A2530C93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976" y="351894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FA5D559-B67C-4F57-BC90-E982E66ADA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31719" y="3213251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32B527-4126-40FF-8117-412DC7BD81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1718" y="351894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84B520F-D618-4828-AA40-CCCA0AF896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9720" y="3213251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9A9C8DE-6F8B-405D-A604-845E81998F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9719" y="351894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B0C4D8C-1454-41F3-934E-A2BA603449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43497" y="3213251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45707A1B-C9F6-4ABB-A6CE-D2901CE947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43496" y="351894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Picture Placeholder 6">
            <a:extLst>
              <a:ext uri="{FF2B5EF4-FFF2-40B4-BE49-F238E27FC236}">
                <a16:creationId xmlns:a16="http://schemas.microsoft.com/office/drawing/2014/main" id="{3896D737-6139-4405-A7F2-E08C421815D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97304" y="4076273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6">
            <a:extLst>
              <a:ext uri="{FF2B5EF4-FFF2-40B4-BE49-F238E27FC236}">
                <a16:creationId xmlns:a16="http://schemas.microsoft.com/office/drawing/2014/main" id="{721A36A5-FCF3-4EE8-B5F2-41805C3F6A6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49048" y="4076273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1630D673-CB21-40A3-A7BE-C996B20D681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497048" y="4076273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6">
            <a:extLst>
              <a:ext uri="{FF2B5EF4-FFF2-40B4-BE49-F238E27FC236}">
                <a16:creationId xmlns:a16="http://schemas.microsoft.com/office/drawing/2014/main" id="{0C83EF20-1DF8-43B4-B982-A382FF884E2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460824" y="4076273"/>
            <a:ext cx="2286000" cy="1371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1FD09C98-5809-41AD-B215-493A3D741A2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025" y="5567438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9E3214F0-FC83-402F-BAC5-ED482753277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0024" y="5873133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39B0FB7F-A1FC-40D1-ACFC-C3C966F9BCA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51767" y="5567438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15EB3CBA-DD9B-449B-9B72-1917801771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51766" y="5873133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BA47B66D-8891-4AE7-98BE-3CFE9CDB571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9768" y="5567438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929AE99A-6054-4B2F-B99D-FE4F682613D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99767" y="5873133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6" name="Text Placeholder 12">
            <a:extLst>
              <a:ext uri="{FF2B5EF4-FFF2-40B4-BE49-F238E27FC236}">
                <a16:creationId xmlns:a16="http://schemas.microsoft.com/office/drawing/2014/main" id="{D1F32591-7BBD-4006-AEA0-29F43CDADCE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63545" y="5567438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7BC780CD-8E77-4D0E-A436-DCB2AA0C15C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63544" y="5873133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2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spc="3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2022-23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Data Structures and Applications – Dept. of AIML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8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62B82C-34E9-4F3B-9B0F-A3207161C41E}"/>
              </a:ext>
            </a:extLst>
          </p:cNvPr>
          <p:cNvSpPr/>
          <p:nvPr userDrawn="1"/>
        </p:nvSpPr>
        <p:spPr>
          <a:xfrm>
            <a:off x="10820400" y="813816"/>
            <a:ext cx="1371600" cy="457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11277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70" r:id="rId4"/>
    <p:sldLayoutId id="2147483672" r:id="rId5"/>
    <p:sldLayoutId id="2147483654" r:id="rId6"/>
    <p:sldLayoutId id="2147483658" r:id="rId7"/>
    <p:sldLayoutId id="2147483660" r:id="rId8"/>
    <p:sldLayoutId id="2147483671" r:id="rId9"/>
    <p:sldLayoutId id="2147483650" r:id="rId10"/>
    <p:sldLayoutId id="2147483667" r:id="rId11"/>
    <p:sldLayoutId id="2147483668" r:id="rId12"/>
    <p:sldLayoutId id="2147483662" r:id="rId13"/>
    <p:sldLayoutId id="2147483669" r:id="rId14"/>
    <p:sldLayoutId id="214748367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30" baseline="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8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392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0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66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image" Target="../media/image96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lose up of frosty pine leaves&#10;">
            <a:extLst>
              <a:ext uri="{FF2B5EF4-FFF2-40B4-BE49-F238E27FC236}">
                <a16:creationId xmlns:a16="http://schemas.microsoft.com/office/drawing/2014/main" id="{E700099C-08E5-415B-A866-CD9A073DCD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24" y="411480"/>
            <a:ext cx="11274552" cy="603504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1885580"/>
            <a:ext cx="7087296" cy="1675348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Algerian" panose="04020705040A02060702" pitchFamily="82" charset="0"/>
              </a:rPr>
              <a:t>DATA STRUCTURES AND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2249" y="3646653"/>
            <a:ext cx="7087296" cy="524794"/>
          </a:xfrm>
        </p:spPr>
        <p:txBody>
          <a:bodyPr>
            <a:no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- Integrated Professional Core Course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7151D8-A4ED-FC66-B18E-0506D47F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833107-7F75-DF14-0888-3BFAE9B4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05E875-9100-EE92-0AE7-ED57E7219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E07045-D0F2-367A-EEA8-FBDAE374E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42727"/>
            <a:ext cx="3866225" cy="21919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DEEDDD-9993-E0A0-49E4-3D1F78209AFD}"/>
              </a:ext>
            </a:extLst>
          </p:cNvPr>
          <p:cNvSpPr txBox="1"/>
          <p:nvPr/>
        </p:nvSpPr>
        <p:spPr>
          <a:xfrm>
            <a:off x="4767308" y="324591"/>
            <a:ext cx="57971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en-US" sz="2800" b="1" i="1" dirty="0">
                <a:latin typeface="Book Antiqua" panose="02040602050305030304" pitchFamily="18" charset="0"/>
              </a:rPr>
              <a:t>Hospital patient file:</a:t>
            </a:r>
          </a:p>
          <a:p>
            <a:pPr algn="just"/>
            <a:r>
              <a:rPr lang="en-US" sz="2800" b="1" i="1" dirty="0">
                <a:latin typeface="Book Antiqua" panose="02040602050305030304" pitchFamily="18" charset="0"/>
              </a:rPr>
              <a:t>Name, Admission Date, Social Security Number, Room Number, Bed Number, Doctor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18FF40-3804-29B0-900F-632D85987492}"/>
              </a:ext>
            </a:extLst>
          </p:cNvPr>
          <p:cNvSpPr/>
          <p:nvPr/>
        </p:nvSpPr>
        <p:spPr>
          <a:xfrm>
            <a:off x="5095784" y="2140473"/>
            <a:ext cx="6409676" cy="257705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dirty="0"/>
              <a:t>Primary keys?</a:t>
            </a:r>
          </a:p>
          <a:p>
            <a:r>
              <a:rPr lang="en-US" sz="2800" i="1" dirty="0"/>
              <a:t>Identify each data item as elementary or group and also their types</a:t>
            </a:r>
            <a:endParaRPr lang="en-IN" sz="2800" i="1" dirty="0"/>
          </a:p>
        </p:txBody>
      </p:sp>
    </p:spTree>
    <p:extLst>
      <p:ext uri="{BB962C8B-B14F-4D97-AF65-F5344CB8AC3E}">
        <p14:creationId xmlns:p14="http://schemas.microsoft.com/office/powerpoint/2010/main" val="278916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A87925-D2E7-757E-01DF-22331CDDD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919" y="955587"/>
            <a:ext cx="3152035" cy="21359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93E27F-8CA2-237B-D3F3-17C617E3D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954" y="952959"/>
            <a:ext cx="3010084" cy="21359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85CE2A-35A7-204E-3507-8643DB1F2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8625" y="952959"/>
            <a:ext cx="2848957" cy="2135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F1959C-E6D2-68E5-68D6-8E0B7DB22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2696" y="3698860"/>
            <a:ext cx="3063258" cy="2299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E24F3A-6A70-BFF9-429D-3DA09402D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5955" y="3696233"/>
            <a:ext cx="3063258" cy="2299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3DCBBE-AE4C-4BA7-3B84-DC69908F9C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8625" y="3696233"/>
            <a:ext cx="2763278" cy="22993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E939CF-EBBC-4AE9-E0CB-DB06ACA9E5C5}"/>
              </a:ext>
            </a:extLst>
          </p:cNvPr>
          <p:cNvSpPr txBox="1"/>
          <p:nvPr/>
        </p:nvSpPr>
        <p:spPr>
          <a:xfrm>
            <a:off x="3472457" y="3019262"/>
            <a:ext cx="2577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hnschrift SemiBold" panose="020B0502040204020203" pitchFamily="34" charset="0"/>
              </a:rPr>
              <a:t>Master Blaster</a:t>
            </a:r>
            <a:endParaRPr lang="en-IN" sz="2800" b="1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42C498-49E5-42CE-20D0-03E375FE268F}"/>
              </a:ext>
            </a:extLst>
          </p:cNvPr>
          <p:cNvSpPr txBox="1"/>
          <p:nvPr/>
        </p:nvSpPr>
        <p:spPr>
          <a:xfrm>
            <a:off x="6898170" y="3019262"/>
            <a:ext cx="138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Bahnschrift SemiBold" panose="020B0502040204020203" pitchFamily="34" charset="0"/>
              </a:rPr>
              <a:t>Cheeku</a:t>
            </a:r>
            <a:endParaRPr lang="en-IN" sz="2800" b="1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BF1FE3-C690-54D4-6380-2C5C02FC97CA}"/>
              </a:ext>
            </a:extLst>
          </p:cNvPr>
          <p:cNvSpPr txBox="1"/>
          <p:nvPr/>
        </p:nvSpPr>
        <p:spPr>
          <a:xfrm>
            <a:off x="10063801" y="3012065"/>
            <a:ext cx="1135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Bahnschrift SemiBold" panose="020B0502040204020203" pitchFamily="34" charset="0"/>
              </a:rPr>
              <a:t>Maahi</a:t>
            </a:r>
            <a:endParaRPr lang="en-IN" sz="2800" b="1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CAAD69-9854-E82E-6512-D49705E32236}"/>
              </a:ext>
            </a:extLst>
          </p:cNvPr>
          <p:cNvSpPr txBox="1"/>
          <p:nvPr/>
        </p:nvSpPr>
        <p:spPr>
          <a:xfrm>
            <a:off x="3472456" y="5885602"/>
            <a:ext cx="2345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hnschrift SemiBold" panose="020B0502040204020203" pitchFamily="34" charset="0"/>
              </a:rPr>
              <a:t>Gabbar Singh</a:t>
            </a:r>
            <a:endParaRPr lang="en-IN" sz="2800" b="1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8E5377-EAA1-E9EC-F704-D31C2D938E5C}"/>
              </a:ext>
            </a:extLst>
          </p:cNvPr>
          <p:cNvSpPr txBox="1"/>
          <p:nvPr/>
        </p:nvSpPr>
        <p:spPr>
          <a:xfrm>
            <a:off x="7053708" y="5885602"/>
            <a:ext cx="1334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hnschrift SemiBold" panose="020B0502040204020203" pitchFamily="34" charset="0"/>
              </a:rPr>
              <a:t>Hitman</a:t>
            </a:r>
            <a:endParaRPr lang="en-IN" sz="2800" b="1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AE88C6-ACCB-85DC-045A-58C0434AC83D}"/>
              </a:ext>
            </a:extLst>
          </p:cNvPr>
          <p:cNvSpPr txBox="1"/>
          <p:nvPr/>
        </p:nvSpPr>
        <p:spPr>
          <a:xfrm>
            <a:off x="10063801" y="5886136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ahnschrift SemiBold" panose="020B0502040204020203" pitchFamily="34" charset="0"/>
              </a:rPr>
              <a:t>Rockstar</a:t>
            </a:r>
            <a:endParaRPr lang="en-IN" sz="2800" b="1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99B8A0D5-5A49-7B36-9E12-451359BA08DE}"/>
              </a:ext>
            </a:extLst>
          </p:cNvPr>
          <p:cNvSpPr/>
          <p:nvPr/>
        </p:nvSpPr>
        <p:spPr>
          <a:xfrm flipH="1">
            <a:off x="763480" y="0"/>
            <a:ext cx="3271112" cy="1563025"/>
          </a:xfrm>
          <a:prstGeom prst="cloud">
            <a:avLst/>
          </a:prstGeom>
          <a:solidFill>
            <a:schemeClr val="accent1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Aliases with typedef</a:t>
            </a:r>
            <a:endParaRPr lang="en-IN" sz="1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8340AA-58E8-F37D-2D09-F6EBC1386673}"/>
              </a:ext>
            </a:extLst>
          </p:cNvPr>
          <p:cNvSpPr txBox="1"/>
          <p:nvPr/>
        </p:nvSpPr>
        <p:spPr>
          <a:xfrm>
            <a:off x="229731" y="1719403"/>
            <a:ext cx="28966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typedef struct 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{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 char name[20];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 int age;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 float salary;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  date dob;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} </a:t>
            </a:r>
            <a:r>
              <a:rPr lang="en-US" sz="28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humanbeing</a:t>
            </a:r>
            <a:r>
              <a:rPr lang="en-US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;</a:t>
            </a:r>
            <a:endParaRPr lang="en-IN" sz="28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680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 animBg="1"/>
      <p:bldP spid="15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1B1267-3FB3-C1C7-887D-39AE1F666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12/2/2022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7C0B6B-BEF8-3AE6-0FC6-145A4103E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B6F86-6C6B-DDD9-0F7B-561EDA939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EA869D-EA01-9494-211A-9C109247F649}"/>
              </a:ext>
            </a:extLst>
          </p:cNvPr>
          <p:cNvSpPr/>
          <p:nvPr/>
        </p:nvSpPr>
        <p:spPr>
          <a:xfrm>
            <a:off x="931971" y="2172841"/>
            <a:ext cx="9969808" cy="1677880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>
                <a:latin typeface="Book Antiqua" panose="02040602050305030304" pitchFamily="18" charset="0"/>
              </a:rPr>
              <a:t>Write a C program to create an array of  3 persons, read the data and print the same – Use static allocation 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857D32-21E1-1328-D113-07F807C42C9D}"/>
              </a:ext>
            </a:extLst>
          </p:cNvPr>
          <p:cNvSpPr/>
          <p:nvPr/>
        </p:nvSpPr>
        <p:spPr>
          <a:xfrm>
            <a:off x="931971" y="4156230"/>
            <a:ext cx="9969808" cy="1677880"/>
          </a:xfrm>
          <a:prstGeom prst="rect">
            <a:avLst/>
          </a:prstGeom>
          <a:solidFill>
            <a:schemeClr val="accent3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>
                <a:latin typeface="Book Antiqua" panose="02040602050305030304" pitchFamily="18" charset="0"/>
              </a:rPr>
              <a:t>Write a C program to create an array of  n persons, read the data and print the same – Use </a:t>
            </a:r>
            <a:r>
              <a:rPr lang="en-US" sz="3200" b="1" i="1" dirty="0" err="1">
                <a:latin typeface="Book Antiqua" panose="02040602050305030304" pitchFamily="18" charset="0"/>
              </a:rPr>
              <a:t>dynamc</a:t>
            </a:r>
            <a:r>
              <a:rPr lang="en-US" sz="3200" b="1" i="1" dirty="0">
                <a:latin typeface="Book Antiqua" panose="02040602050305030304" pitchFamily="18" charset="0"/>
              </a:rPr>
              <a:t> allocation 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093C4D-1411-AB05-BF44-941A014E8A16}"/>
              </a:ext>
            </a:extLst>
          </p:cNvPr>
          <p:cNvSpPr txBox="1"/>
          <p:nvPr/>
        </p:nvSpPr>
        <p:spPr>
          <a:xfrm>
            <a:off x="597112" y="358214"/>
            <a:ext cx="9607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6">
                    <a:lumMod val="10000"/>
                  </a:schemeClr>
                </a:solidFill>
                <a:latin typeface="Book Antiqua" panose="02040602050305030304" pitchFamily="18" charset="0"/>
              </a:rPr>
              <a:t>Size of the structure= sum of size of all the fields</a:t>
            </a:r>
          </a:p>
          <a:p>
            <a:pPr algn="just"/>
            <a:r>
              <a:rPr lang="en-US" sz="3200" b="1" i="1" dirty="0">
                <a:solidFill>
                  <a:schemeClr val="accent6">
                    <a:lumMod val="10000"/>
                  </a:schemeClr>
                </a:solidFill>
                <a:latin typeface="Book Antiqua" panose="02040602050305030304" pitchFamily="18" charset="0"/>
              </a:rPr>
              <a:t>Correction: While computing size of char array, take multiple of 4 (word boundary)</a:t>
            </a:r>
            <a:endParaRPr lang="en-IN" sz="3200" b="1" i="1" dirty="0">
              <a:solidFill>
                <a:schemeClr val="accent6">
                  <a:lumMod val="1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931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B089C-F0CF-D1A8-6536-3351974A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12/2/2022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438E9E-7DE3-3E59-61D2-559AF275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CE7DC-E025-00CB-59B3-5A398ED5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3FC846-E427-DFC8-4C14-50943EA54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39" y="580562"/>
            <a:ext cx="3619500" cy="36195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20A7672-42CF-DF37-8610-A7799156171D}"/>
              </a:ext>
            </a:extLst>
          </p:cNvPr>
          <p:cNvSpPr/>
          <p:nvPr/>
        </p:nvSpPr>
        <p:spPr>
          <a:xfrm>
            <a:off x="4333107" y="183201"/>
            <a:ext cx="4114800" cy="169886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lgerian" panose="04020705040A02060702" pitchFamily="82" charset="0"/>
              </a:rPr>
              <a:t>Nested Structures</a:t>
            </a:r>
            <a:endParaRPr lang="en-IN" sz="3200" b="1" dirty="0">
              <a:latin typeface="Algerian" panose="04020705040A02060702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01A28-BDAC-7E2E-DEDA-19F3CEFC7920}"/>
              </a:ext>
            </a:extLst>
          </p:cNvPr>
          <p:cNvSpPr txBox="1"/>
          <p:nvPr/>
        </p:nvSpPr>
        <p:spPr>
          <a:xfrm>
            <a:off x="7892250" y="1975212"/>
            <a:ext cx="35333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typedef struct 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{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    char name[20];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     int age;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     float salary;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      date dob;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} </a:t>
            </a:r>
            <a:r>
              <a:rPr lang="en-US" sz="32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humanbeing</a:t>
            </a:r>
            <a:r>
              <a:rPr lang="en-US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;</a:t>
            </a:r>
            <a:endParaRPr lang="en-IN" sz="32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D9DECA-EB4C-012D-673E-2F0635659057}"/>
              </a:ext>
            </a:extLst>
          </p:cNvPr>
          <p:cNvSpPr txBox="1"/>
          <p:nvPr/>
        </p:nvSpPr>
        <p:spPr>
          <a:xfrm>
            <a:off x="4446050" y="2390312"/>
            <a:ext cx="35333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typedef struct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{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    int day;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    int month;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    int year;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} date;</a:t>
            </a:r>
            <a:endParaRPr lang="en-IN" sz="32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4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444F28-E395-0634-70F1-5184F1B0C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205" y="0"/>
            <a:ext cx="7718210" cy="6197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918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ifference between Structure and Union - javatpoint">
            <a:extLst>
              <a:ext uri="{FF2B5EF4-FFF2-40B4-BE49-F238E27FC236}">
                <a16:creationId xmlns:a16="http://schemas.microsoft.com/office/drawing/2014/main" id="{EC54F7CE-D10C-4A46-673F-88250BE06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4" y="159798"/>
            <a:ext cx="7143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5380CA-5DF6-A961-5E67-12CBB09E7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772" y="1285875"/>
            <a:ext cx="5255581" cy="525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45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fference between Structure and Union - javatpoint">
            <a:extLst>
              <a:ext uri="{FF2B5EF4-FFF2-40B4-BE49-F238E27FC236}">
                <a16:creationId xmlns:a16="http://schemas.microsoft.com/office/drawing/2014/main" id="{A6C78841-0650-9EBB-4B66-760F66755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4" y="159798"/>
            <a:ext cx="7143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22D55E-1207-ABA9-FBE2-65D2B13F6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100" y="2070162"/>
            <a:ext cx="72009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14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fference between Structure and Union - javatpoint">
            <a:extLst>
              <a:ext uri="{FF2B5EF4-FFF2-40B4-BE49-F238E27FC236}">
                <a16:creationId xmlns:a16="http://schemas.microsoft.com/office/drawing/2014/main" id="{25B96E93-4278-452E-0BE2-FDAD7E718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6" y="79899"/>
            <a:ext cx="7143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CB00D2-5A2F-CEEE-48E6-725E1A7D1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01" y="1943932"/>
            <a:ext cx="8568456" cy="458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63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fference between Structure and Union - javatpoint">
            <a:extLst>
              <a:ext uri="{FF2B5EF4-FFF2-40B4-BE49-F238E27FC236}">
                <a16:creationId xmlns:a16="http://schemas.microsoft.com/office/drawing/2014/main" id="{890CC70B-FA77-5993-38AB-C37DDD238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4" y="159798"/>
            <a:ext cx="7143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9EE37C-AB6F-A492-FEFF-889DA20D7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755" y="1959976"/>
            <a:ext cx="3487492" cy="416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31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fference between Structure and Union - javatpoint">
            <a:extLst>
              <a:ext uri="{FF2B5EF4-FFF2-40B4-BE49-F238E27FC236}">
                <a16:creationId xmlns:a16="http://schemas.microsoft.com/office/drawing/2014/main" id="{59F50C11-06C6-D8E9-C867-BB5AC55CD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94" y="159798"/>
            <a:ext cx="7143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1EF770-1248-4061-AE6C-E20EC3474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889" y="2272129"/>
            <a:ext cx="4286250" cy="4000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89E064-B3C0-3618-5C92-E5A2C6CD185D}"/>
              </a:ext>
            </a:extLst>
          </p:cNvPr>
          <p:cNvSpPr txBox="1"/>
          <p:nvPr/>
        </p:nvSpPr>
        <p:spPr>
          <a:xfrm>
            <a:off x="5757104" y="4843879"/>
            <a:ext cx="2877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Union – one at a time</a:t>
            </a:r>
            <a:endParaRPr lang="en-IN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9297F3-7FE0-6FDA-EEED-C135D474C90E}"/>
              </a:ext>
            </a:extLst>
          </p:cNvPr>
          <p:cNvSpPr txBox="1"/>
          <p:nvPr/>
        </p:nvSpPr>
        <p:spPr>
          <a:xfrm>
            <a:off x="8057899" y="996428"/>
            <a:ext cx="3261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Structure– many at a time</a:t>
            </a:r>
            <a:endParaRPr lang="en-I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638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CADE81-5404-F376-C113-AE2E5D706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pPr/>
              <a:t>12/2/2022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16214-2C22-173F-94C6-CDBA48A33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56B67-5748-92D9-8C68-74ED5D6D9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109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1A1BEE-B46A-F68E-40EC-BA2768391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24" y="271258"/>
            <a:ext cx="4861866" cy="33345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4E468C-337D-3DB0-5082-A0E00022BAD7}"/>
              </a:ext>
            </a:extLst>
          </p:cNvPr>
          <p:cNvSpPr txBox="1"/>
          <p:nvPr/>
        </p:nvSpPr>
        <p:spPr>
          <a:xfrm>
            <a:off x="5715053" y="654630"/>
            <a:ext cx="42671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lgerian" panose="04020705040A02060702" pitchFamily="82" charset="0"/>
              </a:rPr>
              <a:t>Self referential structures</a:t>
            </a:r>
            <a:endParaRPr lang="en-IN" sz="4400" b="1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330A7C-0521-28B9-B557-CA97F95E5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524" y="3764633"/>
            <a:ext cx="9064276" cy="23920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2E7C86-1E24-45F8-8331-0D3B81109622}"/>
              </a:ext>
            </a:extLst>
          </p:cNvPr>
          <p:cNvSpPr txBox="1"/>
          <p:nvPr/>
        </p:nvSpPr>
        <p:spPr>
          <a:xfrm>
            <a:off x="8229573" y="3613430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chemeClr val="accent6">
                    <a:lumMod val="10000"/>
                  </a:schemeClr>
                </a:solidFill>
                <a:latin typeface="Book Antiqua" panose="02040602050305030304" pitchFamily="18" charset="0"/>
              </a:rPr>
              <a:t>Linked List</a:t>
            </a:r>
            <a:endParaRPr lang="en-IN" sz="3600" b="1" i="1" dirty="0">
              <a:solidFill>
                <a:schemeClr val="accent6">
                  <a:lumMod val="1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2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81094C-5579-3F93-06D9-373D41362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4C462-DD3E-712E-1F71-7E873F939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459FFB-3F66-2AC1-CFDA-7F2D7EDF9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E3D05-E884-1D3A-CBBF-6F4D02189970}"/>
              </a:ext>
            </a:extLst>
          </p:cNvPr>
          <p:cNvSpPr txBox="1"/>
          <p:nvPr/>
        </p:nvSpPr>
        <p:spPr>
          <a:xfrm>
            <a:off x="457199" y="386735"/>
            <a:ext cx="97787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latin typeface="Book Antiqua" panose="02040602050305030304" pitchFamily="18" charset="0"/>
              </a:rPr>
              <a:t>2. Which of following data items may lead to variable-length records when included as items in the record:</a:t>
            </a:r>
          </a:p>
          <a:p>
            <a:pPr algn="just"/>
            <a:r>
              <a:rPr lang="en-US" sz="2800" b="1" i="1" dirty="0">
                <a:latin typeface="Book Antiqua" panose="02040602050305030304" pitchFamily="18" charset="0"/>
              </a:rPr>
              <a:t>(a) Age (b) Sex (c) Name of the spouse (d) Names of children (e) Education (f) Previous employers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22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84832C-A2FB-D274-F080-149A04304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12/2/2022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831AA7-2713-DD67-CEB3-F680AD357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B4E0C-E494-4059-624A-2E2EAD17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2C7B4E-05ED-4AFD-08A4-057648CDF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72" y="279292"/>
            <a:ext cx="9727239" cy="625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0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593F7F-E309-81DE-F68B-A2E1DD703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12/2/2022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1A17D-8E77-2D59-A6F7-3A5634A1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DEE29-44E9-921C-C934-89409A461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2B7361-DD45-7874-55D3-5AD53348F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77" y="290744"/>
            <a:ext cx="10057413" cy="5657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50989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396014-8BEA-1747-377E-F1E15D4B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12/2/2022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CBE3D3-13D4-E50C-EB6A-435B3ACE8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61D17-E97B-BE3D-A97C-0600B7436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47128D-3397-D5BC-14B7-48E8D11D6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95472"/>
            <a:ext cx="6248400" cy="58007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DA3D82F-B625-11A7-82C5-FBF648A7F734}"/>
              </a:ext>
            </a:extLst>
          </p:cNvPr>
          <p:cNvSpPr/>
          <p:nvPr/>
        </p:nvSpPr>
        <p:spPr>
          <a:xfrm>
            <a:off x="7571912" y="756821"/>
            <a:ext cx="3444536" cy="267217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/>
              <a:t>Sparse Matrix</a:t>
            </a:r>
            <a:endParaRPr lang="en-IN" sz="4000" b="1" i="1" dirty="0"/>
          </a:p>
        </p:txBody>
      </p:sp>
    </p:spTree>
    <p:extLst>
      <p:ext uri="{BB962C8B-B14F-4D97-AF65-F5344CB8AC3E}">
        <p14:creationId xmlns:p14="http://schemas.microsoft.com/office/powerpoint/2010/main" val="274652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91509-730B-F7C7-A1E8-9D607A52E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7AE5B-12E3-F4F0-0C0F-929FE4522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5A4AC-47E9-CC2C-0B5A-F7ADA26C4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12</a:t>
            </a:fld>
            <a:endParaRPr lang="en-US" dirty="0"/>
          </a:p>
        </p:txBody>
      </p:sp>
      <p:pic>
        <p:nvPicPr>
          <p:cNvPr id="1026" name="Picture 2" descr="Data Structure and its operations - QS Study">
            <a:extLst>
              <a:ext uri="{FF2B5EF4-FFF2-40B4-BE49-F238E27FC236}">
                <a16:creationId xmlns:a16="http://schemas.microsoft.com/office/drawing/2014/main" id="{B070F49C-4E2B-8600-3BEA-E5F3F3A85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98" y="445086"/>
            <a:ext cx="4266275" cy="213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08CD2B-C48B-0E83-AB84-DDF72DFBD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716" y="445086"/>
            <a:ext cx="5619750" cy="3162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3B1DEC-3017-8E2E-3FE1-A4E860437680}"/>
              </a:ext>
            </a:extLst>
          </p:cNvPr>
          <p:cNvSpPr txBox="1"/>
          <p:nvPr/>
        </p:nvSpPr>
        <p:spPr>
          <a:xfrm>
            <a:off x="5362112" y="3728621"/>
            <a:ext cx="6098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>
                <a:latin typeface="Book Antiqua" panose="02040602050305030304" pitchFamily="18" charset="0"/>
              </a:rPr>
              <a:t>Friends watching movie in a theater reserving contiguous locations -1D Array</a:t>
            </a:r>
            <a:endParaRPr lang="en-IN" sz="24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94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A03757-8AA2-49EC-D5ED-C38B29E83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459F12-D5FF-856A-BEE2-208476A30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A792D0-9458-9E4A-98F1-D4592DEAE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59975D-0C2F-F713-BDC3-224467DD9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93" y="136525"/>
            <a:ext cx="10529404" cy="37341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9594E7-0687-3C9D-46A6-344904361829}"/>
              </a:ext>
            </a:extLst>
          </p:cNvPr>
          <p:cNvSpPr txBox="1"/>
          <p:nvPr/>
        </p:nvSpPr>
        <p:spPr>
          <a:xfrm>
            <a:off x="1173332" y="3870664"/>
            <a:ext cx="81038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Student marks – 2D array with row representing student and column subject</a:t>
            </a:r>
            <a:endParaRPr lang="en-IN" sz="32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712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418DF6-7B94-263C-D17A-131097F82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DCA6D2-BB8B-D8E3-D622-47722A59E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63E9-C496-5CD9-6E32-C687A676C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14</a:t>
            </a:fld>
            <a:endParaRPr lang="en-US" dirty="0"/>
          </a:p>
        </p:txBody>
      </p:sp>
      <p:pic>
        <p:nvPicPr>
          <p:cNvPr id="2050" name="Picture 2" descr="Linked List Reversal in Pockets - II">
            <a:extLst>
              <a:ext uri="{FF2B5EF4-FFF2-40B4-BE49-F238E27FC236}">
                <a16:creationId xmlns:a16="http://schemas.microsoft.com/office/drawing/2014/main" id="{B6E88DEF-678E-B638-80F9-002FD68C2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36" y="371383"/>
            <a:ext cx="52387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C91445-F09C-EF82-3982-41BACCF3CB0A}"/>
              </a:ext>
            </a:extLst>
          </p:cNvPr>
          <p:cNvSpPr txBox="1"/>
          <p:nvPr/>
        </p:nvSpPr>
        <p:spPr>
          <a:xfrm>
            <a:off x="1225009" y="3876583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Linked Lists</a:t>
            </a:r>
            <a:endParaRPr lang="en-IN" sz="36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C636F1D-FA05-B6A4-8CAD-6B3B3C11D5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898541"/>
              </p:ext>
            </p:extLst>
          </p:nvPr>
        </p:nvGraphicFramePr>
        <p:xfrm>
          <a:off x="6006668" y="549547"/>
          <a:ext cx="4114802" cy="3657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1">
                  <a:extLst>
                    <a:ext uri="{9D8B030D-6E8A-4147-A177-3AD203B41FA5}">
                      <a16:colId xmlns:a16="http://schemas.microsoft.com/office/drawing/2014/main" val="2717526116"/>
                    </a:ext>
                  </a:extLst>
                </a:gridCol>
                <a:gridCol w="2057401">
                  <a:extLst>
                    <a:ext uri="{9D8B030D-6E8A-4147-A177-3AD203B41FA5}">
                      <a16:colId xmlns:a16="http://schemas.microsoft.com/office/drawing/2014/main" val="15314551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Customer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Salesperson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46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Ramesh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Bola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526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Dinesh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Gola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020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Mahesh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Bola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389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Suresh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Bola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627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Paresh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Gola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076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Javaresh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Gola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600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Jaggesh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Rajni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02455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14A5776-85AE-6CD1-DC0B-EBD9F8FC8070}"/>
              </a:ext>
            </a:extLst>
          </p:cNvPr>
          <p:cNvSpPr txBox="1"/>
          <p:nvPr/>
        </p:nvSpPr>
        <p:spPr>
          <a:xfrm>
            <a:off x="5298728" y="4229082"/>
            <a:ext cx="6570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File containing customer and the handling sales person</a:t>
            </a:r>
            <a:endParaRPr lang="en-IN" sz="28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1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EDF5DE-34FD-CE77-1093-690A9EDC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337F7B-92D2-4006-1005-2E15DF36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7230B-E353-86C4-33E4-E4441FF98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B7F172-A6EE-0A72-975E-00F6211A49A5}"/>
              </a:ext>
            </a:extLst>
          </p:cNvPr>
          <p:cNvSpPr txBox="1"/>
          <p:nvPr/>
        </p:nvSpPr>
        <p:spPr>
          <a:xfrm>
            <a:off x="271591" y="94734"/>
            <a:ext cx="10232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One way of organizing is use an array for sales person and pointer in the customer file</a:t>
            </a:r>
            <a:endParaRPr lang="en-IN" sz="28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EC6CD31-B0CB-602B-5854-A053D0B2C8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911480"/>
              </p:ext>
            </p:extLst>
          </p:nvPr>
        </p:nvGraphicFramePr>
        <p:xfrm>
          <a:off x="721436" y="1108652"/>
          <a:ext cx="4114802" cy="3657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1">
                  <a:extLst>
                    <a:ext uri="{9D8B030D-6E8A-4147-A177-3AD203B41FA5}">
                      <a16:colId xmlns:a16="http://schemas.microsoft.com/office/drawing/2014/main" val="2717526116"/>
                    </a:ext>
                  </a:extLst>
                </a:gridCol>
                <a:gridCol w="2057401">
                  <a:extLst>
                    <a:ext uri="{9D8B030D-6E8A-4147-A177-3AD203B41FA5}">
                      <a16:colId xmlns:a16="http://schemas.microsoft.com/office/drawing/2014/main" val="15314551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Customer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Salesperson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46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Ramesh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0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526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Dinesh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1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020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Mahesh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0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389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Suresh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0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627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Paresh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1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076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Javaresh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1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600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Jaggesh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2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02455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AFDB824-04F3-459E-28AA-B51ECF8E9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507160"/>
              </p:ext>
            </p:extLst>
          </p:nvPr>
        </p:nvGraphicFramePr>
        <p:xfrm>
          <a:off x="7324344" y="748988"/>
          <a:ext cx="2057401" cy="1828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1">
                  <a:extLst>
                    <a:ext uri="{9D8B030D-6E8A-4147-A177-3AD203B41FA5}">
                      <a16:colId xmlns:a16="http://schemas.microsoft.com/office/drawing/2014/main" val="15314551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Salesperson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46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Bola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526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Gola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020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Rajni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02455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E3C8CDB-5229-9A59-A3BE-5819E6AAF2AB}"/>
              </a:ext>
            </a:extLst>
          </p:cNvPr>
          <p:cNvSpPr txBox="1"/>
          <p:nvPr/>
        </p:nvSpPr>
        <p:spPr>
          <a:xfrm>
            <a:off x="6966554" y="1142180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IN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90F1BE-E9D0-2307-866B-326F251AB974}"/>
              </a:ext>
            </a:extLst>
          </p:cNvPr>
          <p:cNvSpPr txBox="1"/>
          <p:nvPr/>
        </p:nvSpPr>
        <p:spPr>
          <a:xfrm>
            <a:off x="6975701" y="1626812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</a:t>
            </a:r>
            <a:endParaRPr lang="en-IN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D5E53-26D9-EA76-AF78-DA6435BEDD8A}"/>
              </a:ext>
            </a:extLst>
          </p:cNvPr>
          <p:cNvSpPr txBox="1"/>
          <p:nvPr/>
        </p:nvSpPr>
        <p:spPr>
          <a:xfrm>
            <a:off x="6975701" y="2120588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</a:t>
            </a:r>
            <a:endParaRPr lang="en-IN" sz="2800" b="1" dirty="0"/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FFB44C1F-2744-BEB8-A42B-2153045BE4BD}"/>
              </a:ext>
            </a:extLst>
          </p:cNvPr>
          <p:cNvCxnSpPr/>
          <p:nvPr/>
        </p:nvCxnSpPr>
        <p:spPr>
          <a:xfrm rot="10800000" flipV="1">
            <a:off x="4836239" y="1403790"/>
            <a:ext cx="2309211" cy="484632"/>
          </a:xfrm>
          <a:prstGeom prst="curvedConnector3">
            <a:avLst>
              <a:gd name="adj1" fmla="val 53564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C4497064-EFA7-B879-C960-E14B281FCB3E}"/>
              </a:ext>
            </a:extLst>
          </p:cNvPr>
          <p:cNvCxnSpPr>
            <a:cxnSpLocks/>
            <a:stCxn id="9" idx="1"/>
          </p:cNvCxnSpPr>
          <p:nvPr/>
        </p:nvCxnSpPr>
        <p:spPr>
          <a:xfrm rot="10800000" flipV="1">
            <a:off x="4851772" y="1403790"/>
            <a:ext cx="2114782" cy="1360158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AD6D9998-E831-7CC2-2FFB-0AD02B3AAF14}"/>
              </a:ext>
            </a:extLst>
          </p:cNvPr>
          <p:cNvCxnSpPr>
            <a:cxnSpLocks/>
            <a:stCxn id="9" idx="1"/>
          </p:cNvCxnSpPr>
          <p:nvPr/>
        </p:nvCxnSpPr>
        <p:spPr>
          <a:xfrm rot="10800000" flipV="1">
            <a:off x="4836238" y="1403790"/>
            <a:ext cx="2130316" cy="1881134"/>
          </a:xfrm>
          <a:prstGeom prst="curvedConnector3">
            <a:avLst>
              <a:gd name="adj1" fmla="val 30685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F24E25A3-6CD1-1EE1-26FE-FA99F201F36A}"/>
              </a:ext>
            </a:extLst>
          </p:cNvPr>
          <p:cNvCxnSpPr>
            <a:cxnSpLocks/>
            <a:stCxn id="10" idx="1"/>
          </p:cNvCxnSpPr>
          <p:nvPr/>
        </p:nvCxnSpPr>
        <p:spPr>
          <a:xfrm rot="10800000" flipV="1">
            <a:off x="4851773" y="1888422"/>
            <a:ext cx="2123929" cy="455934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A300196C-60F3-E913-F763-5C73E1FAF520}"/>
              </a:ext>
            </a:extLst>
          </p:cNvPr>
          <p:cNvCxnSpPr>
            <a:cxnSpLocks/>
            <a:stCxn id="10" idx="1"/>
          </p:cNvCxnSpPr>
          <p:nvPr/>
        </p:nvCxnSpPr>
        <p:spPr>
          <a:xfrm rot="10800000" flipV="1">
            <a:off x="4827091" y="1888421"/>
            <a:ext cx="2148610" cy="1741157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B7FF8AA6-AC5C-C0F0-B3A0-7D20B9F1219C}"/>
              </a:ext>
            </a:extLst>
          </p:cNvPr>
          <p:cNvCxnSpPr>
            <a:cxnSpLocks/>
            <a:stCxn id="10" idx="1"/>
          </p:cNvCxnSpPr>
          <p:nvPr/>
        </p:nvCxnSpPr>
        <p:spPr>
          <a:xfrm rot="10800000" flipV="1">
            <a:off x="4827093" y="1888422"/>
            <a:ext cx="2148609" cy="2393812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Connector: Curved 40">
            <a:extLst>
              <a:ext uri="{FF2B5EF4-FFF2-40B4-BE49-F238E27FC236}">
                <a16:creationId xmlns:a16="http://schemas.microsoft.com/office/drawing/2014/main" id="{9830379F-53D7-7A39-B635-95D042D2FB7C}"/>
              </a:ext>
            </a:extLst>
          </p:cNvPr>
          <p:cNvCxnSpPr>
            <a:cxnSpLocks/>
            <a:stCxn id="11" idx="2"/>
          </p:cNvCxnSpPr>
          <p:nvPr/>
        </p:nvCxnSpPr>
        <p:spPr>
          <a:xfrm rot="5400000">
            <a:off x="5011917" y="2458981"/>
            <a:ext cx="1957852" cy="2327506"/>
          </a:xfrm>
          <a:prstGeom prst="curvedConnector2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258823F6-5C3C-4B6B-871C-18695324E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874" y="2735720"/>
            <a:ext cx="3610926" cy="225387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1AE30281-5003-181F-6533-E93E4FD232E4}"/>
              </a:ext>
            </a:extLst>
          </p:cNvPr>
          <p:cNvSpPr txBox="1"/>
          <p:nvPr/>
        </p:nvSpPr>
        <p:spPr>
          <a:xfrm>
            <a:off x="399553" y="5007411"/>
            <a:ext cx="11019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Searching customers of a given salesperson would require searching of entire file</a:t>
            </a:r>
            <a:endParaRPr lang="en-IN" sz="32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72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C0066-9FE2-E442-5177-C4A21CFE2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EB94E0-D9F9-B08F-9D45-C091D3B2A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E851AC-E570-A0A1-7082-F7A857756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127F03-C6F4-09A1-2CAB-1F8CC29EF061}"/>
              </a:ext>
            </a:extLst>
          </p:cNvPr>
          <p:cNvSpPr txBox="1"/>
          <p:nvPr/>
        </p:nvSpPr>
        <p:spPr>
          <a:xfrm>
            <a:off x="271591" y="94734"/>
            <a:ext cx="10232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Second way of organizing is use an array for sales person and pointer to customers</a:t>
            </a:r>
            <a:endParaRPr lang="en-IN" sz="28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4CE2C2D-40A5-99D1-B20B-947F0ACF4E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942904"/>
              </p:ext>
            </p:extLst>
          </p:nvPr>
        </p:nvGraphicFramePr>
        <p:xfrm>
          <a:off x="5823751" y="876549"/>
          <a:ext cx="3515558" cy="1828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57779">
                  <a:extLst>
                    <a:ext uri="{9D8B030D-6E8A-4147-A177-3AD203B41FA5}">
                      <a16:colId xmlns:a16="http://schemas.microsoft.com/office/drawing/2014/main" val="1531455156"/>
                    </a:ext>
                  </a:extLst>
                </a:gridCol>
                <a:gridCol w="1757779">
                  <a:extLst>
                    <a:ext uri="{9D8B030D-6E8A-4147-A177-3AD203B41FA5}">
                      <a16:colId xmlns:a16="http://schemas.microsoft.com/office/drawing/2014/main" val="30163334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Salesperson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Pointer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46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Bola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0,2,3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526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Gola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1,4,5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020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Rajni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6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02455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1520ED6-0BDD-5E86-9940-D7E49023FB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555703"/>
              </p:ext>
            </p:extLst>
          </p:nvPr>
        </p:nvGraphicFramePr>
        <p:xfrm>
          <a:off x="1142999" y="1048841"/>
          <a:ext cx="2057401" cy="3657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1">
                  <a:extLst>
                    <a:ext uri="{9D8B030D-6E8A-4147-A177-3AD203B41FA5}">
                      <a16:colId xmlns:a16="http://schemas.microsoft.com/office/drawing/2014/main" val="27175261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Customer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46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Ramesh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526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Dinesh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020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Mahesh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389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Suresh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627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Paresh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076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Javaresh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600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Jaggesh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02455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43C8254-8A4C-75DD-C64C-4571B8D6D292}"/>
              </a:ext>
            </a:extLst>
          </p:cNvPr>
          <p:cNvSpPr txBox="1"/>
          <p:nvPr/>
        </p:nvSpPr>
        <p:spPr>
          <a:xfrm>
            <a:off x="707797" y="1488409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IN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F63E7-6567-361E-5409-BD158B76DEAD}"/>
              </a:ext>
            </a:extLst>
          </p:cNvPr>
          <p:cNvSpPr txBox="1"/>
          <p:nvPr/>
        </p:nvSpPr>
        <p:spPr>
          <a:xfrm>
            <a:off x="707797" y="1927977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</a:t>
            </a:r>
            <a:endParaRPr lang="en-IN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B868EB-7EAE-1FE6-48CC-0F9014BE025C}"/>
              </a:ext>
            </a:extLst>
          </p:cNvPr>
          <p:cNvSpPr txBox="1"/>
          <p:nvPr/>
        </p:nvSpPr>
        <p:spPr>
          <a:xfrm>
            <a:off x="707797" y="2437140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</a:t>
            </a:r>
            <a:endParaRPr lang="en-IN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102961-C7CD-5EB1-C424-D41F06CC5A30}"/>
              </a:ext>
            </a:extLst>
          </p:cNvPr>
          <p:cNvSpPr txBox="1"/>
          <p:nvPr/>
        </p:nvSpPr>
        <p:spPr>
          <a:xfrm>
            <a:off x="707797" y="2905780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</a:t>
            </a:r>
            <a:endParaRPr lang="en-IN" sz="2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055BAF-05A0-58D6-0DAE-52A4D5DB272E}"/>
              </a:ext>
            </a:extLst>
          </p:cNvPr>
          <p:cNvSpPr txBox="1"/>
          <p:nvPr/>
        </p:nvSpPr>
        <p:spPr>
          <a:xfrm>
            <a:off x="707797" y="3360363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4</a:t>
            </a:r>
            <a:endParaRPr lang="en-IN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BCA865-F1DE-6CF8-0509-4E2A996DA0B8}"/>
              </a:ext>
            </a:extLst>
          </p:cNvPr>
          <p:cNvSpPr txBox="1"/>
          <p:nvPr/>
        </p:nvSpPr>
        <p:spPr>
          <a:xfrm>
            <a:off x="707797" y="3714581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5</a:t>
            </a:r>
            <a:endParaRPr lang="en-IN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A5B6EF-4127-C134-4BA0-88F56C2C6B1F}"/>
              </a:ext>
            </a:extLst>
          </p:cNvPr>
          <p:cNvSpPr txBox="1"/>
          <p:nvPr/>
        </p:nvSpPr>
        <p:spPr>
          <a:xfrm>
            <a:off x="707797" y="4183221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6</a:t>
            </a:r>
            <a:endParaRPr lang="en-IN" sz="28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DFAD65-5FC2-E70A-2035-0832A83FD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9627" y="3025712"/>
            <a:ext cx="3610926" cy="22538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AFA041-E8D4-0004-E6B6-C6CFA6B4E344}"/>
              </a:ext>
            </a:extLst>
          </p:cNvPr>
          <p:cNvSpPr txBox="1"/>
          <p:nvPr/>
        </p:nvSpPr>
        <p:spPr>
          <a:xfrm>
            <a:off x="844384" y="4830982"/>
            <a:ext cx="72352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Set of pointers keep changing as customers are added and deleted</a:t>
            </a:r>
            <a:endParaRPr lang="en-IN" sz="32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02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5B1A6-2632-8039-266B-13C511549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03A03A-635F-5A33-CCC2-B60FCA48B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0450D7-EEFB-D71D-7680-2BEA576AE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EE4E85-1A2F-2214-5F2D-B04D0820F529}"/>
              </a:ext>
            </a:extLst>
          </p:cNvPr>
          <p:cNvSpPr txBox="1"/>
          <p:nvPr/>
        </p:nvSpPr>
        <p:spPr>
          <a:xfrm>
            <a:off x="271591" y="94734"/>
            <a:ext cx="10232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Most efficient way of organizing is linked list</a:t>
            </a:r>
            <a:endParaRPr lang="en-IN" sz="28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6E69F77-92DB-B98A-7170-11093A9BBF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729672"/>
              </p:ext>
            </p:extLst>
          </p:nvPr>
        </p:nvGraphicFramePr>
        <p:xfrm>
          <a:off x="1142999" y="1048841"/>
          <a:ext cx="4114802" cy="3657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1">
                  <a:extLst>
                    <a:ext uri="{9D8B030D-6E8A-4147-A177-3AD203B41FA5}">
                      <a16:colId xmlns:a16="http://schemas.microsoft.com/office/drawing/2014/main" val="2717526116"/>
                    </a:ext>
                  </a:extLst>
                </a:gridCol>
                <a:gridCol w="2057401">
                  <a:extLst>
                    <a:ext uri="{9D8B030D-6E8A-4147-A177-3AD203B41FA5}">
                      <a16:colId xmlns:a16="http://schemas.microsoft.com/office/drawing/2014/main" val="15314551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Customer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Salesperson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46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Ramesh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2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526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Dinesh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4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020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Mahesh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3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389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Suresh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NULL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627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Paresh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5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076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Javaresh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NULL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600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Jaggesh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NULL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02455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EE3CC59-04EE-6B93-A199-B0BDDF50F1A1}"/>
              </a:ext>
            </a:extLst>
          </p:cNvPr>
          <p:cNvSpPr txBox="1"/>
          <p:nvPr/>
        </p:nvSpPr>
        <p:spPr>
          <a:xfrm>
            <a:off x="707797" y="1488409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IN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D0DD0C-987B-E7F1-4530-A882091252ED}"/>
              </a:ext>
            </a:extLst>
          </p:cNvPr>
          <p:cNvSpPr txBox="1"/>
          <p:nvPr/>
        </p:nvSpPr>
        <p:spPr>
          <a:xfrm>
            <a:off x="707797" y="1927977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</a:t>
            </a:r>
            <a:endParaRPr lang="en-IN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13C5A-4574-A979-CE2D-DE976CF2A866}"/>
              </a:ext>
            </a:extLst>
          </p:cNvPr>
          <p:cNvSpPr txBox="1"/>
          <p:nvPr/>
        </p:nvSpPr>
        <p:spPr>
          <a:xfrm>
            <a:off x="707797" y="2437140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</a:t>
            </a:r>
            <a:endParaRPr lang="en-IN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B6E1CE-C57A-ECEF-7688-3A6BD21C2178}"/>
              </a:ext>
            </a:extLst>
          </p:cNvPr>
          <p:cNvSpPr txBox="1"/>
          <p:nvPr/>
        </p:nvSpPr>
        <p:spPr>
          <a:xfrm>
            <a:off x="707797" y="2905780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</a:t>
            </a:r>
            <a:endParaRPr lang="en-IN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C5D4A-3036-3C81-4A77-4E4032A68996}"/>
              </a:ext>
            </a:extLst>
          </p:cNvPr>
          <p:cNvSpPr txBox="1"/>
          <p:nvPr/>
        </p:nvSpPr>
        <p:spPr>
          <a:xfrm>
            <a:off x="707797" y="3360363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4</a:t>
            </a:r>
            <a:endParaRPr lang="en-IN" sz="2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05904A-EBD7-E7DD-8C57-2855ACC9BB1D}"/>
              </a:ext>
            </a:extLst>
          </p:cNvPr>
          <p:cNvSpPr txBox="1"/>
          <p:nvPr/>
        </p:nvSpPr>
        <p:spPr>
          <a:xfrm>
            <a:off x="707797" y="3760366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5</a:t>
            </a:r>
            <a:endParaRPr lang="en-IN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7A93E1-A6E1-F99F-810F-BA89992A7024}"/>
              </a:ext>
            </a:extLst>
          </p:cNvPr>
          <p:cNvSpPr txBox="1"/>
          <p:nvPr/>
        </p:nvSpPr>
        <p:spPr>
          <a:xfrm>
            <a:off x="707797" y="4183221"/>
            <a:ext cx="35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6</a:t>
            </a:r>
            <a:endParaRPr lang="en-IN" sz="2800" b="1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63C68AE-A7B7-9408-A5EF-7731F7A0C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631681"/>
              </p:ext>
            </p:extLst>
          </p:nvPr>
        </p:nvGraphicFramePr>
        <p:xfrm>
          <a:off x="5823751" y="876549"/>
          <a:ext cx="3515558" cy="1828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57779">
                  <a:extLst>
                    <a:ext uri="{9D8B030D-6E8A-4147-A177-3AD203B41FA5}">
                      <a16:colId xmlns:a16="http://schemas.microsoft.com/office/drawing/2014/main" val="1531455156"/>
                    </a:ext>
                  </a:extLst>
                </a:gridCol>
                <a:gridCol w="1757779">
                  <a:extLst>
                    <a:ext uri="{9D8B030D-6E8A-4147-A177-3AD203B41FA5}">
                      <a16:colId xmlns:a16="http://schemas.microsoft.com/office/drawing/2014/main" val="30163334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Salesperson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Pointer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46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Bola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0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526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Gola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1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020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Rajni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6</a:t>
                      </a:r>
                      <a:endParaRPr lang="en-IN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024559"/>
                  </a:ext>
                </a:extLst>
              </a:tr>
            </a:tbl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:a16="http://schemas.microsoft.com/office/drawing/2014/main" id="{803DB16D-37BF-6379-A208-BE67F6DCF522}"/>
              </a:ext>
            </a:extLst>
          </p:cNvPr>
          <p:cNvSpPr/>
          <p:nvPr/>
        </p:nvSpPr>
        <p:spPr>
          <a:xfrm>
            <a:off x="707797" y="5067798"/>
            <a:ext cx="843379" cy="83995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Bola</a:t>
            </a:r>
            <a:endParaRPr lang="en-IN" sz="2800" b="1" dirty="0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2A79A875-9F9D-1645-DEA0-819FD4EE891F}"/>
              </a:ext>
            </a:extLst>
          </p:cNvPr>
          <p:cNvSpPr/>
          <p:nvPr/>
        </p:nvSpPr>
        <p:spPr>
          <a:xfrm>
            <a:off x="1551176" y="5399164"/>
            <a:ext cx="488272" cy="27009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5DD6814-55D1-4446-0A1E-E1AB2238D235}"/>
              </a:ext>
            </a:extLst>
          </p:cNvPr>
          <p:cNvSpPr/>
          <p:nvPr/>
        </p:nvSpPr>
        <p:spPr>
          <a:xfrm>
            <a:off x="2039448" y="5066594"/>
            <a:ext cx="1447060" cy="83995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Ramesh</a:t>
            </a:r>
            <a:endParaRPr lang="en-IN" sz="2800" b="1" dirty="0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3A647188-EAEB-2D70-A2D0-4D5D34814CE5}"/>
              </a:ext>
            </a:extLst>
          </p:cNvPr>
          <p:cNvSpPr/>
          <p:nvPr/>
        </p:nvSpPr>
        <p:spPr>
          <a:xfrm>
            <a:off x="3486508" y="5434973"/>
            <a:ext cx="488272" cy="27009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4C1C6D4-D7C3-DED3-7855-3103B3AA2914}"/>
              </a:ext>
            </a:extLst>
          </p:cNvPr>
          <p:cNvSpPr/>
          <p:nvPr/>
        </p:nvSpPr>
        <p:spPr>
          <a:xfrm>
            <a:off x="3974780" y="5102403"/>
            <a:ext cx="1447060" cy="83995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Mahesh</a:t>
            </a:r>
            <a:endParaRPr lang="en-IN" sz="2800" b="1" dirty="0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842D17E3-3AC5-AC58-E137-7DEF337C1796}"/>
              </a:ext>
            </a:extLst>
          </p:cNvPr>
          <p:cNvSpPr/>
          <p:nvPr/>
        </p:nvSpPr>
        <p:spPr>
          <a:xfrm>
            <a:off x="5421840" y="5448962"/>
            <a:ext cx="488272" cy="27009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8C5A230-DB81-067B-E7F2-76266229581C}"/>
              </a:ext>
            </a:extLst>
          </p:cNvPr>
          <p:cNvSpPr/>
          <p:nvPr/>
        </p:nvSpPr>
        <p:spPr>
          <a:xfrm>
            <a:off x="5910112" y="5116392"/>
            <a:ext cx="1447060" cy="83995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Suresh</a:t>
            </a:r>
            <a:endParaRPr lang="en-IN" sz="2800" b="1" dirty="0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4E95F692-E642-EFB1-E36E-12519E790103}"/>
              </a:ext>
            </a:extLst>
          </p:cNvPr>
          <p:cNvSpPr/>
          <p:nvPr/>
        </p:nvSpPr>
        <p:spPr>
          <a:xfrm>
            <a:off x="7357172" y="5446831"/>
            <a:ext cx="488272" cy="27009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79C248E-36A0-AC30-3541-D5CDFB965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444" y="4916471"/>
            <a:ext cx="1140199" cy="11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0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3318D-4190-E0BA-8747-95FDCF047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8FB56-BA40-CA04-3F9F-A492710C4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5BF044-AC9A-7E1D-540C-85DCD348C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18</a:t>
            </a:fld>
            <a:endParaRPr lang="en-US" dirty="0"/>
          </a:p>
        </p:txBody>
      </p:sp>
      <p:pic>
        <p:nvPicPr>
          <p:cNvPr id="4098" name="Picture 2" descr="With Deve Gowda grandson Suraj's electoral debut, family now 2nd to  Nehru-Gandhis as a dynasty">
            <a:extLst>
              <a:ext uri="{FF2B5EF4-FFF2-40B4-BE49-F238E27FC236}">
                <a16:creationId xmlns:a16="http://schemas.microsoft.com/office/drawing/2014/main" id="{278D7171-A727-5189-3DFF-03B446A05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87" y="0"/>
            <a:ext cx="7066626" cy="645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45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05E356-E6E0-7578-24DC-6D0813BC4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50BDCE-8310-DB1E-1AA6-97B5599E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36091-61AF-B0BC-541D-E3DA873F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19</a:t>
            </a:fld>
            <a:endParaRPr lang="en-US" dirty="0"/>
          </a:p>
        </p:txBody>
      </p:sp>
      <p:pic>
        <p:nvPicPr>
          <p:cNvPr id="8194" name="Picture 2" descr="Indira Gandhi's family tree | Family tree, Indira gandhi, Gandhi">
            <a:extLst>
              <a:ext uri="{FF2B5EF4-FFF2-40B4-BE49-F238E27FC236}">
                <a16:creationId xmlns:a16="http://schemas.microsoft.com/office/drawing/2014/main" id="{D4E3F5A1-B157-5334-1879-64D1A0220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44" y="253999"/>
            <a:ext cx="12192000" cy="628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91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1A202-23A3-4F3A-AA92-0172C8D2D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08" y="136525"/>
            <a:ext cx="1690648" cy="66278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WHY?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11E52-FFC6-40C5-B370-26EA23A5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0BF286-5CBC-8C27-5163-10FFB40B3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06" y="699317"/>
            <a:ext cx="3086100" cy="24669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D6BF9C-3204-5D57-FB06-CEEAAF9B2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06" y="3078532"/>
            <a:ext cx="3086100" cy="2438400"/>
          </a:xfrm>
          <a:prstGeom prst="rect">
            <a:avLst/>
          </a:prstGeom>
        </p:spPr>
      </p:pic>
      <p:pic>
        <p:nvPicPr>
          <p:cNvPr id="1026" name="Picture 2" descr="Difference Between Product and Service Based Company - InterviewBit">
            <a:extLst>
              <a:ext uri="{FF2B5EF4-FFF2-40B4-BE49-F238E27FC236}">
                <a16:creationId xmlns:a16="http://schemas.microsoft.com/office/drawing/2014/main" id="{7AD650A3-502D-1C0F-E1AB-16410ABFF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0"/>
            <a:ext cx="706120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3C98AEC-F6A9-4FC6-DA22-87135F293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979" y="3428999"/>
            <a:ext cx="5576515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7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A0DF88-E1DF-2A89-EA02-F780736A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5B3CCD-C7B5-311F-0D4F-C038AFE7C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CBD74-4E07-9D18-F4F3-8A9DB6A0B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B9B80E-B884-0F61-E7D5-77EAAC6F4B5F}"/>
              </a:ext>
            </a:extLst>
          </p:cNvPr>
          <p:cNvSpPr txBox="1"/>
          <p:nvPr/>
        </p:nvSpPr>
        <p:spPr>
          <a:xfrm>
            <a:off x="271591" y="94734"/>
            <a:ext cx="10232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Write a tree for:</a:t>
            </a:r>
          </a:p>
          <a:p>
            <a:pPr algn="just"/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Employee (SSN, Name, Address, Age, Salary)</a:t>
            </a:r>
            <a:endParaRPr lang="en-IN" sz="28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8BA195-FBFB-4F8E-233D-7BA015F28FD2}"/>
              </a:ext>
            </a:extLst>
          </p:cNvPr>
          <p:cNvSpPr/>
          <p:nvPr/>
        </p:nvSpPr>
        <p:spPr>
          <a:xfrm>
            <a:off x="3915052" y="1145219"/>
            <a:ext cx="2485748" cy="80786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Employee</a:t>
            </a:r>
            <a:endParaRPr lang="en-IN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E5CF66-22F1-3D8E-86B8-7E75BECD344E}"/>
              </a:ext>
            </a:extLst>
          </p:cNvPr>
          <p:cNvCxnSpPr>
            <a:cxnSpLocks/>
          </p:cNvCxnSpPr>
          <p:nvPr/>
        </p:nvCxnSpPr>
        <p:spPr>
          <a:xfrm flipH="1">
            <a:off x="3284738" y="1953087"/>
            <a:ext cx="1863571" cy="8845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5CC12239-EEF6-7122-83E7-DB14DDD25450}"/>
              </a:ext>
            </a:extLst>
          </p:cNvPr>
          <p:cNvSpPr/>
          <p:nvPr/>
        </p:nvSpPr>
        <p:spPr>
          <a:xfrm>
            <a:off x="2126941" y="2750801"/>
            <a:ext cx="1601680" cy="80786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SSN</a:t>
            </a:r>
            <a:endParaRPr lang="en-IN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EC5F90-4844-12EF-BB12-6F9143558917}"/>
              </a:ext>
            </a:extLst>
          </p:cNvPr>
          <p:cNvSpPr/>
          <p:nvPr/>
        </p:nvSpPr>
        <p:spPr>
          <a:xfrm>
            <a:off x="3915052" y="2750801"/>
            <a:ext cx="1601680" cy="80786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Name</a:t>
            </a:r>
            <a:endParaRPr lang="en-IN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DE0EED-FFF8-1DF3-44E5-AA1BB88F0599}"/>
              </a:ext>
            </a:extLst>
          </p:cNvPr>
          <p:cNvCxnSpPr>
            <a:cxnSpLocks/>
            <a:stCxn id="7" idx="4"/>
            <a:endCxn id="12" idx="0"/>
          </p:cNvCxnSpPr>
          <p:nvPr/>
        </p:nvCxnSpPr>
        <p:spPr>
          <a:xfrm flipH="1">
            <a:off x="4715892" y="1953087"/>
            <a:ext cx="442034" cy="7977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62C5000-19A0-4DA7-7FF5-5500C9FF9DD1}"/>
              </a:ext>
            </a:extLst>
          </p:cNvPr>
          <p:cNvCxnSpPr>
            <a:cxnSpLocks/>
            <a:endCxn id="17" idx="7"/>
          </p:cNvCxnSpPr>
          <p:nvPr/>
        </p:nvCxnSpPr>
        <p:spPr>
          <a:xfrm flipH="1">
            <a:off x="3369958" y="3558669"/>
            <a:ext cx="1110676" cy="8272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ABED5293-A8F5-D972-8A27-B0E2A03BC9C2}"/>
              </a:ext>
            </a:extLst>
          </p:cNvPr>
          <p:cNvSpPr/>
          <p:nvPr/>
        </p:nvSpPr>
        <p:spPr>
          <a:xfrm>
            <a:off x="2002839" y="4267607"/>
            <a:ext cx="1601680" cy="807868"/>
          </a:xfrm>
          <a:prstGeom prst="ellipse">
            <a:avLst/>
          </a:prstGeom>
          <a:solidFill>
            <a:schemeClr val="accent4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First</a:t>
            </a:r>
            <a:endParaRPr lang="en-IN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2B7E2D7-C62F-416A-D230-AB1BCD84D918}"/>
              </a:ext>
            </a:extLst>
          </p:cNvPr>
          <p:cNvSpPr/>
          <p:nvPr/>
        </p:nvSpPr>
        <p:spPr>
          <a:xfrm>
            <a:off x="3679794" y="4346834"/>
            <a:ext cx="1601680" cy="807868"/>
          </a:xfrm>
          <a:prstGeom prst="ellipse">
            <a:avLst/>
          </a:prstGeom>
          <a:solidFill>
            <a:schemeClr val="accent4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Middle</a:t>
            </a:r>
            <a:endParaRPr lang="en-IN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5B2F7A4-2031-6490-74EA-E0AE85C31002}"/>
              </a:ext>
            </a:extLst>
          </p:cNvPr>
          <p:cNvSpPr/>
          <p:nvPr/>
        </p:nvSpPr>
        <p:spPr>
          <a:xfrm>
            <a:off x="5356749" y="4356383"/>
            <a:ext cx="1601680" cy="807868"/>
          </a:xfrm>
          <a:prstGeom prst="ellipse">
            <a:avLst/>
          </a:prstGeom>
          <a:solidFill>
            <a:schemeClr val="accent4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Last</a:t>
            </a:r>
            <a:endParaRPr lang="en-IN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42B4C76-6B76-98D0-5291-CBD26EB8154C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4480634" y="3558669"/>
            <a:ext cx="0" cy="7881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6AD9017-F48B-50F2-AEAB-3031CEA76B2E}"/>
              </a:ext>
            </a:extLst>
          </p:cNvPr>
          <p:cNvCxnSpPr>
            <a:cxnSpLocks/>
          </p:cNvCxnSpPr>
          <p:nvPr/>
        </p:nvCxnSpPr>
        <p:spPr>
          <a:xfrm>
            <a:off x="4480634" y="3558669"/>
            <a:ext cx="1360317" cy="8272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66C46B2-5398-61D7-09BB-21FD94437672}"/>
              </a:ext>
            </a:extLst>
          </p:cNvPr>
          <p:cNvCxnSpPr>
            <a:cxnSpLocks/>
            <a:stCxn id="7" idx="4"/>
            <a:endCxn id="31" idx="1"/>
          </p:cNvCxnSpPr>
          <p:nvPr/>
        </p:nvCxnSpPr>
        <p:spPr>
          <a:xfrm>
            <a:off x="5157926" y="1953087"/>
            <a:ext cx="1580638" cy="5049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1B7A2179-C10C-5243-C7A5-D37926B9246F}"/>
              </a:ext>
            </a:extLst>
          </p:cNvPr>
          <p:cNvSpPr/>
          <p:nvPr/>
        </p:nvSpPr>
        <p:spPr>
          <a:xfrm>
            <a:off x="6504003" y="2339677"/>
            <a:ext cx="1601680" cy="80786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Address</a:t>
            </a:r>
            <a:endParaRPr lang="en-IN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2FD7E30-DF20-5697-54D8-F1A68BCEEBD5}"/>
              </a:ext>
            </a:extLst>
          </p:cNvPr>
          <p:cNvCxnSpPr>
            <a:cxnSpLocks/>
          </p:cNvCxnSpPr>
          <p:nvPr/>
        </p:nvCxnSpPr>
        <p:spPr>
          <a:xfrm flipH="1">
            <a:off x="6935497" y="3154735"/>
            <a:ext cx="212409" cy="3954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995530C0-51F0-BE4B-F1EB-139224B77F5B}"/>
              </a:ext>
            </a:extLst>
          </p:cNvPr>
          <p:cNvSpPr/>
          <p:nvPr/>
        </p:nvSpPr>
        <p:spPr>
          <a:xfrm>
            <a:off x="5826568" y="3481068"/>
            <a:ext cx="1601680" cy="807868"/>
          </a:xfrm>
          <a:prstGeom prst="ellipse">
            <a:avLst/>
          </a:prstGeom>
          <a:solidFill>
            <a:schemeClr val="accent4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Street</a:t>
            </a:r>
            <a:endParaRPr lang="en-IN"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936D995-9580-6BCF-FF56-C633F54935B2}"/>
              </a:ext>
            </a:extLst>
          </p:cNvPr>
          <p:cNvCxnSpPr>
            <a:cxnSpLocks/>
          </p:cNvCxnSpPr>
          <p:nvPr/>
        </p:nvCxnSpPr>
        <p:spPr>
          <a:xfrm>
            <a:off x="7147906" y="3135222"/>
            <a:ext cx="737172" cy="4834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67395D2C-B541-046C-6CD4-F37B42F0ABA0}"/>
              </a:ext>
            </a:extLst>
          </p:cNvPr>
          <p:cNvSpPr/>
          <p:nvPr/>
        </p:nvSpPr>
        <p:spPr>
          <a:xfrm>
            <a:off x="7516492" y="3531776"/>
            <a:ext cx="1601680" cy="807868"/>
          </a:xfrm>
          <a:prstGeom prst="ellipse">
            <a:avLst/>
          </a:prstGeom>
          <a:solidFill>
            <a:schemeClr val="accent4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Area</a:t>
            </a:r>
            <a:endParaRPr lang="en-IN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859FD9B-2697-60F8-7AA9-A557FEAB1BC9}"/>
              </a:ext>
            </a:extLst>
          </p:cNvPr>
          <p:cNvSpPr/>
          <p:nvPr/>
        </p:nvSpPr>
        <p:spPr>
          <a:xfrm>
            <a:off x="7147906" y="4584583"/>
            <a:ext cx="1161593" cy="80786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City</a:t>
            </a:r>
            <a:endParaRPr lang="en-IN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A994994-3825-0055-D60B-E92551372E9A}"/>
              </a:ext>
            </a:extLst>
          </p:cNvPr>
          <p:cNvSpPr/>
          <p:nvPr/>
        </p:nvSpPr>
        <p:spPr>
          <a:xfrm>
            <a:off x="8380520" y="4641489"/>
            <a:ext cx="1161593" cy="80786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State</a:t>
            </a:r>
            <a:endParaRPr lang="en-IN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3A1D0E3-B98E-4812-29E7-15826B80AE54}"/>
              </a:ext>
            </a:extLst>
          </p:cNvPr>
          <p:cNvSpPr/>
          <p:nvPr/>
        </p:nvSpPr>
        <p:spPr>
          <a:xfrm>
            <a:off x="9760086" y="4584583"/>
            <a:ext cx="858150" cy="80786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Zip</a:t>
            </a:r>
            <a:endParaRPr lang="en-IN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86711E7-CD06-CA40-4793-96A6ED59082B}"/>
              </a:ext>
            </a:extLst>
          </p:cNvPr>
          <p:cNvCxnSpPr>
            <a:cxnSpLocks/>
          </p:cNvCxnSpPr>
          <p:nvPr/>
        </p:nvCxnSpPr>
        <p:spPr>
          <a:xfrm flipH="1">
            <a:off x="8047337" y="4290155"/>
            <a:ext cx="65233" cy="3813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DF44552-7F0F-E296-AC01-FA2DEC610056}"/>
              </a:ext>
            </a:extLst>
          </p:cNvPr>
          <p:cNvCxnSpPr>
            <a:cxnSpLocks/>
          </p:cNvCxnSpPr>
          <p:nvPr/>
        </p:nvCxnSpPr>
        <p:spPr>
          <a:xfrm>
            <a:off x="8153400" y="4328409"/>
            <a:ext cx="591105" cy="3954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B0FC577-176A-BF1D-0689-3E35D38DEB2A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8112570" y="4288936"/>
            <a:ext cx="1773189" cy="4139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D874D964-2A86-D868-49A6-205402664408}"/>
              </a:ext>
            </a:extLst>
          </p:cNvPr>
          <p:cNvSpPr/>
          <p:nvPr/>
        </p:nvSpPr>
        <p:spPr>
          <a:xfrm>
            <a:off x="8135177" y="2327354"/>
            <a:ext cx="957777" cy="80786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Age</a:t>
            </a:r>
            <a:endParaRPr lang="en-IN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18A5237-E244-B8FD-ABD6-D03797BD221B}"/>
              </a:ext>
            </a:extLst>
          </p:cNvPr>
          <p:cNvSpPr/>
          <p:nvPr/>
        </p:nvSpPr>
        <p:spPr>
          <a:xfrm>
            <a:off x="9341888" y="2327354"/>
            <a:ext cx="1601680" cy="80786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Salary</a:t>
            </a:r>
            <a:endParaRPr lang="en-IN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87366C5-4DF3-1A0A-A64F-D42C1691C805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5157926" y="1953087"/>
            <a:ext cx="3291026" cy="3742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C18B843-8F71-638A-7506-EE6206B64E3E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5157926" y="1953087"/>
            <a:ext cx="4727833" cy="3865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91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7" grpId="0" animBg="1"/>
      <p:bldP spid="18" grpId="0" animBg="1"/>
      <p:bldP spid="19" grpId="0" animBg="1"/>
      <p:bldP spid="31" grpId="0" animBg="1"/>
      <p:bldP spid="35" grpId="0" animBg="1"/>
      <p:bldP spid="40" grpId="0" animBg="1"/>
      <p:bldP spid="41" grpId="0" animBg="1"/>
      <p:bldP spid="42" grpId="0" animBg="1"/>
      <p:bldP spid="43" grpId="0" animBg="1"/>
      <p:bldP spid="51" grpId="0" animBg="1"/>
      <p:bldP spid="5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DE5911-E847-9F12-2A44-4FD7E3CB3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2022-23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F785AB-E992-B084-3E73-BFA8ED1DD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EE9ECB-8E0D-9FDA-49E6-6C37582C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01B7A1-174D-3D3F-0257-95BDDB7AF381}"/>
              </a:ext>
            </a:extLst>
          </p:cNvPr>
          <p:cNvSpPr txBox="1"/>
          <p:nvPr/>
        </p:nvSpPr>
        <p:spPr>
          <a:xfrm>
            <a:off x="214258" y="83259"/>
            <a:ext cx="10232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Write a tree for:</a:t>
            </a:r>
          </a:p>
          <a:p>
            <a:pPr algn="just"/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(2*</a:t>
            </a:r>
            <a:r>
              <a:rPr lang="en-US" sz="2800" b="1" i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x+y</a:t>
            </a:r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)*((a-7*b)^3)</a:t>
            </a:r>
            <a:endParaRPr lang="en-IN" sz="28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D73123C-5248-863D-0784-DDA22BA0E6D4}"/>
              </a:ext>
            </a:extLst>
          </p:cNvPr>
          <p:cNvSpPr/>
          <p:nvPr/>
        </p:nvSpPr>
        <p:spPr>
          <a:xfrm>
            <a:off x="4844276" y="4489955"/>
            <a:ext cx="532660" cy="64807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x</a:t>
            </a:r>
            <a:endParaRPr lang="en-IN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38B3B1-7A94-6B95-0C70-9661DDA15A2C}"/>
              </a:ext>
            </a:extLst>
          </p:cNvPr>
          <p:cNvSpPr/>
          <p:nvPr/>
        </p:nvSpPr>
        <p:spPr>
          <a:xfrm>
            <a:off x="3907682" y="4489955"/>
            <a:ext cx="532660" cy="64807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  <a:endParaRPr lang="en-IN" sz="2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36A939-F7F6-69EE-7544-F8B9C725ADE9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4174012" y="3886274"/>
            <a:ext cx="406893" cy="60368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9269CC-8EB4-E412-93E9-FE9AB658F976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4569068" y="3881836"/>
            <a:ext cx="541538" cy="60811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E86ED1B-231C-217E-57C6-2BDC7D5FE366}"/>
              </a:ext>
            </a:extLst>
          </p:cNvPr>
          <p:cNvSpPr txBox="1"/>
          <p:nvPr/>
        </p:nvSpPr>
        <p:spPr>
          <a:xfrm>
            <a:off x="4428505" y="369540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sz="24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FC8C014-44ED-84BF-4F62-F2ADB6F6C698}"/>
              </a:ext>
            </a:extLst>
          </p:cNvPr>
          <p:cNvSpPr/>
          <p:nvPr/>
        </p:nvSpPr>
        <p:spPr>
          <a:xfrm>
            <a:off x="4302738" y="3229328"/>
            <a:ext cx="532660" cy="64807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*</a:t>
            </a:r>
            <a:endParaRPr lang="en-IN" sz="24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E0FC94-A8F2-CFED-B92F-0BBB28AF00A4}"/>
              </a:ext>
            </a:extLst>
          </p:cNvPr>
          <p:cNvCxnSpPr>
            <a:cxnSpLocks/>
          </p:cNvCxnSpPr>
          <p:nvPr/>
        </p:nvCxnSpPr>
        <p:spPr>
          <a:xfrm flipV="1">
            <a:off x="4691026" y="2665567"/>
            <a:ext cx="406893" cy="60368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C50D16F1-E94D-813C-5654-E13125D9DC34}"/>
              </a:ext>
            </a:extLst>
          </p:cNvPr>
          <p:cNvSpPr/>
          <p:nvPr/>
        </p:nvSpPr>
        <p:spPr>
          <a:xfrm>
            <a:off x="5382744" y="3260400"/>
            <a:ext cx="532660" cy="64807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y</a:t>
            </a:r>
            <a:endParaRPr lang="en-IN" sz="24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BDFA86-5D2F-19DF-3E63-8D153998336D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5097919" y="2665567"/>
            <a:ext cx="551155" cy="5948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A51F2B6E-034F-F46E-12D4-B4AF2E26B6AD}"/>
              </a:ext>
            </a:extLst>
          </p:cNvPr>
          <p:cNvSpPr/>
          <p:nvPr/>
        </p:nvSpPr>
        <p:spPr>
          <a:xfrm>
            <a:off x="4791011" y="2015278"/>
            <a:ext cx="532660" cy="64807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+</a:t>
            </a:r>
            <a:endParaRPr lang="en-IN" sz="24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EADBC83-FEBC-1808-979E-9A14CB2418AB}"/>
              </a:ext>
            </a:extLst>
          </p:cNvPr>
          <p:cNvSpPr/>
          <p:nvPr/>
        </p:nvSpPr>
        <p:spPr>
          <a:xfrm>
            <a:off x="7798268" y="5138025"/>
            <a:ext cx="532660" cy="64807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</a:t>
            </a:r>
            <a:endParaRPr lang="en-IN" sz="24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F4AE2B7-9EBA-E023-055E-DBEDEFAA4D1A}"/>
              </a:ext>
            </a:extLst>
          </p:cNvPr>
          <p:cNvSpPr/>
          <p:nvPr/>
        </p:nvSpPr>
        <p:spPr>
          <a:xfrm>
            <a:off x="6861674" y="5138025"/>
            <a:ext cx="532660" cy="64807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7</a:t>
            </a:r>
            <a:endParaRPr lang="en-IN" sz="24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C2ED187-15EF-32A8-60FC-31C1525B71BC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7128004" y="4534344"/>
            <a:ext cx="406893" cy="60368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1C8CCF2-B3F9-1A83-03BB-A2F2AF78D06B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7523060" y="4529906"/>
            <a:ext cx="541538" cy="60811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B7DCE302-3B20-F340-B525-69AAB774B762}"/>
              </a:ext>
            </a:extLst>
          </p:cNvPr>
          <p:cNvSpPr/>
          <p:nvPr/>
        </p:nvSpPr>
        <p:spPr>
          <a:xfrm>
            <a:off x="7256730" y="3877398"/>
            <a:ext cx="532660" cy="64807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*</a:t>
            </a:r>
            <a:endParaRPr lang="en-IN" sz="24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C5A6903-750F-DFBC-C039-C18955F757EE}"/>
              </a:ext>
            </a:extLst>
          </p:cNvPr>
          <p:cNvSpPr/>
          <p:nvPr/>
        </p:nvSpPr>
        <p:spPr>
          <a:xfrm>
            <a:off x="6226700" y="3877398"/>
            <a:ext cx="532660" cy="64807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</a:t>
            </a:r>
            <a:endParaRPr lang="en-IN" sz="24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8A81B34-F519-068F-74D1-0B221AF7F992}"/>
              </a:ext>
            </a:extLst>
          </p:cNvPr>
          <p:cNvSpPr/>
          <p:nvPr/>
        </p:nvSpPr>
        <p:spPr>
          <a:xfrm>
            <a:off x="6798790" y="2947463"/>
            <a:ext cx="532660" cy="64807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-</a:t>
            </a:r>
            <a:endParaRPr lang="en-IN" sz="240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A00DDE6-33D9-5322-8E68-3BFACF30FD44}"/>
              </a:ext>
            </a:extLst>
          </p:cNvPr>
          <p:cNvCxnSpPr>
            <a:cxnSpLocks/>
            <a:stCxn id="30" idx="7"/>
            <a:endCxn id="31" idx="4"/>
          </p:cNvCxnSpPr>
          <p:nvPr/>
        </p:nvCxnSpPr>
        <p:spPr>
          <a:xfrm flipV="1">
            <a:off x="6681354" y="3595533"/>
            <a:ext cx="383766" cy="3767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8634D67-F4B8-5896-A19F-3D23948FF06B}"/>
              </a:ext>
            </a:extLst>
          </p:cNvPr>
          <p:cNvCxnSpPr>
            <a:cxnSpLocks/>
            <a:stCxn id="29" idx="1"/>
            <a:endCxn id="31" idx="4"/>
          </p:cNvCxnSpPr>
          <p:nvPr/>
        </p:nvCxnSpPr>
        <p:spPr>
          <a:xfrm flipH="1" flipV="1">
            <a:off x="7065120" y="3595533"/>
            <a:ext cx="269616" cy="3767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089E0011-E11C-3FA2-7874-C3597167BB20}"/>
              </a:ext>
            </a:extLst>
          </p:cNvPr>
          <p:cNvSpPr/>
          <p:nvPr/>
        </p:nvSpPr>
        <p:spPr>
          <a:xfrm>
            <a:off x="7531938" y="2177622"/>
            <a:ext cx="532660" cy="64807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^</a:t>
            </a:r>
            <a:endParaRPr lang="en-IN" sz="2400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AD52948-EB91-A439-8BC9-E3477A1931CA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7204833" y="2825692"/>
            <a:ext cx="593435" cy="17702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D3FE7C81-D21C-E5C3-E507-2016976EEE26}"/>
              </a:ext>
            </a:extLst>
          </p:cNvPr>
          <p:cNvSpPr/>
          <p:nvPr/>
        </p:nvSpPr>
        <p:spPr>
          <a:xfrm>
            <a:off x="8129264" y="2991879"/>
            <a:ext cx="532660" cy="64807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  <a:endParaRPr lang="en-IN" sz="2400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0311A6F-4000-0249-0B35-B2F905B19B4A}"/>
              </a:ext>
            </a:extLst>
          </p:cNvPr>
          <p:cNvCxnSpPr>
            <a:cxnSpLocks/>
            <a:stCxn id="45" idx="1"/>
            <a:endCxn id="42" idx="4"/>
          </p:cNvCxnSpPr>
          <p:nvPr/>
        </p:nvCxnSpPr>
        <p:spPr>
          <a:xfrm flipH="1" flipV="1">
            <a:off x="7798268" y="2825692"/>
            <a:ext cx="409002" cy="26109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B283001-E67B-C1BF-36E8-24AC149B8065}"/>
              </a:ext>
            </a:extLst>
          </p:cNvPr>
          <p:cNvCxnSpPr>
            <a:cxnSpLocks/>
            <a:endCxn id="52" idx="4"/>
          </p:cNvCxnSpPr>
          <p:nvPr/>
        </p:nvCxnSpPr>
        <p:spPr>
          <a:xfrm flipV="1">
            <a:off x="5195313" y="1685436"/>
            <a:ext cx="1167017" cy="5450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31253F33-97D7-B3C3-02AF-8EC381BCCE13}"/>
              </a:ext>
            </a:extLst>
          </p:cNvPr>
          <p:cNvSpPr/>
          <p:nvPr/>
        </p:nvSpPr>
        <p:spPr>
          <a:xfrm>
            <a:off x="6096000" y="1037366"/>
            <a:ext cx="532660" cy="64807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*</a:t>
            </a:r>
            <a:endParaRPr lang="en-IN" sz="2400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97EA471-4BAE-DF05-A926-DB3D40D9881A}"/>
              </a:ext>
            </a:extLst>
          </p:cNvPr>
          <p:cNvCxnSpPr>
            <a:cxnSpLocks/>
            <a:stCxn id="42" idx="1"/>
            <a:endCxn id="52" idx="4"/>
          </p:cNvCxnSpPr>
          <p:nvPr/>
        </p:nvCxnSpPr>
        <p:spPr>
          <a:xfrm flipH="1" flipV="1">
            <a:off x="6362330" y="1685436"/>
            <a:ext cx="1247614" cy="5870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30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7" grpId="0"/>
      <p:bldP spid="18" grpId="0" animBg="1"/>
      <p:bldP spid="20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42" grpId="0" animBg="1"/>
      <p:bldP spid="45" grpId="0" animBg="1"/>
      <p:bldP spid="5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72136A-E8E2-1076-E0F1-11AF07786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53D6BA-7811-5A38-E6BC-B052F02D7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0C7816-E81C-AE4F-1599-6CF7AA87F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7319E7-0153-8712-FEAA-854263609B15}"/>
              </a:ext>
            </a:extLst>
          </p:cNvPr>
          <p:cNvSpPr txBox="1"/>
          <p:nvPr/>
        </p:nvSpPr>
        <p:spPr>
          <a:xfrm>
            <a:off x="457200" y="272249"/>
            <a:ext cx="5468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Other Data Structures…..</a:t>
            </a:r>
            <a:endParaRPr lang="en-IN" sz="36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EF9A33-CDBB-C042-099E-DB2499E90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918580"/>
            <a:ext cx="4603072" cy="38417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72EFF-FCA6-5C44-F84E-4F776F74712F}"/>
              </a:ext>
            </a:extLst>
          </p:cNvPr>
          <p:cNvSpPr txBox="1"/>
          <p:nvPr/>
        </p:nvSpPr>
        <p:spPr>
          <a:xfrm>
            <a:off x="798752" y="4707108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Stack of Disks</a:t>
            </a:r>
            <a:endParaRPr lang="en-IN" sz="36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5C1E7A-AF42-ABA0-879B-83B22BC42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788" y="1052743"/>
            <a:ext cx="6454066" cy="42954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EB5A72-C096-0193-C2CD-466D79AC435E}"/>
              </a:ext>
            </a:extLst>
          </p:cNvPr>
          <p:cNvSpPr txBox="1"/>
          <p:nvPr/>
        </p:nvSpPr>
        <p:spPr>
          <a:xfrm>
            <a:off x="6653491" y="5040834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002060"/>
                </a:solidFill>
                <a:latin typeface="Book Antiqua" panose="02040602050305030304" pitchFamily="18" charset="0"/>
              </a:rPr>
              <a:t>Queue for Ticket</a:t>
            </a:r>
            <a:endParaRPr lang="en-IN" sz="3600" b="1" i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99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4C14F-8156-6B65-7AC8-703DA5DD8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2FA3D2-32F9-E3D9-CA0C-354E6240B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0400A3-F538-76F6-782D-12DA694B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E4A179-7D55-3AE9-D12B-2922A01E811D}"/>
              </a:ext>
            </a:extLst>
          </p:cNvPr>
          <p:cNvSpPr/>
          <p:nvPr/>
        </p:nvSpPr>
        <p:spPr>
          <a:xfrm>
            <a:off x="251651" y="3994362"/>
            <a:ext cx="5362113" cy="189094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Stack is LIFO</a:t>
            </a:r>
          </a:p>
          <a:p>
            <a:pPr algn="ctr"/>
            <a:r>
              <a:rPr lang="en-US" sz="2800" dirty="0">
                <a:latin typeface="Book Antiqua" panose="02040602050305030304" pitchFamily="18" charset="0"/>
              </a:rPr>
              <a:t>Both insertion and deletion only on TOP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B69844-5367-AAAE-388F-09150E7A1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68" y="239697"/>
            <a:ext cx="5086350" cy="40005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4216945-36FB-059C-3B33-7F081B383FDA}"/>
              </a:ext>
            </a:extLst>
          </p:cNvPr>
          <p:cNvSpPr/>
          <p:nvPr/>
        </p:nvSpPr>
        <p:spPr>
          <a:xfrm>
            <a:off x="6263314" y="3658491"/>
            <a:ext cx="5362113" cy="189094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Queue is FIFO</a:t>
            </a:r>
          </a:p>
          <a:p>
            <a:pPr algn="ctr"/>
            <a:r>
              <a:rPr lang="en-US" sz="2800" dirty="0">
                <a:latin typeface="Book Antiqua" panose="02040602050305030304" pitchFamily="18" charset="0"/>
              </a:rPr>
              <a:t>Insert at Rear End and deletion at Front End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6F3AC0-7644-0721-9AD3-EBE96090D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782" y="136525"/>
            <a:ext cx="482917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4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01E-EB38-8483-1DBA-D7A47C4AD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03B710-9906-A57A-EBAC-2CBCF72D4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5F2625-6DCE-8B3E-B6CE-2BBF2C81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24</a:t>
            </a:fld>
            <a:endParaRPr lang="en-US" dirty="0"/>
          </a:p>
        </p:txBody>
      </p:sp>
      <p:pic>
        <p:nvPicPr>
          <p:cNvPr id="13314" name="Picture 2" descr="A weighted undirected graph G = (V , E). | Download Scientific Diagram">
            <a:extLst>
              <a:ext uri="{FF2B5EF4-FFF2-40B4-BE49-F238E27FC236}">
                <a16:creationId xmlns:a16="http://schemas.microsoft.com/office/drawing/2014/main" id="{E2BB676F-E7EA-09A2-8C23-13142A90E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22" y="691673"/>
            <a:ext cx="6726755" cy="479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2AF7152-65F2-FED1-87E1-A97920EC019B}"/>
              </a:ext>
            </a:extLst>
          </p:cNvPr>
          <p:cNvSpPr/>
          <p:nvPr/>
        </p:nvSpPr>
        <p:spPr>
          <a:xfrm>
            <a:off x="6967608" y="691673"/>
            <a:ext cx="4114800" cy="1585743"/>
          </a:xfrm>
          <a:prstGeom prst="ellipse">
            <a:avLst/>
          </a:prstGeom>
          <a:solidFill>
            <a:srgbClr val="C00000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ook Antiqua" panose="02040602050305030304" pitchFamily="18" charset="0"/>
              </a:rPr>
              <a:t>Graph Data Structure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30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2C64C0-3835-53DB-1DA6-B014584B1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B2C04-0D18-D05F-FE01-90E87770F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8D2A59-B4CF-E24D-063B-C82364549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25</a:t>
            </a:fld>
            <a:endParaRPr lang="en-US" dirty="0"/>
          </a:p>
        </p:txBody>
      </p:sp>
      <p:pic>
        <p:nvPicPr>
          <p:cNvPr id="1026" name="Picture 2" descr="Lightbox">
            <a:extLst>
              <a:ext uri="{FF2B5EF4-FFF2-40B4-BE49-F238E27FC236}">
                <a16:creationId xmlns:a16="http://schemas.microsoft.com/office/drawing/2014/main" id="{FA97DE47-FDE0-472F-789B-30A735A13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68" y="293084"/>
            <a:ext cx="11385917" cy="503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02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D948B9-E4DB-0892-E593-D70F26A83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E34F1B-E21B-C22A-3DA1-6F210E460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5D2C4-AFD9-C4E2-4806-87A2737E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26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2E66D5-9B6F-14F8-F985-68260A9AD617}"/>
              </a:ext>
            </a:extLst>
          </p:cNvPr>
          <p:cNvSpPr txBox="1"/>
          <p:nvPr/>
        </p:nvSpPr>
        <p:spPr>
          <a:xfrm>
            <a:off x="214258" y="83259"/>
            <a:ext cx="10232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0070C0"/>
                </a:solidFill>
                <a:latin typeface="Book Antiqua" panose="02040602050305030304" pitchFamily="18" charset="0"/>
              </a:rPr>
              <a:t>Differences between Linear and Non-linear Data Structure</a:t>
            </a:r>
            <a:endParaRPr lang="en-IN" sz="32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B1A122D-F2AF-C88D-33D0-1600744090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489869"/>
              </p:ext>
            </p:extLst>
          </p:nvPr>
        </p:nvGraphicFramePr>
        <p:xfrm>
          <a:off x="612773" y="1173411"/>
          <a:ext cx="11122027" cy="528672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668245">
                  <a:extLst>
                    <a:ext uri="{9D8B030D-6E8A-4147-A177-3AD203B41FA5}">
                      <a16:colId xmlns:a16="http://schemas.microsoft.com/office/drawing/2014/main" val="2616202134"/>
                    </a:ext>
                  </a:extLst>
                </a:gridCol>
                <a:gridCol w="3756305">
                  <a:extLst>
                    <a:ext uri="{9D8B030D-6E8A-4147-A177-3AD203B41FA5}">
                      <a16:colId xmlns:a16="http://schemas.microsoft.com/office/drawing/2014/main" val="3380716590"/>
                    </a:ext>
                  </a:extLst>
                </a:gridCol>
                <a:gridCol w="4697477">
                  <a:extLst>
                    <a:ext uri="{9D8B030D-6E8A-4147-A177-3AD203B41FA5}">
                      <a16:colId xmlns:a16="http://schemas.microsoft.com/office/drawing/2014/main" val="3027136121"/>
                    </a:ext>
                  </a:extLst>
                </a:gridCol>
              </a:tblGrid>
              <a:tr h="554127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Book Antiqua" panose="02040602050305030304" pitchFamily="18" charset="0"/>
                        </a:rPr>
                        <a:t>Parameter</a:t>
                      </a:r>
                      <a:endParaRPr lang="en-IN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Book Antiqua" panose="02040602050305030304" pitchFamily="18" charset="0"/>
                        </a:rPr>
                        <a:t>Linear DS</a:t>
                      </a:r>
                      <a:endParaRPr lang="en-IN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Book Antiqua" panose="02040602050305030304" pitchFamily="18" charset="0"/>
                        </a:rPr>
                        <a:t>Non-Linear DS</a:t>
                      </a:r>
                      <a:endParaRPr lang="en-IN" sz="2400" b="1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516540"/>
                  </a:ext>
                </a:extLst>
              </a:tr>
              <a:tr h="1088886">
                <a:tc>
                  <a:txBody>
                    <a:bodyPr/>
                    <a:lstStyle/>
                    <a:p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270111"/>
                  </a:ext>
                </a:extLst>
              </a:tr>
              <a:tr h="554127">
                <a:tc>
                  <a:txBody>
                    <a:bodyPr/>
                    <a:lstStyle/>
                    <a:p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033487"/>
                  </a:ext>
                </a:extLst>
              </a:tr>
              <a:tr h="681820">
                <a:tc>
                  <a:txBody>
                    <a:bodyPr/>
                    <a:lstStyle/>
                    <a:p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066331"/>
                  </a:ext>
                </a:extLst>
              </a:tr>
              <a:tr h="745380">
                <a:tc>
                  <a:txBody>
                    <a:bodyPr/>
                    <a:lstStyle/>
                    <a:p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845550"/>
                  </a:ext>
                </a:extLst>
              </a:tr>
              <a:tr h="554127">
                <a:tc>
                  <a:txBody>
                    <a:bodyPr/>
                    <a:lstStyle/>
                    <a:p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780774"/>
                  </a:ext>
                </a:extLst>
              </a:tr>
              <a:tr h="554127">
                <a:tc>
                  <a:txBody>
                    <a:bodyPr/>
                    <a:lstStyle/>
                    <a:p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560289"/>
                  </a:ext>
                </a:extLst>
              </a:tr>
              <a:tr h="554127">
                <a:tc>
                  <a:txBody>
                    <a:bodyPr/>
                    <a:lstStyle/>
                    <a:p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4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241938"/>
                  </a:ext>
                </a:extLst>
              </a:tr>
            </a:tbl>
          </a:graphicData>
        </a:graphic>
      </p:graphicFrame>
      <p:sp>
        <p:nvSpPr>
          <p:cNvPr id="2100" name="TextBox 2099">
            <a:extLst>
              <a:ext uri="{FF2B5EF4-FFF2-40B4-BE49-F238E27FC236}">
                <a16:creationId xmlns:a16="http://schemas.microsoft.com/office/drawing/2014/main" id="{4489F21B-2820-BEC5-2284-32EEBA246AC1}"/>
              </a:ext>
            </a:extLst>
          </p:cNvPr>
          <p:cNvSpPr txBox="1"/>
          <p:nvPr/>
        </p:nvSpPr>
        <p:spPr>
          <a:xfrm>
            <a:off x="838200" y="22709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sp>
        <p:nvSpPr>
          <p:cNvPr id="2102" name="TextBox 2101">
            <a:extLst>
              <a:ext uri="{FF2B5EF4-FFF2-40B4-BE49-F238E27FC236}">
                <a16:creationId xmlns:a16="http://schemas.microsoft.com/office/drawing/2014/main" id="{602F5946-DD44-74EE-F10C-0F592441527F}"/>
              </a:ext>
            </a:extLst>
          </p:cNvPr>
          <p:cNvSpPr txBox="1"/>
          <p:nvPr/>
        </p:nvSpPr>
        <p:spPr>
          <a:xfrm>
            <a:off x="612773" y="1864978"/>
            <a:ext cx="2407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Arrangement</a:t>
            </a:r>
            <a:endParaRPr lang="en-IN" sz="2400" dirty="0"/>
          </a:p>
        </p:txBody>
      </p:sp>
      <p:sp>
        <p:nvSpPr>
          <p:cNvPr id="2103" name="TextBox 2102">
            <a:extLst>
              <a:ext uri="{FF2B5EF4-FFF2-40B4-BE49-F238E27FC236}">
                <a16:creationId xmlns:a16="http://schemas.microsoft.com/office/drawing/2014/main" id="{AD797681-DB1A-E3B2-C65B-971DBB6315FC}"/>
              </a:ext>
            </a:extLst>
          </p:cNvPr>
          <p:cNvSpPr txBox="1"/>
          <p:nvPr/>
        </p:nvSpPr>
        <p:spPr>
          <a:xfrm flipH="1">
            <a:off x="3246116" y="1675627"/>
            <a:ext cx="3737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ook Antiqua" panose="02040602050305030304" pitchFamily="18" charset="0"/>
              </a:rPr>
              <a:t>Linear- each element has connection to previous and next</a:t>
            </a:r>
            <a:endParaRPr lang="en-IN" sz="2400" dirty="0"/>
          </a:p>
        </p:txBody>
      </p:sp>
      <p:sp>
        <p:nvSpPr>
          <p:cNvPr id="2104" name="TextBox 2103">
            <a:extLst>
              <a:ext uri="{FF2B5EF4-FFF2-40B4-BE49-F238E27FC236}">
                <a16:creationId xmlns:a16="http://schemas.microsoft.com/office/drawing/2014/main" id="{5374CBBE-2F02-D077-0A53-EF1FE1251599}"/>
              </a:ext>
            </a:extLst>
          </p:cNvPr>
          <p:cNvSpPr txBox="1"/>
          <p:nvPr/>
        </p:nvSpPr>
        <p:spPr>
          <a:xfrm flipH="1">
            <a:off x="7407519" y="1725830"/>
            <a:ext cx="4511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Hierarchical – Each element have connection to parent and child</a:t>
            </a:r>
            <a:endParaRPr lang="en-IN" sz="2400" dirty="0">
              <a:latin typeface="Book Antiqua" panose="02040602050305030304" pitchFamily="18" charset="0"/>
            </a:endParaRPr>
          </a:p>
        </p:txBody>
      </p:sp>
      <p:sp>
        <p:nvSpPr>
          <p:cNvPr id="2105" name="TextBox 2104">
            <a:extLst>
              <a:ext uri="{FF2B5EF4-FFF2-40B4-BE49-F238E27FC236}">
                <a16:creationId xmlns:a16="http://schemas.microsoft.com/office/drawing/2014/main" id="{04C644F8-A08D-2C41-91BA-5BF51CD79F0F}"/>
              </a:ext>
            </a:extLst>
          </p:cNvPr>
          <p:cNvSpPr txBox="1"/>
          <p:nvPr/>
        </p:nvSpPr>
        <p:spPr>
          <a:xfrm>
            <a:off x="778854" y="2795203"/>
            <a:ext cx="1416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Levels</a:t>
            </a:r>
            <a:endParaRPr lang="en-IN" sz="2400" dirty="0">
              <a:latin typeface="Book Antiqua" panose="02040602050305030304" pitchFamily="18" charset="0"/>
            </a:endParaRPr>
          </a:p>
        </p:txBody>
      </p:sp>
      <p:sp>
        <p:nvSpPr>
          <p:cNvPr id="2106" name="TextBox 2105">
            <a:extLst>
              <a:ext uri="{FF2B5EF4-FFF2-40B4-BE49-F238E27FC236}">
                <a16:creationId xmlns:a16="http://schemas.microsoft.com/office/drawing/2014/main" id="{801E1C2D-DD5C-1198-4376-FC6D877A3E88}"/>
              </a:ext>
            </a:extLst>
          </p:cNvPr>
          <p:cNvSpPr txBox="1"/>
          <p:nvPr/>
        </p:nvSpPr>
        <p:spPr>
          <a:xfrm>
            <a:off x="3515438" y="2859069"/>
            <a:ext cx="1749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Single level</a:t>
            </a:r>
            <a:endParaRPr lang="en-IN" sz="2400" dirty="0">
              <a:latin typeface="Book Antiqua" panose="02040602050305030304" pitchFamily="18" charset="0"/>
            </a:endParaRPr>
          </a:p>
          <a:p>
            <a:endParaRPr lang="en-IN" sz="2400" dirty="0"/>
          </a:p>
        </p:txBody>
      </p:sp>
      <p:sp>
        <p:nvSpPr>
          <p:cNvPr id="2107" name="TextBox 2106">
            <a:extLst>
              <a:ext uri="{FF2B5EF4-FFF2-40B4-BE49-F238E27FC236}">
                <a16:creationId xmlns:a16="http://schemas.microsoft.com/office/drawing/2014/main" id="{B9BA790F-413D-B495-4F49-D99879D01F10}"/>
              </a:ext>
            </a:extLst>
          </p:cNvPr>
          <p:cNvSpPr txBox="1"/>
          <p:nvPr/>
        </p:nvSpPr>
        <p:spPr>
          <a:xfrm>
            <a:off x="7457506" y="2827549"/>
            <a:ext cx="2529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Multiple levels</a:t>
            </a:r>
            <a:endParaRPr lang="en-IN" sz="2400" dirty="0">
              <a:latin typeface="Book Antiqua" panose="02040602050305030304" pitchFamily="18" charset="0"/>
            </a:endParaRPr>
          </a:p>
        </p:txBody>
      </p:sp>
      <p:sp>
        <p:nvSpPr>
          <p:cNvPr id="2108" name="TextBox 2107">
            <a:extLst>
              <a:ext uri="{FF2B5EF4-FFF2-40B4-BE49-F238E27FC236}">
                <a16:creationId xmlns:a16="http://schemas.microsoft.com/office/drawing/2014/main" id="{DFCA2F41-465F-3C02-EE44-F71BA95A78E0}"/>
              </a:ext>
            </a:extLst>
          </p:cNvPr>
          <p:cNvSpPr txBox="1"/>
          <p:nvPr/>
        </p:nvSpPr>
        <p:spPr>
          <a:xfrm>
            <a:off x="700219" y="4056434"/>
            <a:ext cx="2375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Implementation</a:t>
            </a:r>
            <a:endParaRPr lang="en-IN" sz="2400" dirty="0"/>
          </a:p>
        </p:txBody>
      </p:sp>
      <p:sp>
        <p:nvSpPr>
          <p:cNvPr id="2109" name="TextBox 2108">
            <a:extLst>
              <a:ext uri="{FF2B5EF4-FFF2-40B4-BE49-F238E27FC236}">
                <a16:creationId xmlns:a16="http://schemas.microsoft.com/office/drawing/2014/main" id="{2E6F4479-2FF6-D2D8-7C89-4FCA7D04538F}"/>
              </a:ext>
            </a:extLst>
          </p:cNvPr>
          <p:cNvSpPr txBox="1"/>
          <p:nvPr/>
        </p:nvSpPr>
        <p:spPr>
          <a:xfrm>
            <a:off x="3515438" y="3957608"/>
            <a:ext cx="397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Easier due to indexing or pointers</a:t>
            </a:r>
            <a:endParaRPr lang="en-IN" sz="2400" dirty="0"/>
          </a:p>
        </p:txBody>
      </p:sp>
      <p:sp>
        <p:nvSpPr>
          <p:cNvPr id="2110" name="TextBox 2109">
            <a:extLst>
              <a:ext uri="{FF2B5EF4-FFF2-40B4-BE49-F238E27FC236}">
                <a16:creationId xmlns:a16="http://schemas.microsoft.com/office/drawing/2014/main" id="{8A166EF3-FD94-6412-378A-98EA1003E53F}"/>
              </a:ext>
            </a:extLst>
          </p:cNvPr>
          <p:cNvSpPr txBox="1"/>
          <p:nvPr/>
        </p:nvSpPr>
        <p:spPr>
          <a:xfrm>
            <a:off x="7215332" y="4015989"/>
            <a:ext cx="397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Complex – involvement of multiple pointers</a:t>
            </a:r>
            <a:endParaRPr lang="en-IN" sz="2400" dirty="0"/>
          </a:p>
        </p:txBody>
      </p:sp>
      <p:sp>
        <p:nvSpPr>
          <p:cNvPr id="2111" name="TextBox 2110">
            <a:extLst>
              <a:ext uri="{FF2B5EF4-FFF2-40B4-BE49-F238E27FC236}">
                <a16:creationId xmlns:a16="http://schemas.microsoft.com/office/drawing/2014/main" id="{054FB017-FE0F-B8EC-EED3-24D5906EEC18}"/>
              </a:ext>
            </a:extLst>
          </p:cNvPr>
          <p:cNvSpPr txBox="1"/>
          <p:nvPr/>
        </p:nvSpPr>
        <p:spPr>
          <a:xfrm>
            <a:off x="800121" y="3420814"/>
            <a:ext cx="146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Traversal</a:t>
            </a:r>
            <a:endParaRPr lang="en-IN" sz="2400" dirty="0"/>
          </a:p>
        </p:txBody>
      </p:sp>
      <p:sp>
        <p:nvSpPr>
          <p:cNvPr id="2112" name="TextBox 2111">
            <a:extLst>
              <a:ext uri="{FF2B5EF4-FFF2-40B4-BE49-F238E27FC236}">
                <a16:creationId xmlns:a16="http://schemas.microsoft.com/office/drawing/2014/main" id="{290A3F02-24DC-EEBE-F432-FE31B7AAC81C}"/>
              </a:ext>
            </a:extLst>
          </p:cNvPr>
          <p:cNvSpPr txBox="1"/>
          <p:nvPr/>
        </p:nvSpPr>
        <p:spPr>
          <a:xfrm>
            <a:off x="3403026" y="3515440"/>
            <a:ext cx="214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In a single run</a:t>
            </a:r>
            <a:endParaRPr lang="en-IN" sz="2400" dirty="0"/>
          </a:p>
        </p:txBody>
      </p:sp>
      <p:sp>
        <p:nvSpPr>
          <p:cNvPr id="2113" name="TextBox 2112">
            <a:extLst>
              <a:ext uri="{FF2B5EF4-FFF2-40B4-BE49-F238E27FC236}">
                <a16:creationId xmlns:a16="http://schemas.microsoft.com/office/drawing/2014/main" id="{352E7C17-776D-5488-B4BE-D9C446B7DA68}"/>
              </a:ext>
            </a:extLst>
          </p:cNvPr>
          <p:cNvSpPr txBox="1"/>
          <p:nvPr/>
        </p:nvSpPr>
        <p:spPr>
          <a:xfrm>
            <a:off x="7498821" y="3558042"/>
            <a:ext cx="3310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Multiple runs required</a:t>
            </a:r>
            <a:endParaRPr lang="en-IN" sz="2400" dirty="0"/>
          </a:p>
        </p:txBody>
      </p:sp>
      <p:sp>
        <p:nvSpPr>
          <p:cNvPr id="2114" name="TextBox 2113">
            <a:extLst>
              <a:ext uri="{FF2B5EF4-FFF2-40B4-BE49-F238E27FC236}">
                <a16:creationId xmlns:a16="http://schemas.microsoft.com/office/drawing/2014/main" id="{1B46F9D5-FF44-9279-4477-9E40E6A13A5E}"/>
              </a:ext>
            </a:extLst>
          </p:cNvPr>
          <p:cNvSpPr txBox="1"/>
          <p:nvPr/>
        </p:nvSpPr>
        <p:spPr>
          <a:xfrm>
            <a:off x="571453" y="4800036"/>
            <a:ext cx="2837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Memory utilization</a:t>
            </a:r>
            <a:endParaRPr lang="en-IN" sz="2400" dirty="0"/>
          </a:p>
        </p:txBody>
      </p:sp>
      <p:sp>
        <p:nvSpPr>
          <p:cNvPr id="2115" name="TextBox 2114">
            <a:extLst>
              <a:ext uri="{FF2B5EF4-FFF2-40B4-BE49-F238E27FC236}">
                <a16:creationId xmlns:a16="http://schemas.microsoft.com/office/drawing/2014/main" id="{CD84D1A5-CC8E-77DB-A8A2-91C19CA29B68}"/>
              </a:ext>
            </a:extLst>
          </p:cNvPr>
          <p:cNvSpPr txBox="1"/>
          <p:nvPr/>
        </p:nvSpPr>
        <p:spPr>
          <a:xfrm>
            <a:off x="7394313" y="4843267"/>
            <a:ext cx="1564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Inefficient</a:t>
            </a:r>
            <a:endParaRPr lang="en-IN" sz="2400" dirty="0">
              <a:latin typeface="Book Antiqua" panose="02040602050305030304" pitchFamily="18" charset="0"/>
            </a:endParaRPr>
          </a:p>
          <a:p>
            <a:endParaRPr lang="en-IN" sz="2400" dirty="0"/>
          </a:p>
        </p:txBody>
      </p:sp>
      <p:sp>
        <p:nvSpPr>
          <p:cNvPr id="2116" name="TextBox 2115">
            <a:extLst>
              <a:ext uri="{FF2B5EF4-FFF2-40B4-BE49-F238E27FC236}">
                <a16:creationId xmlns:a16="http://schemas.microsoft.com/office/drawing/2014/main" id="{C233B0EB-2761-10A9-9C41-2F4E34F16A47}"/>
              </a:ext>
            </a:extLst>
          </p:cNvPr>
          <p:cNvSpPr txBox="1"/>
          <p:nvPr/>
        </p:nvSpPr>
        <p:spPr>
          <a:xfrm>
            <a:off x="3476493" y="4823888"/>
            <a:ext cx="1321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Efficient</a:t>
            </a:r>
            <a:endParaRPr lang="en-IN" sz="2400" dirty="0"/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D2960687-C647-12A9-7684-F2D2AD6B4B7A}"/>
              </a:ext>
            </a:extLst>
          </p:cNvPr>
          <p:cNvSpPr txBox="1"/>
          <p:nvPr/>
        </p:nvSpPr>
        <p:spPr>
          <a:xfrm>
            <a:off x="625297" y="5319871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Examples</a:t>
            </a:r>
            <a:endParaRPr lang="en-IN" sz="2400" dirty="0"/>
          </a:p>
        </p:txBody>
      </p:sp>
      <p:sp>
        <p:nvSpPr>
          <p:cNvPr id="2118" name="TextBox 2117">
            <a:extLst>
              <a:ext uri="{FF2B5EF4-FFF2-40B4-BE49-F238E27FC236}">
                <a16:creationId xmlns:a16="http://schemas.microsoft.com/office/drawing/2014/main" id="{596365D3-DBAB-A4C7-73C6-49937D317946}"/>
              </a:ext>
            </a:extLst>
          </p:cNvPr>
          <p:cNvSpPr txBox="1"/>
          <p:nvPr/>
        </p:nvSpPr>
        <p:spPr>
          <a:xfrm flipH="1">
            <a:off x="3408762" y="5245926"/>
            <a:ext cx="3843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Array, Linked List, Stacks, Queues</a:t>
            </a:r>
            <a:endParaRPr lang="en-IN" sz="2400" dirty="0"/>
          </a:p>
        </p:txBody>
      </p:sp>
      <p:sp>
        <p:nvSpPr>
          <p:cNvPr id="2119" name="TextBox 2118">
            <a:extLst>
              <a:ext uri="{FF2B5EF4-FFF2-40B4-BE49-F238E27FC236}">
                <a16:creationId xmlns:a16="http://schemas.microsoft.com/office/drawing/2014/main" id="{22727EA7-7008-1B6E-F0EE-6BDDFB39C337}"/>
              </a:ext>
            </a:extLst>
          </p:cNvPr>
          <p:cNvSpPr txBox="1"/>
          <p:nvPr/>
        </p:nvSpPr>
        <p:spPr>
          <a:xfrm>
            <a:off x="7310404" y="5319870"/>
            <a:ext cx="2600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Trees and Graphs</a:t>
            </a:r>
            <a:endParaRPr lang="en-IN" sz="2400" dirty="0"/>
          </a:p>
        </p:txBody>
      </p:sp>
      <p:sp>
        <p:nvSpPr>
          <p:cNvPr id="2120" name="TextBox 2119">
            <a:extLst>
              <a:ext uri="{FF2B5EF4-FFF2-40B4-BE49-F238E27FC236}">
                <a16:creationId xmlns:a16="http://schemas.microsoft.com/office/drawing/2014/main" id="{129F65CE-044F-A5CC-3A66-A057CCCD63E6}"/>
              </a:ext>
            </a:extLst>
          </p:cNvPr>
          <p:cNvSpPr txBox="1"/>
          <p:nvPr/>
        </p:nvSpPr>
        <p:spPr>
          <a:xfrm>
            <a:off x="711338" y="5909058"/>
            <a:ext cx="193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Applications</a:t>
            </a:r>
            <a:endParaRPr lang="en-IN" sz="2400" dirty="0"/>
          </a:p>
        </p:txBody>
      </p:sp>
      <p:sp>
        <p:nvSpPr>
          <p:cNvPr id="2121" name="TextBox 2120">
            <a:extLst>
              <a:ext uri="{FF2B5EF4-FFF2-40B4-BE49-F238E27FC236}">
                <a16:creationId xmlns:a16="http://schemas.microsoft.com/office/drawing/2014/main" id="{2B9C9801-03D4-271A-1CC4-7982E8646D5E}"/>
              </a:ext>
            </a:extLst>
          </p:cNvPr>
          <p:cNvSpPr txBox="1"/>
          <p:nvPr/>
        </p:nvSpPr>
        <p:spPr>
          <a:xfrm flipH="1">
            <a:off x="3745440" y="6015734"/>
            <a:ext cx="3534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Software Development</a:t>
            </a:r>
            <a:endParaRPr lang="en-IN" sz="2400" dirty="0"/>
          </a:p>
        </p:txBody>
      </p:sp>
      <p:sp>
        <p:nvSpPr>
          <p:cNvPr id="2122" name="TextBox 2121">
            <a:extLst>
              <a:ext uri="{FF2B5EF4-FFF2-40B4-BE49-F238E27FC236}">
                <a16:creationId xmlns:a16="http://schemas.microsoft.com/office/drawing/2014/main" id="{DAF4EC93-FC2F-1CF0-EF35-0B5B78333CA6}"/>
              </a:ext>
            </a:extLst>
          </p:cNvPr>
          <p:cNvSpPr txBox="1"/>
          <p:nvPr/>
        </p:nvSpPr>
        <p:spPr>
          <a:xfrm>
            <a:off x="7522553" y="5955224"/>
            <a:ext cx="1681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  <a:latin typeface="Book Antiqua" panose="02040602050305030304" pitchFamily="18" charset="0"/>
              </a:rPr>
              <a:t>AI and ML</a:t>
            </a:r>
            <a:endParaRPr lang="en-IN" sz="2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3984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2" grpId="0"/>
      <p:bldP spid="2103" grpId="0"/>
      <p:bldP spid="2105" grpId="0"/>
      <p:bldP spid="2106" grpId="0"/>
      <p:bldP spid="2107" grpId="0"/>
      <p:bldP spid="2111" grpId="0"/>
      <p:bldP spid="2112" grpId="0"/>
      <p:bldP spid="2114" grpId="0"/>
      <p:bldP spid="2115" grpId="0"/>
      <p:bldP spid="2117" grpId="0"/>
      <p:bldP spid="2121" grpId="0"/>
      <p:bldP spid="21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F0808B-776F-CF0A-BC71-DD5EBF525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5786EE-CAA0-8CD0-48E9-BA47504C1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84A903-D660-322B-9391-118F6151F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2ED91C-15ED-1687-EAD6-654B6D23C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068" y="208564"/>
            <a:ext cx="7581532" cy="56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9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70FE7B-8D7E-A874-B6E0-8EF292F31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67FD94-2B9A-E798-E820-7CAEC30AC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1802D-3208-4E7F-1F2E-A16B20452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A1ADE4-C691-9CC2-907F-550BFDA61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442" y="640301"/>
            <a:ext cx="9451761" cy="53166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D506E5-2112-B1B9-3FA5-83147122D868}"/>
              </a:ext>
            </a:extLst>
          </p:cNvPr>
          <p:cNvSpPr txBox="1"/>
          <p:nvPr/>
        </p:nvSpPr>
        <p:spPr>
          <a:xfrm>
            <a:off x="8016535" y="901083"/>
            <a:ext cx="21483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  <a:t>SMART LOCKS</a:t>
            </a:r>
            <a:endParaRPr lang="en-IN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D77220-6A63-03BD-A6FB-71C1498A4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2C4BD4-B98E-0A9C-9ACD-11302492F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B83BC9-E5C4-5F0C-B0A0-27B458A21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29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FE02A7-32D5-5E85-66BD-6282F2A54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349" y="389137"/>
            <a:ext cx="5496017" cy="5496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32F743-173E-D340-488B-0B59845AC19F}"/>
              </a:ext>
            </a:extLst>
          </p:cNvPr>
          <p:cNvSpPr txBox="1"/>
          <p:nvPr/>
        </p:nvSpPr>
        <p:spPr>
          <a:xfrm>
            <a:off x="7137646" y="759039"/>
            <a:ext cx="35421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SMART NOTICE BOARDS</a:t>
            </a:r>
            <a:endParaRPr lang="en-IN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16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1A202-23A3-4F3A-AA92-0172C8D2D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610" y="286825"/>
            <a:ext cx="1832691" cy="66278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WHY??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11E52-FFC6-40C5-B370-26EA23A5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A741A6-3D6A-8959-D535-C833EA72B4C9}"/>
              </a:ext>
            </a:extLst>
          </p:cNvPr>
          <p:cNvSpPr txBox="1"/>
          <p:nvPr/>
        </p:nvSpPr>
        <p:spPr>
          <a:xfrm>
            <a:off x="457200" y="1223100"/>
            <a:ext cx="1044014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600" b="0" i="1" dirty="0">
                <a:solidFill>
                  <a:srgbClr val="273239"/>
                </a:solidFill>
                <a:effectLst/>
                <a:latin typeface="Book Antiqua" panose="02040602050305030304" pitchFamily="18" charset="0"/>
              </a:rPr>
              <a:t>Software Product Based Companies require quality </a:t>
            </a:r>
            <a:r>
              <a:rPr lang="en-US" sz="2600" b="1" i="1" dirty="0">
                <a:solidFill>
                  <a:srgbClr val="273239"/>
                </a:solidFill>
                <a:effectLst/>
                <a:latin typeface="Book Antiqua" panose="02040602050305030304" pitchFamily="18" charset="0"/>
              </a:rPr>
              <a:t>Software Developers</a:t>
            </a:r>
            <a:r>
              <a:rPr lang="en-US" sz="2600" b="0" i="1" dirty="0">
                <a:solidFill>
                  <a:srgbClr val="273239"/>
                </a:solidFill>
                <a:effectLst/>
                <a:latin typeface="Book Antiqua" panose="02040602050305030304" pitchFamily="18" charset="0"/>
              </a:rPr>
              <a:t> 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600" b="0" i="1" dirty="0">
                <a:solidFill>
                  <a:srgbClr val="273239"/>
                </a:solidFill>
                <a:effectLst/>
                <a:latin typeface="Book Antiqua" panose="02040602050305030304" pitchFamily="18" charset="0"/>
              </a:rPr>
              <a:t>According to the report by Glassdoor, the average base pay of Software Developers in India is found to be around </a:t>
            </a:r>
            <a:r>
              <a:rPr lang="en-US" sz="2600" b="1" i="1" dirty="0">
                <a:solidFill>
                  <a:srgbClr val="273239"/>
                </a:solidFill>
                <a:effectLst/>
                <a:latin typeface="Book Antiqua" panose="02040602050305030304" pitchFamily="18" charset="0"/>
              </a:rPr>
              <a:t>12 Lakhs per annum</a:t>
            </a:r>
            <a:r>
              <a:rPr lang="en-US" sz="2600" b="0" i="1" dirty="0">
                <a:solidFill>
                  <a:srgbClr val="273239"/>
                </a:solidFill>
                <a:effectLst/>
                <a:latin typeface="Book Antiqua" panose="02040602050305030304" pitchFamily="18" charset="0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600" b="0" i="1" dirty="0">
                <a:solidFill>
                  <a:srgbClr val="273239"/>
                </a:solidFill>
                <a:effectLst/>
                <a:latin typeface="Book Antiqua" panose="02040602050305030304" pitchFamily="18" charset="0"/>
              </a:rPr>
              <a:t>The average base of software developers ranges from </a:t>
            </a:r>
            <a:r>
              <a:rPr lang="en-US" sz="2600" b="1" i="1" dirty="0">
                <a:solidFill>
                  <a:srgbClr val="273239"/>
                </a:solidFill>
                <a:effectLst/>
                <a:latin typeface="Book Antiqua" panose="02040602050305030304" pitchFamily="18" charset="0"/>
              </a:rPr>
              <a:t>Rs. 4,00,000</a:t>
            </a:r>
            <a:r>
              <a:rPr lang="en-US" sz="2600" b="0" i="1" dirty="0">
                <a:solidFill>
                  <a:srgbClr val="273239"/>
                </a:solidFill>
                <a:effectLst/>
                <a:latin typeface="Book Antiqua" panose="02040602050305030304" pitchFamily="18" charset="0"/>
              </a:rPr>
              <a:t> to </a:t>
            </a:r>
            <a:r>
              <a:rPr lang="en-US" sz="2600" b="1" i="1" dirty="0">
                <a:solidFill>
                  <a:srgbClr val="273239"/>
                </a:solidFill>
                <a:effectLst/>
                <a:latin typeface="Book Antiqua" panose="02040602050305030304" pitchFamily="18" charset="0"/>
              </a:rPr>
              <a:t>Rs 20,00,000</a:t>
            </a:r>
            <a:r>
              <a:rPr lang="en-US" sz="2600" b="0" i="1" dirty="0">
                <a:solidFill>
                  <a:srgbClr val="273239"/>
                </a:solidFill>
                <a:effectLst/>
                <a:latin typeface="Book Antiqua" panose="02040602050305030304" pitchFamily="18" charset="0"/>
              </a:rPr>
              <a:t> per year.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600" b="0" i="1" dirty="0">
                <a:solidFill>
                  <a:srgbClr val="273239"/>
                </a:solidFill>
                <a:effectLst/>
                <a:latin typeface="Book Antiqua" panose="02040602050305030304" pitchFamily="18" charset="0"/>
              </a:rPr>
              <a:t>As per various standard reports, less than 10% of engineers are actually employable in software-related jobs. </a:t>
            </a:r>
            <a:r>
              <a:rPr lang="en-US" sz="2600" b="1" i="1" dirty="0">
                <a:solidFill>
                  <a:srgbClr val="273239"/>
                </a:solidFill>
                <a:effectLst/>
                <a:latin typeface="Book Antiqua" panose="02040602050305030304" pitchFamily="18" charset="0"/>
              </a:rPr>
              <a:t>That is where Data Structures and Algorithms come in.</a:t>
            </a:r>
            <a:r>
              <a:rPr lang="en-US" sz="2600" b="0" i="1" dirty="0">
                <a:solidFill>
                  <a:srgbClr val="273239"/>
                </a:solidFill>
                <a:effectLst/>
                <a:latin typeface="Book Antiqua" panose="02040602050305030304" pitchFamily="18" charset="0"/>
              </a:rPr>
              <a:t> 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600" b="0" i="1" dirty="0">
                <a:solidFill>
                  <a:srgbClr val="273239"/>
                </a:solidFill>
                <a:effectLst/>
                <a:latin typeface="Book Antiqua" panose="02040602050305030304" pitchFamily="18" charset="0"/>
              </a:rPr>
              <a:t>They are so important in Product Based Companies’ interviews as they are the hallmark of any good Software Developer. 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IN" sz="2600" i="1" dirty="0"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F44733-7B26-D562-72F8-5C98AA3A318F}"/>
              </a:ext>
            </a:extLst>
          </p:cNvPr>
          <p:cNvSpPr txBox="1"/>
          <p:nvPr/>
        </p:nvSpPr>
        <p:spPr>
          <a:xfrm>
            <a:off x="2810251" y="341572"/>
            <a:ext cx="90503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1" dirty="0">
                <a:solidFill>
                  <a:srgbClr val="273239"/>
                </a:solidFill>
                <a:effectLst/>
                <a:highlight>
                  <a:srgbClr val="FFFF00"/>
                </a:highlight>
                <a:latin typeface="urw-din"/>
              </a:rPr>
              <a:t>Bad programmers worry about the code. Good programmers worry about data structures and their relationships. </a:t>
            </a:r>
            <a:endParaRPr lang="en-IN" sz="2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17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C4D6BD-6F5C-57DF-6D78-791ACE477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E6D69-BEEB-7DFA-99CF-5EB3E902B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55693-3023-5296-3A5A-7053B808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04337B-B9CB-4C8B-55BA-E9DD56B9D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210" y="523968"/>
            <a:ext cx="4762500" cy="4762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03D47C-A95C-632A-022D-BB315C9D0CA8}"/>
              </a:ext>
            </a:extLst>
          </p:cNvPr>
          <p:cNvSpPr txBox="1"/>
          <p:nvPr/>
        </p:nvSpPr>
        <p:spPr>
          <a:xfrm>
            <a:off x="7137646" y="759039"/>
            <a:ext cx="35421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SMART DIGITAL DISPLAYS</a:t>
            </a:r>
            <a:endParaRPr lang="en-IN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26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45A97E-440C-7DA7-2127-B89983D3D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6A26AA-8184-15D2-5CB0-83E8232D3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B0CDC-16AA-E291-4326-788F11ED7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D00089-5E59-9E7A-ABC0-1C81F7AFA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77" y="428460"/>
            <a:ext cx="7955023" cy="5199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5FB4C8-E19E-4B12-6C04-525C9B5F955D}"/>
              </a:ext>
            </a:extLst>
          </p:cNvPr>
          <p:cNvSpPr txBox="1"/>
          <p:nvPr/>
        </p:nvSpPr>
        <p:spPr>
          <a:xfrm>
            <a:off x="8211105" y="1700071"/>
            <a:ext cx="35421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SMART ROOM FRESHNERS</a:t>
            </a:r>
            <a:endParaRPr lang="en-IN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8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EC7BC2-5D84-E00E-02D0-1E3A5837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B90672-0A3A-3ACC-CA8C-246338237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F0F35-60AA-C940-82D7-1EE9BC85E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32</a:t>
            </a:fld>
            <a:endParaRPr lang="en-US" dirty="0"/>
          </a:p>
        </p:txBody>
      </p:sp>
      <p:pic>
        <p:nvPicPr>
          <p:cNvPr id="1026" name="Picture 2" descr="Sound To Scare Pigeons | PIGEON REPELLENT - YouTube">
            <a:extLst>
              <a:ext uri="{FF2B5EF4-FFF2-40B4-BE49-F238E27FC236}">
                <a16:creationId xmlns:a16="http://schemas.microsoft.com/office/drawing/2014/main" id="{86FA318C-140F-91FA-E50B-F177A1145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40" y="280201"/>
            <a:ext cx="7069584" cy="397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CDCD21-8A41-31FF-6637-4DC99A374DC3}"/>
              </a:ext>
            </a:extLst>
          </p:cNvPr>
          <p:cNvSpPr txBox="1"/>
          <p:nvPr/>
        </p:nvSpPr>
        <p:spPr>
          <a:xfrm>
            <a:off x="7847860" y="1700071"/>
            <a:ext cx="39054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SMART PIGEON REPELLERS</a:t>
            </a:r>
            <a:endParaRPr lang="en-IN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8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C53474-FED3-2EAE-9851-0145F0A52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FE7705-4026-9BA4-C9A1-3ED66AC4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70BD4E-E21C-41F0-EDAE-92CB9CB6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33</a:t>
            </a:fld>
            <a:endParaRPr lang="en-US" dirty="0"/>
          </a:p>
        </p:txBody>
      </p:sp>
      <p:pic>
        <p:nvPicPr>
          <p:cNvPr id="2050" name="Picture 2" descr="Control Room Lights with Android Phone Project - CircuitBest">
            <a:extLst>
              <a:ext uri="{FF2B5EF4-FFF2-40B4-BE49-F238E27FC236}">
                <a16:creationId xmlns:a16="http://schemas.microsoft.com/office/drawing/2014/main" id="{2D2B61B8-D611-857D-7BB9-3D31B409B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161" y="528129"/>
            <a:ext cx="8971677" cy="523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54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B4C849-7F70-45CE-BFF0-F22D033C5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29FB3A-FE1B-B2AD-F49E-905879290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B72A8-53C6-D831-4004-98243EEC3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6F14FB-54C7-B52C-1C52-A04001058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009" y="277982"/>
            <a:ext cx="8991106" cy="505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1277A-18BE-D094-AF48-010E9CF7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1" y="136525"/>
            <a:ext cx="5064711" cy="568911"/>
          </a:xfrm>
        </p:spPr>
        <p:txBody>
          <a:bodyPr>
            <a:noAutofit/>
          </a:bodyPr>
          <a:lstStyle/>
          <a:p>
            <a:r>
              <a:rPr lang="en-US" sz="4800" i="1" dirty="0">
                <a:solidFill>
                  <a:srgbClr val="002060"/>
                </a:solidFill>
              </a:rPr>
              <a:t>Data Structures</a:t>
            </a:r>
            <a:endParaRPr lang="en-IN" sz="4800" i="1" dirty="0">
              <a:solidFill>
                <a:srgbClr val="00206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C95507-FF4B-0146-6E1F-B2407D48F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4E637C-02A5-E343-3D8B-12163BDD1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F94B9A-65F6-3DA9-8592-7FF016214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35</a:t>
            </a:fld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761219F-362E-C970-FBC2-0D01CF4E9B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363845"/>
              </p:ext>
            </p:extLst>
          </p:nvPr>
        </p:nvGraphicFramePr>
        <p:xfrm>
          <a:off x="1033509" y="870587"/>
          <a:ext cx="8492232" cy="4837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4277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421273C-E91A-4FA8-857C-4388DAF3C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3421273C-E91A-4FA8-857C-4388DAF3C1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E91D204-612C-4D33-9877-AD7A6F9039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5E91D204-612C-4D33-9877-AD7A6F9039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DA4A90-3168-4F8E-8B45-05B3F4568E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dgm id="{C1DA4A90-3168-4F8E-8B45-05B3F4568E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C55B801-6F68-4270-A6BD-31A20E308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dgm id="{AC55B801-6F68-4270-A6BD-31A20E308E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E7EF816-7B37-4F2F-87BF-0963BD5311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BE7EF816-7B37-4F2F-87BF-0963BD5311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8DF28DF-F2B9-4F77-9780-498B660EA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dgm id="{38DF28DF-F2B9-4F77-9780-498B660EA9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2126E7-1828-022B-D457-5564716F1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4CB7AD-3616-5DA9-7C3C-52B393FDE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93F259-9D64-1331-FBDA-C860E25EB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E86E96-1F21-384D-2FE5-879AF14CF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527" y="2702023"/>
            <a:ext cx="3367744" cy="24685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0892A4-8536-A455-CE50-ED167FBC2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570" y="1"/>
            <a:ext cx="3367744" cy="2468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F40C10-AB62-038A-7CE1-8544106A2E9C}"/>
              </a:ext>
            </a:extLst>
          </p:cNvPr>
          <p:cNvSpPr txBox="1"/>
          <p:nvPr/>
        </p:nvSpPr>
        <p:spPr>
          <a:xfrm>
            <a:off x="5912527" y="2702022"/>
            <a:ext cx="1917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Traversing</a:t>
            </a:r>
            <a:endParaRPr lang="en-IN" sz="3200" b="1" dirty="0">
              <a:solidFill>
                <a:srgbClr val="FFFF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BF7C10-8B7C-AD5A-D105-40D9FC826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64" y="2593271"/>
            <a:ext cx="3884227" cy="25772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9F4993-1BC6-0809-FF9A-C6ACE075D12C}"/>
              </a:ext>
            </a:extLst>
          </p:cNvPr>
          <p:cNvSpPr txBox="1"/>
          <p:nvPr/>
        </p:nvSpPr>
        <p:spPr>
          <a:xfrm>
            <a:off x="1513642" y="2702021"/>
            <a:ext cx="1843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Searching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428044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8A8DE3-D03A-E48F-55DE-F51B12364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5F14E0-AA26-8D42-9990-D0CB2CF5B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5E86AF-9B3C-6E86-A148-40621A83A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37</a:t>
            </a:fld>
            <a:endParaRPr lang="en-US" dirty="0"/>
          </a:p>
        </p:txBody>
      </p:sp>
      <p:pic>
        <p:nvPicPr>
          <p:cNvPr id="14338" name="Picture 2" descr="1,356 Hand Money Jar Photos and Premium High Res Pictures - Getty Images">
            <a:extLst>
              <a:ext uri="{FF2B5EF4-FFF2-40B4-BE49-F238E27FC236}">
                <a16:creationId xmlns:a16="http://schemas.microsoft.com/office/drawing/2014/main" id="{6187FE7A-9B66-2D85-5EA1-C3704572D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234" y="51878"/>
            <a:ext cx="4504787" cy="300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946586-5382-118B-F230-4361D95A7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69" y="242471"/>
            <a:ext cx="4393031" cy="29268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23AA89-A30C-AED1-C092-BE0D5E668441}"/>
              </a:ext>
            </a:extLst>
          </p:cNvPr>
          <p:cNvSpPr txBox="1"/>
          <p:nvPr/>
        </p:nvSpPr>
        <p:spPr>
          <a:xfrm>
            <a:off x="1672672" y="520613"/>
            <a:ext cx="1709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Inserting</a:t>
            </a:r>
            <a:endParaRPr lang="en-I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559128-7B83-70E1-1B0A-E3266946F83F}"/>
              </a:ext>
            </a:extLst>
          </p:cNvPr>
          <p:cNvSpPr txBox="1"/>
          <p:nvPr/>
        </p:nvSpPr>
        <p:spPr>
          <a:xfrm>
            <a:off x="8183643" y="2975139"/>
            <a:ext cx="1709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Deleting</a:t>
            </a:r>
            <a:endParaRPr lang="en-IN" sz="32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4666D3-328A-F5D5-381F-AD60D9BA6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613" y="2006353"/>
            <a:ext cx="3780553" cy="369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2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03728C-7642-C215-3207-C665D4D3D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E4445-0D09-8C13-9BDB-EF5C13349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1267E9-96A9-A8DF-E913-A7906312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0112FD-0695-264A-2ADB-6C3A9BD2A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13" y="489382"/>
            <a:ext cx="5249318" cy="29396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29C6D5-C4F6-E5CD-0D3F-08F1D38F2E16}"/>
              </a:ext>
            </a:extLst>
          </p:cNvPr>
          <p:cNvSpPr txBox="1"/>
          <p:nvPr/>
        </p:nvSpPr>
        <p:spPr>
          <a:xfrm>
            <a:off x="2011503" y="3365757"/>
            <a:ext cx="1709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Sorting</a:t>
            </a:r>
            <a:endParaRPr lang="en-IN" sz="32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9B8957-A4F6-F6AD-AEF7-0F1D35412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237" y="388306"/>
            <a:ext cx="4572000" cy="3790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C2611C-F5FF-775C-CFB1-9FFF7A69812B}"/>
              </a:ext>
            </a:extLst>
          </p:cNvPr>
          <p:cNvSpPr txBox="1"/>
          <p:nvPr/>
        </p:nvSpPr>
        <p:spPr>
          <a:xfrm>
            <a:off x="7401728" y="4179256"/>
            <a:ext cx="1709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Merging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3120609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0F6A32-B0C1-48AD-103D-A111A074D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BA452C-DE6E-C555-0822-3AAFE566B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7B0BD-DC88-AAF8-6CDB-5E9A9719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A642E3-1037-1D12-0B19-5CFA0B1A4487}"/>
              </a:ext>
            </a:extLst>
          </p:cNvPr>
          <p:cNvSpPr txBox="1"/>
          <p:nvPr/>
        </p:nvSpPr>
        <p:spPr>
          <a:xfrm>
            <a:off x="457199" y="386735"/>
            <a:ext cx="97787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latin typeface="Book Antiqua" panose="02040602050305030304" pitchFamily="18" charset="0"/>
              </a:rPr>
              <a:t>Gym center maintains membership file which contains following information (Name, Address, </a:t>
            </a:r>
            <a:r>
              <a:rPr lang="en-US" sz="2800" b="1" i="1" dirty="0" err="1">
                <a:latin typeface="Book Antiqua" panose="02040602050305030304" pitchFamily="18" charset="0"/>
              </a:rPr>
              <a:t>TelephoneNumber</a:t>
            </a:r>
            <a:r>
              <a:rPr lang="en-US" sz="2800" b="1" i="1" dirty="0">
                <a:latin typeface="Book Antiqua" panose="02040602050305030304" pitchFamily="18" charset="0"/>
              </a:rPr>
              <a:t>, Age, Sex)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4843355-622C-0C4E-9B11-D9FFC4080B42}"/>
              </a:ext>
            </a:extLst>
          </p:cNvPr>
          <p:cNvSpPr/>
          <p:nvPr/>
        </p:nvSpPr>
        <p:spPr>
          <a:xfrm>
            <a:off x="2556768" y="1872048"/>
            <a:ext cx="7989903" cy="176665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Book Antiqua" panose="02040602050305030304" pitchFamily="18" charset="0"/>
              </a:rPr>
              <a:t>Demonstrate all possible operations : Searching, Traversing, Insertion, Deletion, </a:t>
            </a:r>
            <a:r>
              <a:rPr lang="en-US" sz="2800" b="1" i="1" dirty="0" err="1">
                <a:latin typeface="Book Antiqua" panose="02040602050305030304" pitchFamily="18" charset="0"/>
              </a:rPr>
              <a:t>Updation</a:t>
            </a:r>
            <a:r>
              <a:rPr lang="en-US" sz="2800" b="1" i="1" dirty="0">
                <a:latin typeface="Book Antiqua" panose="02040602050305030304" pitchFamily="18" charset="0"/>
              </a:rPr>
              <a:t>, Sorting and Merging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7981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79281A-B700-932A-E3FA-F0F3B4718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4</a:t>
            </a:fld>
            <a:endParaRPr lang="en-US" dirty="0"/>
          </a:p>
        </p:txBody>
      </p:sp>
      <p:pic>
        <p:nvPicPr>
          <p:cNvPr id="2050" name="Picture 2" descr="How much data is required for forecasting? – Anamind Advanced Analytical  Planning">
            <a:extLst>
              <a:ext uri="{FF2B5EF4-FFF2-40B4-BE49-F238E27FC236}">
                <a16:creationId xmlns:a16="http://schemas.microsoft.com/office/drawing/2014/main" id="{5A18AA3F-55EF-0D9D-EDCF-FEB48276A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2396"/>
            <a:ext cx="4711953" cy="327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439C1E0-DDC6-AEDA-1190-9F5932174C6B}"/>
              </a:ext>
            </a:extLst>
          </p:cNvPr>
          <p:cNvSpPr/>
          <p:nvPr/>
        </p:nvSpPr>
        <p:spPr>
          <a:xfrm>
            <a:off x="5832629" y="433619"/>
            <a:ext cx="4953740" cy="1244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Data item refers to single unit of values</a:t>
            </a:r>
            <a:endParaRPr lang="en-IN" sz="2800" b="1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C30CDF9-BE81-92E0-DE56-CF6E2D7F3CB5}"/>
              </a:ext>
            </a:extLst>
          </p:cNvPr>
          <p:cNvCxnSpPr>
            <a:stCxn id="6" idx="4"/>
          </p:cNvCxnSpPr>
          <p:nvPr/>
        </p:nvCxnSpPr>
        <p:spPr>
          <a:xfrm flipH="1">
            <a:off x="7155402" y="1677879"/>
            <a:ext cx="1154097" cy="12162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C82EA92A-5506-98E8-0B54-788868CD6B40}"/>
              </a:ext>
            </a:extLst>
          </p:cNvPr>
          <p:cNvSpPr/>
          <p:nvPr/>
        </p:nvSpPr>
        <p:spPr>
          <a:xfrm>
            <a:off x="5676530" y="2894120"/>
            <a:ext cx="2476870" cy="1244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Group items</a:t>
            </a:r>
            <a:endParaRPr lang="en-IN" sz="2800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4089B70-BF13-D7A7-C9D1-2C045938D89D}"/>
              </a:ext>
            </a:extLst>
          </p:cNvPr>
          <p:cNvCxnSpPr>
            <a:cxnSpLocks/>
            <a:stCxn id="6" idx="4"/>
          </p:cNvCxnSpPr>
          <p:nvPr/>
        </p:nvCxnSpPr>
        <p:spPr>
          <a:xfrm>
            <a:off x="8309499" y="1677879"/>
            <a:ext cx="932155" cy="12620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93CAE9B-A899-AC63-DCD4-6DEEC0D7F411}"/>
              </a:ext>
            </a:extLst>
          </p:cNvPr>
          <p:cNvSpPr/>
          <p:nvPr/>
        </p:nvSpPr>
        <p:spPr>
          <a:xfrm>
            <a:off x="8404564" y="2939895"/>
            <a:ext cx="3155272" cy="1244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Elementary items</a:t>
            </a:r>
            <a:endParaRPr lang="en-IN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0D4773-0D37-6F69-28E7-4A5741EB9CC3}"/>
              </a:ext>
            </a:extLst>
          </p:cNvPr>
          <p:cNvSpPr txBox="1"/>
          <p:nvPr/>
        </p:nvSpPr>
        <p:spPr>
          <a:xfrm>
            <a:off x="4868052" y="4161961"/>
            <a:ext cx="3441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Book Antiqua" panose="02040602050305030304" pitchFamily="18" charset="0"/>
              </a:rPr>
              <a:t>Data items that can be divided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9DC31D-F8F6-A40D-E1C5-2ACCAFFEAAA7}"/>
              </a:ext>
            </a:extLst>
          </p:cNvPr>
          <p:cNvSpPr txBox="1"/>
          <p:nvPr/>
        </p:nvSpPr>
        <p:spPr>
          <a:xfrm>
            <a:off x="8404564" y="4106905"/>
            <a:ext cx="3441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Book Antiqua" panose="02040602050305030304" pitchFamily="18" charset="0"/>
              </a:rPr>
              <a:t>Data items that cannot be divided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948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5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6AD1B3-68C6-7135-6BC6-B978BC991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7CE377-D62D-2C3A-AD6C-861FAA3DF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2D8BA6-F256-F43F-548B-819A434B2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40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F8C910-4BB3-9699-F5E0-C0A41BE13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1733"/>
            <a:ext cx="8001000" cy="37909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5F5CDA2-1A7F-C1DB-E89E-06C94E361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1" y="136525"/>
            <a:ext cx="5064711" cy="568911"/>
          </a:xfrm>
        </p:spPr>
        <p:txBody>
          <a:bodyPr>
            <a:noAutofit/>
          </a:bodyPr>
          <a:lstStyle/>
          <a:p>
            <a:r>
              <a:rPr lang="en-US" sz="4800" i="1" dirty="0">
                <a:solidFill>
                  <a:srgbClr val="002060"/>
                </a:solidFill>
              </a:rPr>
              <a:t>Strings</a:t>
            </a:r>
            <a:endParaRPr lang="en-IN" sz="4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46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502F4B-791D-4997-3509-EE1BCBBAD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9C1EB5-5983-7077-D8F0-634503F42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7B6CC8-5FC2-B8BC-91B0-121C699B5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41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F89E45-3CA7-092C-4FDD-F7AE3D6F2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72" y="97409"/>
            <a:ext cx="6516624" cy="40728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D7837C-DFB3-89F7-24C3-7B3B7DA5C85D}"/>
              </a:ext>
            </a:extLst>
          </p:cNvPr>
          <p:cNvSpPr txBox="1"/>
          <p:nvPr/>
        </p:nvSpPr>
        <p:spPr>
          <a:xfrm>
            <a:off x="6903685" y="1837944"/>
            <a:ext cx="4098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Strings are made from characters</a:t>
            </a:r>
            <a:endParaRPr lang="en-IN" sz="28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66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67C764-D88F-3BA0-2108-FCDE4067A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B696AE-7334-4CFE-FF83-00AD7BD9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166382-B36B-767A-7D07-D27962513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42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7B559C-BCD1-3826-892F-DE0761567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79" y="326405"/>
            <a:ext cx="7454441" cy="54188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D9FDF2-8DEA-2522-7736-9EC5B21BC0B1}"/>
              </a:ext>
            </a:extLst>
          </p:cNvPr>
          <p:cNvSpPr/>
          <p:nvPr/>
        </p:nvSpPr>
        <p:spPr>
          <a:xfrm>
            <a:off x="385571" y="484632"/>
            <a:ext cx="7306056" cy="2642616"/>
          </a:xfrm>
          <a:prstGeom prst="rect">
            <a:avLst/>
          </a:prstGeom>
          <a:noFill/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1BD4582F-0DA7-53D1-FDA3-C54FF55F4B5F}"/>
              </a:ext>
            </a:extLst>
          </p:cNvPr>
          <p:cNvCxnSpPr>
            <a:cxnSpLocks/>
          </p:cNvCxnSpPr>
          <p:nvPr/>
        </p:nvCxnSpPr>
        <p:spPr>
          <a:xfrm>
            <a:off x="7691626" y="1207008"/>
            <a:ext cx="918973" cy="598932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C3C9576-F0FD-0716-2270-D7B11499CFF4}"/>
              </a:ext>
            </a:extLst>
          </p:cNvPr>
          <p:cNvSpPr/>
          <p:nvPr/>
        </p:nvSpPr>
        <p:spPr>
          <a:xfrm>
            <a:off x="8610600" y="1032510"/>
            <a:ext cx="2743200" cy="162763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Alphabets</a:t>
            </a:r>
            <a:endParaRPr lang="en-IN" sz="32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960057-2990-0201-F6F1-BD5954255FA8}"/>
              </a:ext>
            </a:extLst>
          </p:cNvPr>
          <p:cNvSpPr/>
          <p:nvPr/>
        </p:nvSpPr>
        <p:spPr>
          <a:xfrm>
            <a:off x="385571" y="3133344"/>
            <a:ext cx="7306056" cy="935736"/>
          </a:xfrm>
          <a:prstGeom prst="rect">
            <a:avLst/>
          </a:prstGeom>
          <a:noFill/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DED2E7B9-E08C-9422-AE8A-95B4412E9854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7687852" y="3325636"/>
            <a:ext cx="996940" cy="275576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10D23EB6-9339-CAF0-DED8-0640B172DDD8}"/>
              </a:ext>
            </a:extLst>
          </p:cNvPr>
          <p:cNvSpPr/>
          <p:nvPr/>
        </p:nvSpPr>
        <p:spPr>
          <a:xfrm>
            <a:off x="8684792" y="2787396"/>
            <a:ext cx="2743200" cy="162763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Numbers</a:t>
            </a:r>
            <a:endParaRPr lang="en-IN" sz="32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13F362-D09F-09F5-9E73-0873611D8934}"/>
              </a:ext>
            </a:extLst>
          </p:cNvPr>
          <p:cNvSpPr/>
          <p:nvPr/>
        </p:nvSpPr>
        <p:spPr>
          <a:xfrm>
            <a:off x="311378" y="4053704"/>
            <a:ext cx="7454439" cy="1121799"/>
          </a:xfrm>
          <a:prstGeom prst="rect">
            <a:avLst/>
          </a:prstGeom>
          <a:noFill/>
          <a:ln w="508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C61748E3-0356-FD23-F4C9-AF5ECAC176A1}"/>
              </a:ext>
            </a:extLst>
          </p:cNvPr>
          <p:cNvCxnSpPr/>
          <p:nvPr/>
        </p:nvCxnSpPr>
        <p:spPr>
          <a:xfrm>
            <a:off x="7691627" y="4705707"/>
            <a:ext cx="918973" cy="598932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306F7506-37FB-C6C2-0351-90B36077D699}"/>
              </a:ext>
            </a:extLst>
          </p:cNvPr>
          <p:cNvSpPr/>
          <p:nvPr/>
        </p:nvSpPr>
        <p:spPr>
          <a:xfrm>
            <a:off x="8610598" y="4572566"/>
            <a:ext cx="3102865" cy="162763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Special Characters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38031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  <p:bldP spid="15" grpId="0" animBg="1"/>
      <p:bldP spid="18" grpId="0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3F8C17-5885-7C2E-6EA2-7D1739B22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C61E5-5ABE-7D33-214D-9B2BCD51A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4F276-1378-01BD-5D6F-F8E55BB5B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43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615896-627A-B2F3-487D-3CFA6DA17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245" y="458901"/>
            <a:ext cx="9095707" cy="1125347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A finite sequence of zero or more characters is called</a:t>
            </a:r>
            <a:endParaRPr lang="en-IN" i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8B6CB1-7733-6850-C0B7-26866285EE72}"/>
              </a:ext>
            </a:extLst>
          </p:cNvPr>
          <p:cNvSpPr txBox="1"/>
          <p:nvPr/>
        </p:nvSpPr>
        <p:spPr>
          <a:xfrm>
            <a:off x="2066544" y="937917"/>
            <a:ext cx="226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u="sng" dirty="0">
                <a:solidFill>
                  <a:srgbClr val="FF0000"/>
                </a:solidFill>
                <a:latin typeface="+mj-lt"/>
              </a:rPr>
              <a:t>Strings</a:t>
            </a:r>
            <a:endParaRPr lang="en-IN" sz="3600" b="1" u="sng" dirty="0"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F1BB02-F351-4E09-C8A5-8D5C9B9EB2A7}"/>
              </a:ext>
            </a:extLst>
          </p:cNvPr>
          <p:cNvSpPr txBox="1">
            <a:spLocks/>
          </p:cNvSpPr>
          <p:nvPr/>
        </p:nvSpPr>
        <p:spPr>
          <a:xfrm>
            <a:off x="807244" y="1806829"/>
            <a:ext cx="9095707" cy="1125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>
                <a:solidFill>
                  <a:srgbClr val="002060"/>
                </a:solidFill>
              </a:rPr>
              <a:t>Number of characters in a string is called </a:t>
            </a:r>
            <a:endParaRPr lang="en-IN" i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4117D5-55D7-134A-3AD5-647770255309}"/>
              </a:ext>
            </a:extLst>
          </p:cNvPr>
          <p:cNvSpPr txBox="1"/>
          <p:nvPr/>
        </p:nvSpPr>
        <p:spPr>
          <a:xfrm>
            <a:off x="8769095" y="2046336"/>
            <a:ext cx="226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u="sng" dirty="0">
                <a:solidFill>
                  <a:srgbClr val="FF0000"/>
                </a:solidFill>
                <a:latin typeface="+mj-lt"/>
              </a:rPr>
              <a:t>Length</a:t>
            </a:r>
            <a:endParaRPr lang="en-IN" sz="3600" b="1" u="sng" dirty="0">
              <a:latin typeface="+mj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BAB131E-5ECB-AF4A-2787-7B6380B96668}"/>
              </a:ext>
            </a:extLst>
          </p:cNvPr>
          <p:cNvSpPr txBox="1">
            <a:spLocks/>
          </p:cNvSpPr>
          <p:nvPr/>
        </p:nvSpPr>
        <p:spPr>
          <a:xfrm>
            <a:off x="807245" y="2489257"/>
            <a:ext cx="5401532" cy="1125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>
                <a:solidFill>
                  <a:srgbClr val="002060"/>
                </a:solidFill>
              </a:rPr>
              <a:t>Character in C is denoted by </a:t>
            </a:r>
            <a:endParaRPr lang="en-IN" i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38803-8F89-1077-FA31-9FABF8B0E334}"/>
              </a:ext>
            </a:extLst>
          </p:cNvPr>
          <p:cNvSpPr txBox="1"/>
          <p:nvPr/>
        </p:nvSpPr>
        <p:spPr>
          <a:xfrm>
            <a:off x="6208777" y="2728764"/>
            <a:ext cx="226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u="sng" dirty="0">
                <a:solidFill>
                  <a:srgbClr val="FF0000"/>
                </a:solidFill>
                <a:latin typeface="+mj-lt"/>
              </a:rPr>
              <a:t>‘ ’</a:t>
            </a:r>
            <a:endParaRPr lang="en-IN" sz="3600" b="1" u="sng" dirty="0">
              <a:latin typeface="+mj-l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FA6CFCA-A1BC-3021-F8AA-45D010584C51}"/>
              </a:ext>
            </a:extLst>
          </p:cNvPr>
          <p:cNvSpPr txBox="1">
            <a:spLocks/>
          </p:cNvSpPr>
          <p:nvPr/>
        </p:nvSpPr>
        <p:spPr>
          <a:xfrm>
            <a:off x="858823" y="3201126"/>
            <a:ext cx="7617665" cy="1125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>
                <a:solidFill>
                  <a:srgbClr val="002060"/>
                </a:solidFill>
              </a:rPr>
              <a:t>Strings are denoted in C is denoted by </a:t>
            </a:r>
            <a:endParaRPr lang="en-IN" i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50A878-2490-4F76-92C2-896335B586CC}"/>
              </a:ext>
            </a:extLst>
          </p:cNvPr>
          <p:cNvSpPr txBox="1"/>
          <p:nvPr/>
        </p:nvSpPr>
        <p:spPr>
          <a:xfrm>
            <a:off x="8153400" y="3320879"/>
            <a:ext cx="2267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u="sng" dirty="0">
                <a:solidFill>
                  <a:srgbClr val="FF0000"/>
                </a:solidFill>
                <a:latin typeface="+mj-lt"/>
              </a:rPr>
              <a:t>“ ”</a:t>
            </a:r>
            <a:endParaRPr lang="en-IN" sz="3600" b="1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082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1860F-B722-EFB1-C0DE-B3457A045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D6E7F-5ACD-4FDC-91D6-3C107829D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1C527E-A74F-76E3-EAF1-4381DE99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44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CF9DE0-352A-DE1E-E567-AD685AA6D0FB}"/>
              </a:ext>
            </a:extLst>
          </p:cNvPr>
          <p:cNvSpPr txBox="1">
            <a:spLocks/>
          </p:cNvSpPr>
          <p:nvPr/>
        </p:nvSpPr>
        <p:spPr>
          <a:xfrm>
            <a:off x="535735" y="209662"/>
            <a:ext cx="5929073" cy="1125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>
                <a:solidFill>
                  <a:srgbClr val="002060"/>
                </a:solidFill>
              </a:rPr>
              <a:t>What is String concatenation </a:t>
            </a:r>
            <a:endParaRPr lang="en-IN" i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DE99FC-8051-A766-6ECB-3EA053D2B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24" y="1176965"/>
            <a:ext cx="4163360" cy="26687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CC9AA1-B624-5EE4-5DD1-E6250F398602}"/>
              </a:ext>
            </a:extLst>
          </p:cNvPr>
          <p:cNvSpPr txBox="1"/>
          <p:nvPr/>
        </p:nvSpPr>
        <p:spPr>
          <a:xfrm flipH="1">
            <a:off x="960118" y="3913632"/>
            <a:ext cx="3685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Denoted by S1//S2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059E27-054C-1403-6490-46DA5CBCE252}"/>
              </a:ext>
            </a:extLst>
          </p:cNvPr>
          <p:cNvSpPr txBox="1">
            <a:spLocks/>
          </p:cNvSpPr>
          <p:nvPr/>
        </p:nvSpPr>
        <p:spPr>
          <a:xfrm>
            <a:off x="6627519" y="346837"/>
            <a:ext cx="3966161" cy="1125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>
                <a:solidFill>
                  <a:srgbClr val="002060"/>
                </a:solidFill>
              </a:rPr>
              <a:t>What is Substring</a:t>
            </a:r>
            <a:endParaRPr lang="en-IN" i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2A1FD5-2DE6-9795-705E-679BAA01B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73878"/>
            <a:ext cx="5317125" cy="19806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50CEAB-E8AD-AF0C-846A-E91F657FFC19}"/>
              </a:ext>
            </a:extLst>
          </p:cNvPr>
          <p:cNvSpPr txBox="1"/>
          <p:nvPr/>
        </p:nvSpPr>
        <p:spPr>
          <a:xfrm flipH="1">
            <a:off x="6187438" y="3555887"/>
            <a:ext cx="3685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Denoted by X//Y//Z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842EDD-8424-B893-E2CF-6669E61DF151}"/>
              </a:ext>
            </a:extLst>
          </p:cNvPr>
          <p:cNvSpPr/>
          <p:nvPr/>
        </p:nvSpPr>
        <p:spPr>
          <a:xfrm>
            <a:off x="3907534" y="4421108"/>
            <a:ext cx="8244840" cy="150579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If X is empty string, then Y is called initial substring of S</a:t>
            </a:r>
          </a:p>
          <a:p>
            <a:pPr algn="ctr"/>
            <a:r>
              <a:rPr lang="en-US" sz="2800" b="1" dirty="0"/>
              <a:t>If Z is an empty string, Y is called terminal string of S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195752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D7498553-07C9-168B-E91A-9B4015E5896C}"/>
              </a:ext>
            </a:extLst>
          </p:cNvPr>
          <p:cNvSpPr/>
          <p:nvPr/>
        </p:nvSpPr>
        <p:spPr>
          <a:xfrm>
            <a:off x="4032504" y="4041648"/>
            <a:ext cx="6309360" cy="140817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Size of a character in C is 1 byte</a:t>
            </a:r>
            <a:endParaRPr lang="en-IN" sz="36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DDFA8A-AEF1-20CA-6BFF-4F1BAB8FF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44" y="374904"/>
            <a:ext cx="6172200" cy="3276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036952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79AD5C-6B4C-0327-4EC3-B9DB8EB30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92F286-11CA-0107-3A91-D60A98FD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2987D7-8B99-8452-24AF-A506996CC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46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F39F1B-AD47-68E8-0A87-F5A6386D3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90" y="399495"/>
            <a:ext cx="2724150" cy="167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085873-7002-761E-A24D-3BD567217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754" y="315898"/>
            <a:ext cx="2669219" cy="2669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8E8AAC-1CE2-B346-06F5-91DFE82A0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643" y="315898"/>
            <a:ext cx="3171769" cy="3144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DE4AF2-1EBF-DA77-3057-4D9E283E5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1246" y="1452099"/>
            <a:ext cx="2438400" cy="1876425"/>
          </a:xfrm>
          <a:prstGeom prst="rect">
            <a:avLst/>
          </a:prstGeom>
        </p:spPr>
      </p:pic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F57A0217-DB00-7766-4E06-CD4C6C92384C}"/>
              </a:ext>
            </a:extLst>
          </p:cNvPr>
          <p:cNvCxnSpPr>
            <a:cxnSpLocks/>
          </p:cNvCxnSpPr>
          <p:nvPr/>
        </p:nvCxnSpPr>
        <p:spPr>
          <a:xfrm>
            <a:off x="1828799" y="2254926"/>
            <a:ext cx="2753244" cy="241472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51CFBA8-79FB-F060-2B90-2DAC8B0158D1}"/>
              </a:ext>
            </a:extLst>
          </p:cNvPr>
          <p:cNvCxnSpPr>
            <a:cxnSpLocks/>
          </p:cNvCxnSpPr>
          <p:nvPr/>
        </p:nvCxnSpPr>
        <p:spPr>
          <a:xfrm>
            <a:off x="4007949" y="3187083"/>
            <a:ext cx="684746" cy="14825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FD051D6-3879-0FB3-5203-3A065E395B7E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4780626" y="3429000"/>
            <a:ext cx="2064057" cy="12564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1EF04F62-6DE1-A6E3-8655-9619A780A8D8}"/>
              </a:ext>
            </a:extLst>
          </p:cNvPr>
          <p:cNvCxnSpPr>
            <a:cxnSpLocks/>
          </p:cNvCxnSpPr>
          <p:nvPr/>
        </p:nvCxnSpPr>
        <p:spPr>
          <a:xfrm rot="10800000" flipV="1">
            <a:off x="5007006" y="2940122"/>
            <a:ext cx="4686258" cy="172953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0256A66D-9BD4-FA95-C68D-492A927EE552}"/>
              </a:ext>
            </a:extLst>
          </p:cNvPr>
          <p:cNvSpPr/>
          <p:nvPr/>
        </p:nvSpPr>
        <p:spPr>
          <a:xfrm>
            <a:off x="3630968" y="4685418"/>
            <a:ext cx="2299316" cy="142856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Storage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46145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3DD7A-EF25-1B76-BF3A-79C53B3E4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String Storage Techniques</a:t>
            </a:r>
            <a:endParaRPr lang="en-IN" sz="44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90C4A50-815B-9CC5-7861-C4ED8EC4DB6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25333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76EF4-E958-AD8C-FD88-24DE29966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BA5EC-C59F-3532-1DC7-ABA2D507F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3458F-33CD-FF11-65FF-CE193CEAF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37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B6C6-63EF-7D21-7BE6-10EF5751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1"/>
            <a:ext cx="11277600" cy="43574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Example Program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BB62B3-AC74-059A-EBC1-77EFDDCC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5DF7C0-7A25-5348-6249-D47CB760F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E554D-ADF8-0C21-2FFF-90672CA0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48</a:t>
            </a:fld>
            <a:endParaRPr lang="en-US" dirty="0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B2EAFB0-FD08-3342-5000-FDBB5DFA897A}"/>
              </a:ext>
            </a:extLst>
          </p:cNvPr>
          <p:cNvSpPr/>
          <p:nvPr/>
        </p:nvSpPr>
        <p:spPr>
          <a:xfrm>
            <a:off x="568171" y="867731"/>
            <a:ext cx="10866268" cy="3526655"/>
          </a:xfrm>
          <a:prstGeom prst="round2DiagRect">
            <a:avLst/>
          </a:prstGeom>
          <a:solidFill>
            <a:schemeClr val="accent6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Bahnschrift SemiBold" panose="020B0502040204020203" pitchFamily="34" charset="0"/>
                <a:cs typeface="Courier New" panose="02070309020205020404" pitchFamily="49" charset="0"/>
              </a:rPr>
              <a:t>#include&lt;stdio.h&gt;</a:t>
            </a:r>
          </a:p>
          <a:p>
            <a:r>
              <a:rPr lang="en-US" sz="3200" dirty="0">
                <a:latin typeface="Bahnschrift SemiBold" panose="020B0502040204020203" pitchFamily="34" charset="0"/>
                <a:cs typeface="Courier New" panose="02070309020205020404" pitchFamily="49" charset="0"/>
              </a:rPr>
              <a:t>void main()</a:t>
            </a:r>
          </a:p>
          <a:p>
            <a:r>
              <a:rPr lang="en-US" sz="3200" dirty="0">
                <a:latin typeface="Bahnschrift SemiBold" panose="020B0502040204020203" pitchFamily="34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3200" dirty="0">
                <a:latin typeface="Bahnschrift SemiBold" panose="020B0502040204020203" pitchFamily="34" charset="0"/>
                <a:cs typeface="Courier New" panose="02070309020205020404" pitchFamily="49" charset="0"/>
              </a:rPr>
              <a:t>	</a:t>
            </a:r>
            <a:r>
              <a:rPr lang="en-US" sz="3200" dirty="0" err="1">
                <a:latin typeface="Bahnschrift SemiBold" panose="020B0502040204020203" pitchFamily="34" charset="0"/>
                <a:cs typeface="Courier New" panose="02070309020205020404" pitchFamily="49" charset="0"/>
              </a:rPr>
              <a:t>printf</a:t>
            </a:r>
            <a:r>
              <a:rPr lang="en-US" sz="3200" dirty="0">
                <a:latin typeface="Bahnschrift SemiBold" panose="020B0502040204020203" pitchFamily="34" charset="0"/>
                <a:cs typeface="Courier New" panose="02070309020205020404" pitchFamily="49" charset="0"/>
              </a:rPr>
              <a:t>(“Welcome to AIML”);</a:t>
            </a:r>
          </a:p>
          <a:p>
            <a:r>
              <a:rPr lang="en-US" sz="3200" dirty="0">
                <a:latin typeface="Bahnschrift SemiBold" panose="020B0502040204020203" pitchFamily="34" charset="0"/>
                <a:cs typeface="Courier New" panose="02070309020205020404" pitchFamily="49" charset="0"/>
              </a:rPr>
              <a:t>}</a:t>
            </a:r>
            <a:endParaRPr lang="en-IN" sz="3000" dirty="0">
              <a:latin typeface="Bahnschrift SemiBold" panose="020B0502040204020203" pitchFamily="34" charset="0"/>
              <a:cs typeface="Courier New" panose="02070309020205020404" pitchFamily="49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1623D56-82F0-90C7-209C-256FC2A5F175}"/>
              </a:ext>
            </a:extLst>
          </p:cNvPr>
          <p:cNvCxnSpPr>
            <a:cxnSpLocks/>
          </p:cNvCxnSpPr>
          <p:nvPr/>
        </p:nvCxnSpPr>
        <p:spPr>
          <a:xfrm>
            <a:off x="4242787" y="2272683"/>
            <a:ext cx="4367813" cy="0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9AAAF5-001F-1C5F-C39A-94D147846134}"/>
              </a:ext>
            </a:extLst>
          </p:cNvPr>
          <p:cNvCxnSpPr>
            <a:cxnSpLocks/>
          </p:cNvCxnSpPr>
          <p:nvPr/>
        </p:nvCxnSpPr>
        <p:spPr>
          <a:xfrm>
            <a:off x="4271639" y="1839157"/>
            <a:ext cx="4367813" cy="0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92CD64-49C6-B0E0-B5BD-D8E011C744A0}"/>
              </a:ext>
            </a:extLst>
          </p:cNvPr>
          <p:cNvCxnSpPr>
            <a:cxnSpLocks/>
          </p:cNvCxnSpPr>
          <p:nvPr/>
        </p:nvCxnSpPr>
        <p:spPr>
          <a:xfrm>
            <a:off x="6755907" y="3142695"/>
            <a:ext cx="1854693" cy="0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E2D3AC2-C56F-B45A-5B96-72D243C9C868}"/>
              </a:ext>
            </a:extLst>
          </p:cNvPr>
          <p:cNvCxnSpPr>
            <a:cxnSpLocks/>
          </p:cNvCxnSpPr>
          <p:nvPr/>
        </p:nvCxnSpPr>
        <p:spPr>
          <a:xfrm>
            <a:off x="1016493" y="2778710"/>
            <a:ext cx="7594107" cy="0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396230-F09D-7CDD-CC57-44D5E10187BE}"/>
              </a:ext>
            </a:extLst>
          </p:cNvPr>
          <p:cNvCxnSpPr>
            <a:cxnSpLocks/>
          </p:cNvCxnSpPr>
          <p:nvPr/>
        </p:nvCxnSpPr>
        <p:spPr>
          <a:xfrm flipV="1">
            <a:off x="1016493" y="3613212"/>
            <a:ext cx="7621480" cy="79899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ight Brace 16">
            <a:extLst>
              <a:ext uri="{FF2B5EF4-FFF2-40B4-BE49-F238E27FC236}">
                <a16:creationId xmlns:a16="http://schemas.microsoft.com/office/drawing/2014/main" id="{8301929D-C716-56F6-99FF-E5F5768A847C}"/>
              </a:ext>
            </a:extLst>
          </p:cNvPr>
          <p:cNvSpPr/>
          <p:nvPr/>
        </p:nvSpPr>
        <p:spPr>
          <a:xfrm>
            <a:off x="8487052" y="1589103"/>
            <a:ext cx="621437" cy="2334827"/>
          </a:xfrm>
          <a:prstGeom prst="rightBrac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4EC17B5-8757-28E8-16F4-A19C08FE2A3C}"/>
              </a:ext>
            </a:extLst>
          </p:cNvPr>
          <p:cNvSpPr/>
          <p:nvPr/>
        </p:nvSpPr>
        <p:spPr>
          <a:xfrm>
            <a:off x="9019713" y="1589103"/>
            <a:ext cx="2086252" cy="21040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Record</a:t>
            </a:r>
            <a:endParaRPr lang="en-IN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2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3752C2-3E90-45A1-11FC-CCADC4DF9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59A3CC-CA74-8EF6-1FDA-8C64FF6F0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55C1FA-6B13-27C8-730F-B34FFBF5B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49</a:t>
            </a:fld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607E1D3-10D7-6A6D-4A52-232AFDDBE3A3}"/>
              </a:ext>
            </a:extLst>
          </p:cNvPr>
          <p:cNvGraphicFramePr>
            <a:graphicFrameLocks noGrp="1"/>
          </p:cNvGraphicFramePr>
          <p:nvPr/>
        </p:nvGraphicFramePr>
        <p:xfrm>
          <a:off x="1037700" y="1509779"/>
          <a:ext cx="9606626" cy="289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06626">
                  <a:extLst>
                    <a:ext uri="{9D8B030D-6E8A-4147-A177-3AD203B41FA5}">
                      <a16:colId xmlns:a16="http://schemas.microsoft.com/office/drawing/2014/main" val="34690309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#include&lt;stdio.h&gt;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219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void main()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352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{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765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                        </a:t>
                      </a:r>
                      <a:r>
                        <a:rPr lang="en-US" sz="3200" dirty="0" err="1">
                          <a:latin typeface="Book Antiqua" panose="02040602050305030304" pitchFamily="18" charset="0"/>
                        </a:rPr>
                        <a:t>printf</a:t>
                      </a:r>
                      <a:r>
                        <a:rPr lang="en-US" sz="3200" dirty="0">
                          <a:latin typeface="Book Antiqua" panose="02040602050305030304" pitchFamily="18" charset="0"/>
                        </a:rPr>
                        <a:t>(“Welcome to AIML”);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584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}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192476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D7927319-F1B9-0938-4356-A53E2113E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11277600" cy="891137"/>
          </a:xfrm>
        </p:spPr>
        <p:txBody>
          <a:bodyPr>
            <a:norm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Record Oriented Fixed Length</a:t>
            </a:r>
            <a:endParaRPr lang="en-IN" sz="4400" b="1" i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3452BD2-3F39-003C-F4DB-B10E6FA1F850}"/>
              </a:ext>
            </a:extLst>
          </p:cNvPr>
          <p:cNvCxnSpPr>
            <a:cxnSpLocks/>
          </p:cNvCxnSpPr>
          <p:nvPr/>
        </p:nvCxnSpPr>
        <p:spPr>
          <a:xfrm flipV="1">
            <a:off x="1037700" y="4643021"/>
            <a:ext cx="9588871" cy="8878"/>
          </a:xfrm>
          <a:prstGeom prst="straightConnector1">
            <a:avLst/>
          </a:prstGeom>
          <a:ln>
            <a:solidFill>
              <a:srgbClr val="7030A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5917608-0794-832C-6A77-1A36E1866F0F}"/>
              </a:ext>
            </a:extLst>
          </p:cNvPr>
          <p:cNvSpPr txBox="1"/>
          <p:nvPr/>
        </p:nvSpPr>
        <p:spPr>
          <a:xfrm>
            <a:off x="1037700" y="4756951"/>
            <a:ext cx="9813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Each Record is of fixed length, 80 characters normal</a:t>
            </a:r>
            <a:endParaRPr lang="en-IN" sz="32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74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1A202-23A3-4F3A-AA92-0172C8D2D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044" y="4158832"/>
            <a:ext cx="3358909" cy="662782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Examples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11E52-FFC6-40C5-B370-26EA23A5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88FA91-3FE9-EE49-C2CD-2B48CA6FECC5}"/>
              </a:ext>
            </a:extLst>
          </p:cNvPr>
          <p:cNvSpPr txBox="1"/>
          <p:nvPr/>
        </p:nvSpPr>
        <p:spPr>
          <a:xfrm>
            <a:off x="265245" y="2351308"/>
            <a:ext cx="4319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Book Antiqua" panose="02040602050305030304" pitchFamily="18" charset="0"/>
              </a:rPr>
              <a:t>Aadhar Card Number- Elementary (Long)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8E4DF5-ED9B-189A-5921-E18993CFF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681" y="384801"/>
            <a:ext cx="3195851" cy="2111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879185-0667-C882-39AD-E60D5495D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85" y="315268"/>
            <a:ext cx="3315290" cy="19610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0EB739-3226-9DEA-830C-0B67C4A4F9A0}"/>
              </a:ext>
            </a:extLst>
          </p:cNvPr>
          <p:cNvSpPr txBox="1"/>
          <p:nvPr/>
        </p:nvSpPr>
        <p:spPr>
          <a:xfrm>
            <a:off x="4132368" y="2725542"/>
            <a:ext cx="3666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Book Antiqua" panose="02040602050305030304" pitchFamily="18" charset="0"/>
              </a:rPr>
              <a:t>Person Name – Group (Char Array)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23BE48-664E-9A3D-E089-1D9E7CFCB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5331" y="255853"/>
            <a:ext cx="4293622" cy="21119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55D9EF-CF9D-534C-859E-872FE3807A61}"/>
              </a:ext>
            </a:extLst>
          </p:cNvPr>
          <p:cNvSpPr txBox="1"/>
          <p:nvPr/>
        </p:nvSpPr>
        <p:spPr>
          <a:xfrm>
            <a:off x="8043022" y="2516007"/>
            <a:ext cx="3666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Book Antiqua" panose="02040602050305030304" pitchFamily="18" charset="0"/>
              </a:rPr>
              <a:t>Person Age– Elementary (Int)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0351FE-49C5-556E-8CFE-C9E795C84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61" y="3405338"/>
            <a:ext cx="2992942" cy="22621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6CF723-6CDD-2930-831E-062F979A402B}"/>
              </a:ext>
            </a:extLst>
          </p:cNvPr>
          <p:cNvSpPr txBox="1"/>
          <p:nvPr/>
        </p:nvSpPr>
        <p:spPr>
          <a:xfrm>
            <a:off x="371869" y="5505062"/>
            <a:ext cx="3666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Book Antiqua" panose="02040602050305030304" pitchFamily="18" charset="0"/>
              </a:rPr>
              <a:t>Person Weight– Elementary (Float)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4D235D-8A72-6E4E-E160-D221B2E20BD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5941" y="3764174"/>
            <a:ext cx="4229100" cy="153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AC568D-7F7B-0DDA-CD75-48454F135407}"/>
              </a:ext>
            </a:extLst>
          </p:cNvPr>
          <p:cNvSpPr txBox="1"/>
          <p:nvPr/>
        </p:nvSpPr>
        <p:spPr>
          <a:xfrm>
            <a:off x="4208389" y="5197159"/>
            <a:ext cx="3666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Book Antiqua" panose="02040602050305030304" pitchFamily="18" charset="0"/>
              </a:rPr>
              <a:t>Person Address– Group (Char Array)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289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E882EA-17AC-1EF7-5D9D-913DF4794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63070D-8257-5050-1F04-62E21ABCA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C9138-FA37-3E49-50EE-E6635A5AF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50</a:t>
            </a:fld>
            <a:endParaRPr lang="en-US" dirty="0"/>
          </a:p>
        </p:txBody>
      </p:sp>
      <p:pic>
        <p:nvPicPr>
          <p:cNvPr id="3074" name="Picture 2" descr="Meaning Advantages Stock Illustrations – 97 Meaning Advantages Stock  Illustrations, Vectors &amp; Clipart - Dreamstime">
            <a:extLst>
              <a:ext uri="{FF2B5EF4-FFF2-40B4-BE49-F238E27FC236}">
                <a16:creationId xmlns:a16="http://schemas.microsoft.com/office/drawing/2014/main" id="{70451809-C922-C0FF-F88D-E88367708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44" y="419380"/>
            <a:ext cx="4517254" cy="300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63679A-B3D7-09E5-AED0-ADC6A5315BDF}"/>
              </a:ext>
            </a:extLst>
          </p:cNvPr>
          <p:cNvSpPr txBox="1"/>
          <p:nvPr/>
        </p:nvSpPr>
        <p:spPr>
          <a:xfrm>
            <a:off x="457201" y="3318918"/>
            <a:ext cx="58370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i="1" dirty="0">
                <a:latin typeface="Book Antiqua" panose="02040602050305030304" pitchFamily="18" charset="0"/>
              </a:rPr>
              <a:t>Ease of Access</a:t>
            </a:r>
          </a:p>
          <a:p>
            <a:pPr marL="285750" indent="-285750">
              <a:buFontTx/>
              <a:buChar char="-"/>
            </a:pPr>
            <a:r>
              <a:rPr lang="en-US" sz="2800" b="1" i="1" dirty="0">
                <a:latin typeface="Book Antiqua" panose="02040602050305030304" pitchFamily="18" charset="0"/>
              </a:rPr>
              <a:t>Ease of </a:t>
            </a:r>
            <a:r>
              <a:rPr lang="en-US" sz="2800" b="1" i="1" dirty="0" err="1">
                <a:latin typeface="Book Antiqua" panose="02040602050305030304" pitchFamily="18" charset="0"/>
              </a:rPr>
              <a:t>Updation</a:t>
            </a:r>
            <a:r>
              <a:rPr lang="en-US" sz="2800" b="1" i="1" dirty="0">
                <a:latin typeface="Book Antiqua" panose="02040602050305030304" pitchFamily="18" charset="0"/>
              </a:rPr>
              <a:t> (provided new data size do not exceed record length)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F4B789-9768-25BA-0495-339DE5AF2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083" y="385099"/>
            <a:ext cx="3810000" cy="2838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AB43B8-DDDE-DE02-E4CA-785C320846BF}"/>
              </a:ext>
            </a:extLst>
          </p:cNvPr>
          <p:cNvSpPr txBox="1"/>
          <p:nvPr/>
        </p:nvSpPr>
        <p:spPr>
          <a:xfrm>
            <a:off x="6354932" y="3318918"/>
            <a:ext cx="54523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i="1" dirty="0">
                <a:latin typeface="Book Antiqua" panose="02040602050305030304" pitchFamily="18" charset="0"/>
              </a:rPr>
              <a:t>Time waste if maximum blank spaces exist in a record</a:t>
            </a:r>
          </a:p>
          <a:p>
            <a:pPr marL="285750" indent="-285750">
              <a:buFontTx/>
              <a:buChar char="-"/>
            </a:pPr>
            <a:r>
              <a:rPr lang="en-US" sz="2800" b="1" i="1" dirty="0">
                <a:latin typeface="Book Antiqua" panose="02040602050305030304" pitchFamily="18" charset="0"/>
              </a:rPr>
              <a:t>Records may be lengthy</a:t>
            </a:r>
          </a:p>
          <a:p>
            <a:pPr marL="285750" indent="-285750">
              <a:buFontTx/>
              <a:buChar char="-"/>
            </a:pPr>
            <a:r>
              <a:rPr lang="en-US" sz="2800" b="1" i="1" dirty="0" err="1">
                <a:latin typeface="Book Antiqua" panose="02040602050305030304" pitchFamily="18" charset="0"/>
              </a:rPr>
              <a:t>Updation</a:t>
            </a:r>
            <a:r>
              <a:rPr lang="en-US" sz="2800" b="1" i="1" dirty="0">
                <a:latin typeface="Book Antiqua" panose="02040602050305030304" pitchFamily="18" charset="0"/>
              </a:rPr>
              <a:t> when size exceeds record length requires too much shifting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9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F9158F-D8A0-80F9-E511-E8A1E8BEE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D34B7A-C537-D89B-BDD6-17A42EE3F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E5355-EA3F-586B-3FE7-AE6DC894C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51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C62199D-16E3-D598-3B76-488D68CE3C9B}"/>
              </a:ext>
            </a:extLst>
          </p:cNvPr>
          <p:cNvSpPr txBox="1">
            <a:spLocks/>
          </p:cNvSpPr>
          <p:nvPr/>
        </p:nvSpPr>
        <p:spPr>
          <a:xfrm>
            <a:off x="378780" y="168275"/>
            <a:ext cx="10407588" cy="887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i="1" dirty="0">
                <a:solidFill>
                  <a:srgbClr val="FF0000"/>
                </a:solidFill>
              </a:rPr>
              <a:t>Case of Record Insertion</a:t>
            </a:r>
            <a:endParaRPr lang="en-IN" sz="44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21846F5-E9D0-4431-8D4F-845315207CFA}"/>
              </a:ext>
            </a:extLst>
          </p:cNvPr>
          <p:cNvGraphicFramePr>
            <a:graphicFrameLocks noGrp="1"/>
          </p:cNvGraphicFramePr>
          <p:nvPr/>
        </p:nvGraphicFramePr>
        <p:xfrm>
          <a:off x="1028823" y="1055302"/>
          <a:ext cx="9606626" cy="289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4466">
                  <a:extLst>
                    <a:ext uri="{9D8B030D-6E8A-4147-A177-3AD203B41FA5}">
                      <a16:colId xmlns:a16="http://schemas.microsoft.com/office/drawing/2014/main" val="602133021"/>
                    </a:ext>
                  </a:extLst>
                </a:gridCol>
                <a:gridCol w="8842160">
                  <a:extLst>
                    <a:ext uri="{9D8B030D-6E8A-4147-A177-3AD203B41FA5}">
                      <a16:colId xmlns:a16="http://schemas.microsoft.com/office/drawing/2014/main" val="34690309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0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#include&lt;stdio.h&gt;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219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1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void main()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352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2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{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765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3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                        </a:t>
                      </a:r>
                      <a:r>
                        <a:rPr lang="en-US" sz="3200" dirty="0" err="1">
                          <a:latin typeface="Book Antiqua" panose="02040602050305030304" pitchFamily="18" charset="0"/>
                        </a:rPr>
                        <a:t>printf</a:t>
                      </a:r>
                      <a:r>
                        <a:rPr lang="en-US" sz="3200" dirty="0">
                          <a:latin typeface="Book Antiqua" panose="02040602050305030304" pitchFamily="18" charset="0"/>
                        </a:rPr>
                        <a:t>(“Welcome to AIML”);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584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4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}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192476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F78FB9C-637F-3AAB-DD69-1F5A793282A7}"/>
              </a:ext>
            </a:extLst>
          </p:cNvPr>
          <p:cNvSpPr/>
          <p:nvPr/>
        </p:nvSpPr>
        <p:spPr>
          <a:xfrm>
            <a:off x="656948" y="4061811"/>
            <a:ext cx="10306975" cy="1305017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</a:rPr>
              <a:t>Inserting a new record in the middle will require bottom records to be shifted by 1</a:t>
            </a:r>
            <a:endParaRPr lang="en-IN" sz="3200" dirty="0">
              <a:solidFill>
                <a:schemeClr val="tx1">
                  <a:lumMod val="95000"/>
                  <a:lumOff val="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952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149DA-0A4E-D908-CC33-2ECC1AF46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DF2557-CF4E-FBC7-A32B-A5D45DD0F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56F2C-6D34-9E36-ECA7-12E64122F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52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52395A-78B9-DA4E-D836-321E3C5D0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34" y="47170"/>
            <a:ext cx="1880807" cy="2021327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9CE333A-EA52-B00A-4774-6B169413641C}"/>
              </a:ext>
            </a:extLst>
          </p:cNvPr>
          <p:cNvGraphicFramePr>
            <a:graphicFrameLocks noGrp="1"/>
          </p:cNvGraphicFramePr>
          <p:nvPr/>
        </p:nvGraphicFramePr>
        <p:xfrm>
          <a:off x="4165108" y="305420"/>
          <a:ext cx="7686582" cy="3474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1674">
                  <a:extLst>
                    <a:ext uri="{9D8B030D-6E8A-4147-A177-3AD203B41FA5}">
                      <a16:colId xmlns:a16="http://schemas.microsoft.com/office/drawing/2014/main" val="602133021"/>
                    </a:ext>
                  </a:extLst>
                </a:gridCol>
                <a:gridCol w="7074908">
                  <a:extLst>
                    <a:ext uri="{9D8B030D-6E8A-4147-A177-3AD203B41FA5}">
                      <a16:colId xmlns:a16="http://schemas.microsoft.com/office/drawing/2014/main" val="34690309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0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#include&lt;stdio.h&gt;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219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1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void main()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352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2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{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765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3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           </a:t>
                      </a:r>
                      <a:r>
                        <a:rPr lang="en-US" sz="3200" dirty="0" err="1">
                          <a:latin typeface="Book Antiqua" panose="02040602050305030304" pitchFamily="18" charset="0"/>
                        </a:rPr>
                        <a:t>printf</a:t>
                      </a:r>
                      <a:r>
                        <a:rPr lang="en-US" sz="3200" dirty="0">
                          <a:latin typeface="Book Antiqua" panose="02040602050305030304" pitchFamily="18" charset="0"/>
                        </a:rPr>
                        <a:t>(“Welcome to AIML”);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584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4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}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192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5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int x;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98414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E252DFA-8C24-445C-A990-5A69B5F19294}"/>
              </a:ext>
            </a:extLst>
          </p:cNvPr>
          <p:cNvGraphicFramePr>
            <a:graphicFrameLocks noGrp="1"/>
          </p:cNvGraphicFramePr>
          <p:nvPr/>
        </p:nvGraphicFramePr>
        <p:xfrm>
          <a:off x="2095385" y="2591717"/>
          <a:ext cx="1284114" cy="3474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4114">
                  <a:extLst>
                    <a:ext uri="{9D8B030D-6E8A-4147-A177-3AD203B41FA5}">
                      <a16:colId xmlns:a16="http://schemas.microsoft.com/office/drawing/2014/main" val="3469030957"/>
                    </a:ext>
                  </a:extLst>
                </a:gridCol>
              </a:tblGrid>
              <a:tr h="5510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0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219989"/>
                  </a:ext>
                </a:extLst>
              </a:tr>
              <a:tr h="5510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1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352181"/>
                  </a:ext>
                </a:extLst>
              </a:tr>
              <a:tr h="5510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2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765853"/>
                  </a:ext>
                </a:extLst>
              </a:tr>
              <a:tr h="5510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5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584950"/>
                  </a:ext>
                </a:extLst>
              </a:tr>
              <a:tr h="5510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3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192476"/>
                  </a:ext>
                </a:extLst>
              </a:tr>
              <a:tr h="19621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4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32404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87E2B8F-F570-E577-7464-1AAFAEA41EC0}"/>
              </a:ext>
            </a:extLst>
          </p:cNvPr>
          <p:cNvSpPr txBox="1"/>
          <p:nvPr/>
        </p:nvSpPr>
        <p:spPr>
          <a:xfrm>
            <a:off x="2095385" y="2068497"/>
            <a:ext cx="138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POINT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7462250F-0D92-48BA-CBA1-1E72BAD2445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479362" y="1098431"/>
            <a:ext cx="2232279" cy="1331559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DCAF16C3-9B5A-C320-1D45-DBA8E61BFAD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500637" y="1748654"/>
            <a:ext cx="2255741" cy="1334883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CDDBBB6B-0655-7867-B8DF-776F680F99A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611000" y="2278098"/>
            <a:ext cx="2191947" cy="1437095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73596715-D117-9860-8CF8-83AB472FD016}"/>
              </a:ext>
            </a:extLst>
          </p:cNvPr>
          <p:cNvCxnSpPr>
            <a:cxnSpLocks/>
          </p:cNvCxnSpPr>
          <p:nvPr/>
        </p:nvCxnSpPr>
        <p:spPr>
          <a:xfrm flipV="1">
            <a:off x="2948508" y="3429002"/>
            <a:ext cx="1592088" cy="1233193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62521646-0B3F-162C-4DBC-E34B1DD9ACC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288978" y="3307512"/>
            <a:ext cx="2915566" cy="1098382"/>
          </a:xfrm>
          <a:prstGeom prst="curvedConnector3">
            <a:avLst>
              <a:gd name="adj1" fmla="val 99023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17E99ADF-E8DA-6C7B-6195-EF89E4C46A7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354381" y="3870625"/>
            <a:ext cx="2835846" cy="977959"/>
          </a:xfrm>
          <a:prstGeom prst="curvedConnector3">
            <a:avLst>
              <a:gd name="adj1" fmla="val 100088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02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619B00-4E39-1564-CF39-FE5425197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E264D3-BC04-024A-3B05-6DC4CE494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6440DD-BE95-811D-72A5-914A37554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53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997B77-00CC-5A8B-6787-B289BF4BD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912" y="0"/>
            <a:ext cx="11277600" cy="732439"/>
          </a:xfrm>
        </p:spPr>
        <p:txBody>
          <a:bodyPr>
            <a:normAutofit fontScale="90000"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Variable Length storage with Fixed maximum</a:t>
            </a:r>
            <a:endParaRPr lang="en-IN" sz="4400" b="1" i="1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A8C05B-9242-13D0-93DF-EA7BCB384B27}"/>
              </a:ext>
            </a:extLst>
          </p:cNvPr>
          <p:cNvSpPr/>
          <p:nvPr/>
        </p:nvSpPr>
        <p:spPr>
          <a:xfrm>
            <a:off x="609600" y="732439"/>
            <a:ext cx="10724224" cy="1305017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</a:rPr>
              <a:t>If actual record length is known, one can only read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</a:rPr>
              <a:t>upto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</a:rPr>
              <a:t> specified length. This helps when record size is far less than fixed length</a:t>
            </a:r>
            <a:endParaRPr lang="en-IN" sz="2800" b="1" dirty="0">
              <a:solidFill>
                <a:schemeClr val="tx1">
                  <a:lumMod val="95000"/>
                  <a:lumOff val="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56AE48E-EB98-D0F8-64AF-2606514CC3FA}"/>
              </a:ext>
            </a:extLst>
          </p:cNvPr>
          <p:cNvSpPr/>
          <p:nvPr/>
        </p:nvSpPr>
        <p:spPr>
          <a:xfrm>
            <a:off x="4660777" y="2112431"/>
            <a:ext cx="3266982" cy="142589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Book Antiqua" panose="02040602050305030304" pitchFamily="18" charset="0"/>
              </a:rPr>
              <a:t>Approaches</a:t>
            </a:r>
            <a:endParaRPr lang="en-IN" sz="3000" b="1" dirty="0">
              <a:latin typeface="Book Antiqua" panose="0204060205030503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B1D7E11-8BDB-2CE7-015E-51B7AC86CB58}"/>
              </a:ext>
            </a:extLst>
          </p:cNvPr>
          <p:cNvCxnSpPr/>
          <p:nvPr/>
        </p:nvCxnSpPr>
        <p:spPr>
          <a:xfrm flipH="1">
            <a:off x="5566299" y="3505293"/>
            <a:ext cx="798990" cy="5415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6868ACA-966A-45BB-1A67-57FC6E4C94F8}"/>
              </a:ext>
            </a:extLst>
          </p:cNvPr>
          <p:cNvCxnSpPr>
            <a:cxnSpLocks/>
          </p:cNvCxnSpPr>
          <p:nvPr/>
        </p:nvCxnSpPr>
        <p:spPr>
          <a:xfrm>
            <a:off x="6365289" y="3480408"/>
            <a:ext cx="870012" cy="6835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EB09B76-C727-A2F6-6B09-085CCDDE6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160" y="4084773"/>
            <a:ext cx="2143589" cy="21435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A48439-693D-51A9-ECFA-4B483315A591}"/>
              </a:ext>
            </a:extLst>
          </p:cNvPr>
          <p:cNvSpPr txBox="1"/>
          <p:nvPr/>
        </p:nvSpPr>
        <p:spPr>
          <a:xfrm rot="18774209">
            <a:off x="2920043" y="4450864"/>
            <a:ext cx="265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latin typeface="Book Antiqua" panose="02040602050305030304" pitchFamily="18" charset="0"/>
              </a:rPr>
              <a:t>Markers -$$</a:t>
            </a:r>
            <a:endParaRPr lang="en-IN" sz="3600" b="1" i="1" dirty="0">
              <a:latin typeface="Book Antiqua" panose="0204060205030503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CFC2EF1-B3DB-FAD9-00A0-3216C648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811" y="3776061"/>
            <a:ext cx="2101763" cy="214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8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8D18A5-1503-1D3A-3838-84F6F1A8C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3AF39-D354-1B6C-954D-CBFEFA6C6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F04AB-C9E5-853D-84D6-7384EACC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54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BD3C92-71D1-7383-7A9F-7D61BF2E0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11277600" cy="891137"/>
          </a:xfrm>
        </p:spPr>
        <p:txBody>
          <a:bodyPr>
            <a:norm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Variable Length Storage with Markers</a:t>
            </a:r>
            <a:endParaRPr lang="en-IN" sz="44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9B958E0-933A-3121-D1A0-CFCAE3496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226714"/>
              </p:ext>
            </p:extLst>
          </p:nvPr>
        </p:nvGraphicFramePr>
        <p:xfrm>
          <a:off x="3432367" y="1143917"/>
          <a:ext cx="8494944" cy="289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94944">
                  <a:extLst>
                    <a:ext uri="{9D8B030D-6E8A-4147-A177-3AD203B41FA5}">
                      <a16:colId xmlns:a16="http://schemas.microsoft.com/office/drawing/2014/main" val="34690309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#include&lt;stdio.h&gt;</a:t>
                      </a:r>
                      <a:r>
                        <a:rPr lang="en-US" sz="3200" dirty="0">
                          <a:highlight>
                            <a:srgbClr val="FFFF00"/>
                          </a:highlight>
                          <a:latin typeface="Book Antiqua" panose="02040602050305030304" pitchFamily="18" charset="0"/>
                        </a:rPr>
                        <a:t>$$</a:t>
                      </a:r>
                      <a:endParaRPr lang="en-IN" sz="3200" dirty="0">
                        <a:highlight>
                          <a:srgbClr val="FFFF00"/>
                        </a:highlight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219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void main()</a:t>
                      </a:r>
                      <a:r>
                        <a:rPr lang="en-US" sz="3200" dirty="0">
                          <a:highlight>
                            <a:srgbClr val="FFFF00"/>
                          </a:highlight>
                          <a:latin typeface="Book Antiqua" panose="02040602050305030304" pitchFamily="18" charset="0"/>
                        </a:rPr>
                        <a:t>$$</a:t>
                      </a:r>
                      <a:endParaRPr lang="en-IN" sz="3200" dirty="0">
                        <a:highlight>
                          <a:srgbClr val="FFFF00"/>
                        </a:highlight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352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{</a:t>
                      </a:r>
                      <a:r>
                        <a:rPr lang="en-US" sz="3200" dirty="0">
                          <a:highlight>
                            <a:srgbClr val="FFFF00"/>
                          </a:highlight>
                          <a:latin typeface="Book Antiqua" panose="02040602050305030304" pitchFamily="18" charset="0"/>
                        </a:rPr>
                        <a:t>$$</a:t>
                      </a:r>
                      <a:endParaRPr lang="en-IN" sz="3200" dirty="0">
                        <a:highlight>
                          <a:srgbClr val="FFFF00"/>
                        </a:highlight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765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                        </a:t>
                      </a:r>
                      <a:r>
                        <a:rPr lang="en-US" sz="3200" dirty="0" err="1">
                          <a:latin typeface="Book Antiqua" panose="02040602050305030304" pitchFamily="18" charset="0"/>
                        </a:rPr>
                        <a:t>printf</a:t>
                      </a:r>
                      <a:r>
                        <a:rPr lang="en-US" sz="3200" dirty="0">
                          <a:latin typeface="Book Antiqua" panose="02040602050305030304" pitchFamily="18" charset="0"/>
                        </a:rPr>
                        <a:t>(“Welcome to AIML”);</a:t>
                      </a:r>
                      <a:r>
                        <a:rPr lang="en-US" sz="3200" dirty="0">
                          <a:highlight>
                            <a:srgbClr val="FFFF00"/>
                          </a:highlight>
                          <a:latin typeface="Book Antiqua" panose="02040602050305030304" pitchFamily="18" charset="0"/>
                        </a:rPr>
                        <a:t>$$</a:t>
                      </a:r>
                      <a:endParaRPr lang="en-IN" sz="3200" dirty="0">
                        <a:highlight>
                          <a:srgbClr val="FFFF00"/>
                        </a:highlight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584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}</a:t>
                      </a:r>
                      <a:r>
                        <a:rPr lang="en-US" sz="3200" dirty="0">
                          <a:highlight>
                            <a:srgbClr val="FFFF00"/>
                          </a:highlight>
                          <a:latin typeface="Book Antiqua" panose="02040602050305030304" pitchFamily="18" charset="0"/>
                        </a:rPr>
                        <a:t>$$</a:t>
                      </a:r>
                      <a:endParaRPr lang="en-IN" sz="3200" dirty="0">
                        <a:highlight>
                          <a:srgbClr val="FFFF00"/>
                        </a:highlight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19247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CB87CF7-8547-1F57-2529-1AD73D93DD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123716"/>
              </p:ext>
            </p:extLst>
          </p:nvPr>
        </p:nvGraphicFramePr>
        <p:xfrm>
          <a:off x="457200" y="1815273"/>
          <a:ext cx="1284114" cy="289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4114">
                  <a:extLst>
                    <a:ext uri="{9D8B030D-6E8A-4147-A177-3AD203B41FA5}">
                      <a16:colId xmlns:a16="http://schemas.microsoft.com/office/drawing/2014/main" val="3469030957"/>
                    </a:ext>
                  </a:extLst>
                </a:gridCol>
              </a:tblGrid>
              <a:tr h="5510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0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219989"/>
                  </a:ext>
                </a:extLst>
              </a:tr>
              <a:tr h="5510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1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352181"/>
                  </a:ext>
                </a:extLst>
              </a:tr>
              <a:tr h="5510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2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765853"/>
                  </a:ext>
                </a:extLst>
              </a:tr>
              <a:tr h="5510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3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584950"/>
                  </a:ext>
                </a:extLst>
              </a:tr>
              <a:tr h="5510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4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19247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04B4894-6A8F-CB67-C6E9-9796805D6D7D}"/>
              </a:ext>
            </a:extLst>
          </p:cNvPr>
          <p:cNvSpPr txBox="1"/>
          <p:nvPr/>
        </p:nvSpPr>
        <p:spPr>
          <a:xfrm>
            <a:off x="337606" y="1272137"/>
            <a:ext cx="138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POINT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DA2B70D6-4B20-0DBF-A393-6A3CACD04119}"/>
              </a:ext>
            </a:extLst>
          </p:cNvPr>
          <p:cNvCxnSpPr>
            <a:cxnSpLocks/>
          </p:cNvCxnSpPr>
          <p:nvPr/>
        </p:nvCxnSpPr>
        <p:spPr>
          <a:xfrm flipV="1">
            <a:off x="1429305" y="1438183"/>
            <a:ext cx="2003062" cy="736846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81B6EC30-F9E5-CE9D-912E-B39CAA1A15ED}"/>
              </a:ext>
            </a:extLst>
          </p:cNvPr>
          <p:cNvCxnSpPr>
            <a:cxnSpLocks/>
          </p:cNvCxnSpPr>
          <p:nvPr/>
        </p:nvCxnSpPr>
        <p:spPr>
          <a:xfrm flipV="1">
            <a:off x="1333130" y="2002004"/>
            <a:ext cx="2003062" cy="736846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4AD4C6AD-8540-4886-36BB-3576B924F89B}"/>
              </a:ext>
            </a:extLst>
          </p:cNvPr>
          <p:cNvCxnSpPr>
            <a:cxnSpLocks/>
          </p:cNvCxnSpPr>
          <p:nvPr/>
        </p:nvCxnSpPr>
        <p:spPr>
          <a:xfrm flipV="1">
            <a:off x="1407551" y="2671327"/>
            <a:ext cx="2003062" cy="736846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C68FC4A4-BFCA-D2AC-54E0-FE59C56F6E37}"/>
              </a:ext>
            </a:extLst>
          </p:cNvPr>
          <p:cNvCxnSpPr>
            <a:cxnSpLocks/>
          </p:cNvCxnSpPr>
          <p:nvPr/>
        </p:nvCxnSpPr>
        <p:spPr>
          <a:xfrm flipV="1">
            <a:off x="1481972" y="3243814"/>
            <a:ext cx="2003062" cy="736846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B9C54011-578F-F244-B0B9-B2EF1C307800}"/>
              </a:ext>
            </a:extLst>
          </p:cNvPr>
          <p:cNvCxnSpPr>
            <a:cxnSpLocks/>
          </p:cNvCxnSpPr>
          <p:nvPr/>
        </p:nvCxnSpPr>
        <p:spPr>
          <a:xfrm flipV="1">
            <a:off x="1392095" y="3813873"/>
            <a:ext cx="2003062" cy="736846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A0EB68-EB99-DEE7-A9BC-018CF8BC0C5D}"/>
              </a:ext>
            </a:extLst>
          </p:cNvPr>
          <p:cNvSpPr/>
          <p:nvPr/>
        </p:nvSpPr>
        <p:spPr>
          <a:xfrm>
            <a:off x="4350058" y="4403324"/>
            <a:ext cx="7003742" cy="73684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Book Antiqua" panose="02040602050305030304" pitchFamily="18" charset="0"/>
              </a:rPr>
              <a:t>Markers are also called as Sentinels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72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5D211B-39BA-D436-6535-3A3E8732D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C668D-9E93-B61E-D092-EFE46F9AB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E17594-FBCB-5845-0E3D-461514BA4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55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59341B-D8EE-639D-6BD4-8BD6276B0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06" y="57209"/>
            <a:ext cx="11277600" cy="891137"/>
          </a:xfrm>
        </p:spPr>
        <p:txBody>
          <a:bodyPr>
            <a:normAutofit fontScale="90000"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Variable Length Storage with Lengths listed</a:t>
            </a:r>
            <a:endParaRPr lang="en-IN" sz="44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52DF0E3-42D8-5398-2B39-207BDD1F4A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907034"/>
              </p:ext>
            </p:extLst>
          </p:nvPr>
        </p:nvGraphicFramePr>
        <p:xfrm>
          <a:off x="457200" y="1815273"/>
          <a:ext cx="1284114" cy="289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2057">
                  <a:extLst>
                    <a:ext uri="{9D8B030D-6E8A-4147-A177-3AD203B41FA5}">
                      <a16:colId xmlns:a16="http://schemas.microsoft.com/office/drawing/2014/main" val="2050140959"/>
                    </a:ext>
                  </a:extLst>
                </a:gridCol>
                <a:gridCol w="642057">
                  <a:extLst>
                    <a:ext uri="{9D8B030D-6E8A-4147-A177-3AD203B41FA5}">
                      <a16:colId xmlns:a16="http://schemas.microsoft.com/office/drawing/2014/main" val="3469030957"/>
                    </a:ext>
                  </a:extLst>
                </a:gridCol>
              </a:tblGrid>
              <a:tr h="5510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18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0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219989"/>
                  </a:ext>
                </a:extLst>
              </a:tr>
              <a:tr h="5510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12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1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352181"/>
                  </a:ext>
                </a:extLst>
              </a:tr>
              <a:tr h="5510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02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2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765853"/>
                  </a:ext>
                </a:extLst>
              </a:tr>
              <a:tr h="5510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33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3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584950"/>
                  </a:ext>
                </a:extLst>
              </a:tr>
              <a:tr h="5510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02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4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19247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5C7A3BF-9FCC-0F34-6837-ACBFDF76B6D4}"/>
              </a:ext>
            </a:extLst>
          </p:cNvPr>
          <p:cNvSpPr txBox="1"/>
          <p:nvPr/>
        </p:nvSpPr>
        <p:spPr>
          <a:xfrm>
            <a:off x="337606" y="1272137"/>
            <a:ext cx="138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POINT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D9A0A83C-5B3E-8B52-3F4B-B5146BE56ED0}"/>
              </a:ext>
            </a:extLst>
          </p:cNvPr>
          <p:cNvCxnSpPr>
            <a:cxnSpLocks/>
          </p:cNvCxnSpPr>
          <p:nvPr/>
        </p:nvCxnSpPr>
        <p:spPr>
          <a:xfrm flipV="1">
            <a:off x="1574433" y="1438183"/>
            <a:ext cx="1857934" cy="72818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909E4E48-C642-D886-1401-B7E4AF0CB9C3}"/>
              </a:ext>
            </a:extLst>
          </p:cNvPr>
          <p:cNvCxnSpPr>
            <a:cxnSpLocks/>
          </p:cNvCxnSpPr>
          <p:nvPr/>
        </p:nvCxnSpPr>
        <p:spPr>
          <a:xfrm flipV="1">
            <a:off x="1501869" y="2002004"/>
            <a:ext cx="1834323" cy="684842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BC5A6350-68E3-3FAD-056C-6BE1622A9130}"/>
              </a:ext>
            </a:extLst>
          </p:cNvPr>
          <p:cNvCxnSpPr>
            <a:cxnSpLocks/>
          </p:cNvCxnSpPr>
          <p:nvPr/>
        </p:nvCxnSpPr>
        <p:spPr>
          <a:xfrm flipV="1">
            <a:off x="1537222" y="2671327"/>
            <a:ext cx="1873391" cy="591746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3245A4F7-E21A-6850-A058-934D910BC3CC}"/>
              </a:ext>
            </a:extLst>
          </p:cNvPr>
          <p:cNvCxnSpPr>
            <a:cxnSpLocks/>
          </p:cNvCxnSpPr>
          <p:nvPr/>
        </p:nvCxnSpPr>
        <p:spPr>
          <a:xfrm flipV="1">
            <a:off x="1481972" y="3243814"/>
            <a:ext cx="2003062" cy="736846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CFF4B5B8-9D03-D2B7-3C1A-FC583F9C80B4}"/>
              </a:ext>
            </a:extLst>
          </p:cNvPr>
          <p:cNvCxnSpPr>
            <a:cxnSpLocks/>
          </p:cNvCxnSpPr>
          <p:nvPr/>
        </p:nvCxnSpPr>
        <p:spPr>
          <a:xfrm flipV="1">
            <a:off x="1392095" y="3813873"/>
            <a:ext cx="2003062" cy="736846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1EC56FD-136E-9758-8A1A-16449C5D93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966671"/>
              </p:ext>
            </p:extLst>
          </p:nvPr>
        </p:nvGraphicFramePr>
        <p:xfrm>
          <a:off x="3432367" y="1143917"/>
          <a:ext cx="8494944" cy="289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94944">
                  <a:extLst>
                    <a:ext uri="{9D8B030D-6E8A-4147-A177-3AD203B41FA5}">
                      <a16:colId xmlns:a16="http://schemas.microsoft.com/office/drawing/2014/main" val="34690309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#include&lt;stdio.h&gt;</a:t>
                      </a:r>
                      <a:endParaRPr lang="en-IN" sz="3200" dirty="0">
                        <a:highlight>
                          <a:srgbClr val="FFFF00"/>
                        </a:highlight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219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void main()</a:t>
                      </a:r>
                      <a:endParaRPr lang="en-IN" sz="3200" dirty="0">
                        <a:highlight>
                          <a:srgbClr val="FFFF00"/>
                        </a:highlight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352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{</a:t>
                      </a:r>
                      <a:endParaRPr lang="en-IN" sz="3200" dirty="0">
                        <a:highlight>
                          <a:srgbClr val="FFFF00"/>
                        </a:highlight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765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                        </a:t>
                      </a:r>
                      <a:r>
                        <a:rPr lang="en-US" sz="3200" dirty="0" err="1">
                          <a:latin typeface="Book Antiqua" panose="02040602050305030304" pitchFamily="18" charset="0"/>
                        </a:rPr>
                        <a:t>printf</a:t>
                      </a:r>
                      <a:r>
                        <a:rPr lang="en-US" sz="3200" dirty="0">
                          <a:latin typeface="Book Antiqua" panose="02040602050305030304" pitchFamily="18" charset="0"/>
                        </a:rPr>
                        <a:t>(“Welcome to AIML”);</a:t>
                      </a:r>
                      <a:endParaRPr lang="en-IN" sz="3200" dirty="0">
                        <a:highlight>
                          <a:srgbClr val="FFFF00"/>
                        </a:highlight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584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Book Antiqua" panose="02040602050305030304" pitchFamily="18" charset="0"/>
                        </a:rPr>
                        <a:t>}</a:t>
                      </a:r>
                      <a:endParaRPr lang="en-IN" sz="3200" dirty="0">
                        <a:highlight>
                          <a:srgbClr val="FFFF00"/>
                        </a:highlight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192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82472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EF38DA-0D19-25B4-9AD6-4BBE221EF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ACE3A-5F2C-567E-3804-2723231F8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BEACE-193B-1704-7420-5D893E74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56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2965F8-8249-7431-7A97-5D851F4DE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503" y="136525"/>
            <a:ext cx="11709808" cy="8911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i="1" dirty="0">
                <a:solidFill>
                  <a:srgbClr val="FF0000"/>
                </a:solidFill>
              </a:rPr>
              <a:t>Variable Length Storage with Markers and variable size</a:t>
            </a:r>
            <a:endParaRPr lang="en-IN" sz="44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431B100-18CA-A900-5160-D5B79692B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298966"/>
              </p:ext>
            </p:extLst>
          </p:nvPr>
        </p:nvGraphicFramePr>
        <p:xfrm>
          <a:off x="3432367" y="1143917"/>
          <a:ext cx="8494944" cy="115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94944">
                  <a:extLst>
                    <a:ext uri="{9D8B030D-6E8A-4147-A177-3AD203B41FA5}">
                      <a16:colId xmlns:a16="http://schemas.microsoft.com/office/drawing/2014/main" val="34690309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Book Antiqua" panose="02040602050305030304" pitchFamily="18" charset="0"/>
                        </a:rPr>
                        <a:t>#include&lt;stdio.h&gt;</a:t>
                      </a:r>
                      <a:r>
                        <a:rPr lang="en-US" sz="3200" dirty="0">
                          <a:highlight>
                            <a:srgbClr val="FFFF00"/>
                          </a:highlight>
                          <a:latin typeface="Book Antiqua" panose="02040602050305030304" pitchFamily="18" charset="0"/>
                        </a:rPr>
                        <a:t>$$</a:t>
                      </a:r>
                      <a:r>
                        <a:rPr lang="en-US" sz="3200" dirty="0">
                          <a:latin typeface="Book Antiqua" panose="02040602050305030304" pitchFamily="18" charset="0"/>
                        </a:rPr>
                        <a:t>void main()</a:t>
                      </a:r>
                      <a:r>
                        <a:rPr lang="en-US" sz="3200" dirty="0">
                          <a:highlight>
                            <a:srgbClr val="FFFF00"/>
                          </a:highlight>
                          <a:latin typeface="Book Antiqua" panose="02040602050305030304" pitchFamily="18" charset="0"/>
                        </a:rPr>
                        <a:t>$$</a:t>
                      </a:r>
                      <a:r>
                        <a:rPr lang="en-US" sz="3200" dirty="0">
                          <a:latin typeface="Book Antiqua" panose="02040602050305030304" pitchFamily="18" charset="0"/>
                        </a:rPr>
                        <a:t>{</a:t>
                      </a:r>
                      <a:r>
                        <a:rPr lang="en-US" sz="3200" dirty="0">
                          <a:highlight>
                            <a:srgbClr val="FFFF00"/>
                          </a:highlight>
                          <a:latin typeface="Book Antiqua" panose="02040602050305030304" pitchFamily="18" charset="0"/>
                        </a:rPr>
                        <a:t>$$</a:t>
                      </a:r>
                      <a:endParaRPr lang="en-IN" sz="3200" dirty="0">
                        <a:highlight>
                          <a:srgbClr val="FFFF00"/>
                        </a:highlight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219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highlight>
                            <a:srgbClr val="FFFF00"/>
                          </a:highlight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Book Antiqua" panose="02040602050305030304" pitchFamily="18" charset="0"/>
                        </a:rPr>
                        <a:t>printf</a:t>
                      </a:r>
                      <a:r>
                        <a:rPr lang="en-US" sz="3200" dirty="0">
                          <a:latin typeface="Book Antiqua" panose="02040602050305030304" pitchFamily="18" charset="0"/>
                        </a:rPr>
                        <a:t>(“Welcome to AIML”);</a:t>
                      </a:r>
                      <a:r>
                        <a:rPr lang="en-US" sz="3200" dirty="0">
                          <a:highlight>
                            <a:srgbClr val="FFFF00"/>
                          </a:highlight>
                          <a:latin typeface="Book Antiqua" panose="02040602050305030304" pitchFamily="18" charset="0"/>
                        </a:rPr>
                        <a:t>$$</a:t>
                      </a:r>
                      <a:r>
                        <a:rPr lang="en-US" sz="3200" dirty="0">
                          <a:latin typeface="Book Antiqua" panose="02040602050305030304" pitchFamily="18" charset="0"/>
                        </a:rPr>
                        <a:t>}</a:t>
                      </a:r>
                      <a:r>
                        <a:rPr lang="en-US" sz="3200" dirty="0">
                          <a:highlight>
                            <a:srgbClr val="FFFF00"/>
                          </a:highlight>
                          <a:latin typeface="Book Antiqua" panose="02040602050305030304" pitchFamily="18" charset="0"/>
                        </a:rPr>
                        <a:t>$$</a:t>
                      </a:r>
                      <a:endParaRPr lang="en-IN" sz="3200" dirty="0">
                        <a:highlight>
                          <a:srgbClr val="FFFF00"/>
                        </a:highlight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35218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3DF1314-E97A-524A-2F05-7C95C0524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571230"/>
              </p:ext>
            </p:extLst>
          </p:nvPr>
        </p:nvGraphicFramePr>
        <p:xfrm>
          <a:off x="457200" y="1815273"/>
          <a:ext cx="1284114" cy="289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4114">
                  <a:extLst>
                    <a:ext uri="{9D8B030D-6E8A-4147-A177-3AD203B41FA5}">
                      <a16:colId xmlns:a16="http://schemas.microsoft.com/office/drawing/2014/main" val="3469030957"/>
                    </a:ext>
                  </a:extLst>
                </a:gridCol>
              </a:tblGrid>
              <a:tr h="5510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0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219989"/>
                  </a:ext>
                </a:extLst>
              </a:tr>
              <a:tr h="5510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1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352181"/>
                  </a:ext>
                </a:extLst>
              </a:tr>
              <a:tr h="5510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2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765853"/>
                  </a:ext>
                </a:extLst>
              </a:tr>
              <a:tr h="5510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3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584950"/>
                  </a:ext>
                </a:extLst>
              </a:tr>
              <a:tr h="55105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Book Antiqua" panose="02040602050305030304" pitchFamily="18" charset="0"/>
                        </a:rPr>
                        <a:t>4</a:t>
                      </a:r>
                      <a:endParaRPr lang="en-IN" sz="3200" dirty="0">
                        <a:latin typeface="Book Antiqua" panose="0204060205030503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19247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140CB4F-16BB-D213-566B-1E8D34EF27A5}"/>
              </a:ext>
            </a:extLst>
          </p:cNvPr>
          <p:cNvSpPr txBox="1"/>
          <p:nvPr/>
        </p:nvSpPr>
        <p:spPr>
          <a:xfrm>
            <a:off x="337606" y="1272137"/>
            <a:ext cx="138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POINT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61EC81E4-8BEE-1914-39D8-6895F4263566}"/>
              </a:ext>
            </a:extLst>
          </p:cNvPr>
          <p:cNvCxnSpPr>
            <a:cxnSpLocks/>
          </p:cNvCxnSpPr>
          <p:nvPr/>
        </p:nvCxnSpPr>
        <p:spPr>
          <a:xfrm flipV="1">
            <a:off x="1429305" y="1438183"/>
            <a:ext cx="2003062" cy="736846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BC4FD12C-447C-FB4E-F6F6-05FE8CBA83DC}"/>
              </a:ext>
            </a:extLst>
          </p:cNvPr>
          <p:cNvCxnSpPr>
            <a:cxnSpLocks/>
          </p:cNvCxnSpPr>
          <p:nvPr/>
        </p:nvCxnSpPr>
        <p:spPr>
          <a:xfrm flipV="1">
            <a:off x="1333130" y="1598337"/>
            <a:ext cx="6115235" cy="1140513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DA36C46B-6FFC-4CAE-6B2F-180ED4D57D5E}"/>
              </a:ext>
            </a:extLst>
          </p:cNvPr>
          <p:cNvCxnSpPr>
            <a:cxnSpLocks/>
          </p:cNvCxnSpPr>
          <p:nvPr/>
        </p:nvCxnSpPr>
        <p:spPr>
          <a:xfrm flipV="1">
            <a:off x="1407551" y="1597721"/>
            <a:ext cx="8491051" cy="1810452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452DD485-29B1-D1FC-F206-1C949B06A371}"/>
              </a:ext>
            </a:extLst>
          </p:cNvPr>
          <p:cNvCxnSpPr>
            <a:cxnSpLocks/>
          </p:cNvCxnSpPr>
          <p:nvPr/>
        </p:nvCxnSpPr>
        <p:spPr>
          <a:xfrm flipV="1">
            <a:off x="1481972" y="2222080"/>
            <a:ext cx="2131240" cy="175858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FD548021-8759-D7C8-A68C-CE078B6C3565}"/>
              </a:ext>
            </a:extLst>
          </p:cNvPr>
          <p:cNvCxnSpPr>
            <a:cxnSpLocks/>
          </p:cNvCxnSpPr>
          <p:nvPr/>
        </p:nvCxnSpPr>
        <p:spPr>
          <a:xfrm flipV="1">
            <a:off x="1392095" y="2175029"/>
            <a:ext cx="7858437" cy="2375690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279D960-0BC5-F9A7-9E22-E477A6546EFA}"/>
              </a:ext>
            </a:extLst>
          </p:cNvPr>
          <p:cNvSpPr/>
          <p:nvPr/>
        </p:nvSpPr>
        <p:spPr>
          <a:xfrm>
            <a:off x="4177968" y="4977237"/>
            <a:ext cx="7003742" cy="73684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Book Antiqua" panose="02040602050305030304" pitchFamily="18" charset="0"/>
              </a:rPr>
              <a:t>However, if record lengths keep changing, such approaches are not suitable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A04E066-F635-3A5C-7AB0-A3DF0EE81BCA}"/>
              </a:ext>
            </a:extLst>
          </p:cNvPr>
          <p:cNvSpPr/>
          <p:nvPr/>
        </p:nvSpPr>
        <p:spPr>
          <a:xfrm>
            <a:off x="4731058" y="3980660"/>
            <a:ext cx="7003742" cy="73684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Book Antiqua" panose="02040602050305030304" pitchFamily="18" charset="0"/>
              </a:rPr>
              <a:t>Such methods provides efficient storage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28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2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01C273-F9B0-C10E-28ED-C8680CE3E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561396-42D0-0723-2E09-2A567D1FA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C6F26-83AB-5A26-8424-9157C88E9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57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144897B-7F84-8CD1-CDA3-E29869574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503" y="136526"/>
            <a:ext cx="3963880" cy="7601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Linked Storage</a:t>
            </a:r>
            <a:endParaRPr lang="en-IN" sz="44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C277FF-62CF-1B12-66D5-59A65FFFC422}"/>
              </a:ext>
            </a:extLst>
          </p:cNvPr>
          <p:cNvSpPr txBox="1"/>
          <p:nvPr/>
        </p:nvSpPr>
        <p:spPr>
          <a:xfrm>
            <a:off x="1003388" y="754700"/>
            <a:ext cx="81585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Linked List is a linear collection of nodes.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Each node has data and pointer to next node</a:t>
            </a:r>
            <a:endParaRPr lang="en-IN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88C63F-D53F-BFB3-F831-37C65C4B97CD}"/>
              </a:ext>
            </a:extLst>
          </p:cNvPr>
          <p:cNvGrpSpPr/>
          <p:nvPr/>
        </p:nvGrpSpPr>
        <p:grpSpPr>
          <a:xfrm>
            <a:off x="457200" y="2273521"/>
            <a:ext cx="972105" cy="843379"/>
            <a:chOff x="1140781" y="2610873"/>
            <a:chExt cx="972105" cy="84337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807C0C0-4A85-85EA-5835-0B3888CC8F32}"/>
                </a:ext>
              </a:extLst>
            </p:cNvPr>
            <p:cNvSpPr/>
            <p:nvPr/>
          </p:nvSpPr>
          <p:spPr>
            <a:xfrm>
              <a:off x="1140781" y="2610873"/>
              <a:ext cx="581488" cy="843379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IN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8C13368-0596-505C-582B-3B6542D0E857}"/>
                </a:ext>
              </a:extLst>
            </p:cNvPr>
            <p:cNvSpPr/>
            <p:nvPr/>
          </p:nvSpPr>
          <p:spPr>
            <a:xfrm>
              <a:off x="1713391" y="2618912"/>
              <a:ext cx="399495" cy="8278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54D8F6-3CB9-BEAE-78C4-8192760E97F2}"/>
              </a:ext>
            </a:extLst>
          </p:cNvPr>
          <p:cNvGrpSpPr/>
          <p:nvPr/>
        </p:nvGrpSpPr>
        <p:grpSpPr>
          <a:xfrm>
            <a:off x="1697853" y="2281560"/>
            <a:ext cx="972105" cy="843379"/>
            <a:chOff x="1140781" y="2610873"/>
            <a:chExt cx="972105" cy="84337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71EA4D5-8F6B-6A44-90A8-71235456CB25}"/>
                </a:ext>
              </a:extLst>
            </p:cNvPr>
            <p:cNvSpPr/>
            <p:nvPr/>
          </p:nvSpPr>
          <p:spPr>
            <a:xfrm>
              <a:off x="1140781" y="2610873"/>
              <a:ext cx="581488" cy="843379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endParaRPr lang="en-IN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0AC886-06C2-9DCF-92E2-4DE8C5190FD0}"/>
                </a:ext>
              </a:extLst>
            </p:cNvPr>
            <p:cNvSpPr/>
            <p:nvPr/>
          </p:nvSpPr>
          <p:spPr>
            <a:xfrm>
              <a:off x="1713391" y="2618912"/>
              <a:ext cx="399495" cy="8278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5D3BA5A-D194-4C43-8015-D631D1F998D7}"/>
              </a:ext>
            </a:extLst>
          </p:cNvPr>
          <p:cNvGrpSpPr/>
          <p:nvPr/>
        </p:nvGrpSpPr>
        <p:grpSpPr>
          <a:xfrm>
            <a:off x="2942207" y="2266024"/>
            <a:ext cx="972105" cy="843379"/>
            <a:chOff x="1140781" y="2610873"/>
            <a:chExt cx="972105" cy="84337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9D2560B-2A99-663A-F5F6-1919A4FE2C7A}"/>
                </a:ext>
              </a:extLst>
            </p:cNvPr>
            <p:cNvSpPr/>
            <p:nvPr/>
          </p:nvSpPr>
          <p:spPr>
            <a:xfrm>
              <a:off x="1140781" y="2610873"/>
              <a:ext cx="581488" cy="843379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endParaRPr lang="en-IN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D073537-5ACE-6215-A7D6-82869CD43195}"/>
                </a:ext>
              </a:extLst>
            </p:cNvPr>
            <p:cNvSpPr/>
            <p:nvPr/>
          </p:nvSpPr>
          <p:spPr>
            <a:xfrm>
              <a:off x="1713391" y="2618912"/>
              <a:ext cx="399495" cy="8278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F2A060-4EA7-B663-F8F4-99587279755A}"/>
              </a:ext>
            </a:extLst>
          </p:cNvPr>
          <p:cNvGrpSpPr/>
          <p:nvPr/>
        </p:nvGrpSpPr>
        <p:grpSpPr>
          <a:xfrm>
            <a:off x="4184339" y="2289598"/>
            <a:ext cx="972105" cy="843379"/>
            <a:chOff x="1140781" y="2610873"/>
            <a:chExt cx="972105" cy="84337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D807F17-9700-3B8C-6D07-BD6ADCCFA643}"/>
                </a:ext>
              </a:extLst>
            </p:cNvPr>
            <p:cNvSpPr/>
            <p:nvPr/>
          </p:nvSpPr>
          <p:spPr>
            <a:xfrm>
              <a:off x="1140781" y="2610873"/>
              <a:ext cx="581488" cy="843379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DAB042E-7E1A-5530-9E81-2E20E5E4B0DE}"/>
                </a:ext>
              </a:extLst>
            </p:cNvPr>
            <p:cNvSpPr/>
            <p:nvPr/>
          </p:nvSpPr>
          <p:spPr>
            <a:xfrm>
              <a:off x="1713391" y="2618912"/>
              <a:ext cx="399495" cy="8278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1B36DC3-F4BD-F7B7-55DE-2D1FC1E59829}"/>
              </a:ext>
            </a:extLst>
          </p:cNvPr>
          <p:cNvGrpSpPr/>
          <p:nvPr/>
        </p:nvGrpSpPr>
        <p:grpSpPr>
          <a:xfrm>
            <a:off x="5415374" y="2288335"/>
            <a:ext cx="972105" cy="843379"/>
            <a:chOff x="1140781" y="2610873"/>
            <a:chExt cx="972105" cy="84337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26F50E5-C49E-B40E-E395-A271A8566BD2}"/>
                </a:ext>
              </a:extLst>
            </p:cNvPr>
            <p:cNvSpPr/>
            <p:nvPr/>
          </p:nvSpPr>
          <p:spPr>
            <a:xfrm>
              <a:off x="1140781" y="2610873"/>
              <a:ext cx="581488" cy="843379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IN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DE439C6-B1B8-D5FC-F441-269BF54B3ED1}"/>
                </a:ext>
              </a:extLst>
            </p:cNvPr>
            <p:cNvSpPr/>
            <p:nvPr/>
          </p:nvSpPr>
          <p:spPr>
            <a:xfrm>
              <a:off x="1713391" y="2618912"/>
              <a:ext cx="399495" cy="8278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2039202-DE23-477C-76F6-0D9E9E9209AF}"/>
              </a:ext>
            </a:extLst>
          </p:cNvPr>
          <p:cNvGrpSpPr/>
          <p:nvPr/>
        </p:nvGrpSpPr>
        <p:grpSpPr>
          <a:xfrm>
            <a:off x="6646409" y="2299129"/>
            <a:ext cx="972105" cy="843379"/>
            <a:chOff x="1140781" y="2610873"/>
            <a:chExt cx="972105" cy="84337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F7FD280-CCAE-FFB0-312C-428C935A5638}"/>
                </a:ext>
              </a:extLst>
            </p:cNvPr>
            <p:cNvSpPr/>
            <p:nvPr/>
          </p:nvSpPr>
          <p:spPr>
            <a:xfrm>
              <a:off x="1140781" y="2610873"/>
              <a:ext cx="581488" cy="843379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IN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52C5EB2-9658-8AD6-FA29-6A8946A8F139}"/>
                </a:ext>
              </a:extLst>
            </p:cNvPr>
            <p:cNvSpPr/>
            <p:nvPr/>
          </p:nvSpPr>
          <p:spPr>
            <a:xfrm>
              <a:off x="1713391" y="2618912"/>
              <a:ext cx="399495" cy="8278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146A39E-6C40-103A-7102-845A2D29325F}"/>
              </a:ext>
            </a:extLst>
          </p:cNvPr>
          <p:cNvGrpSpPr/>
          <p:nvPr/>
        </p:nvGrpSpPr>
        <p:grpSpPr>
          <a:xfrm>
            <a:off x="7923318" y="2307168"/>
            <a:ext cx="972105" cy="843379"/>
            <a:chOff x="1140781" y="2610873"/>
            <a:chExt cx="972105" cy="84337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5EE0C78-EB3C-27E4-CF43-0B1DF64986A5}"/>
                </a:ext>
              </a:extLst>
            </p:cNvPr>
            <p:cNvSpPr/>
            <p:nvPr/>
          </p:nvSpPr>
          <p:spPr>
            <a:xfrm>
              <a:off x="1140781" y="2610873"/>
              <a:ext cx="581488" cy="843379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AFB0D45-E544-D027-6DDB-787DD0FB17B2}"/>
                </a:ext>
              </a:extLst>
            </p:cNvPr>
            <p:cNvSpPr/>
            <p:nvPr/>
          </p:nvSpPr>
          <p:spPr>
            <a:xfrm>
              <a:off x="1713391" y="2618912"/>
              <a:ext cx="399495" cy="8278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B3B2378-93F4-620C-DCEA-83BC63E0CF92}"/>
              </a:ext>
            </a:extLst>
          </p:cNvPr>
          <p:cNvGrpSpPr/>
          <p:nvPr/>
        </p:nvGrpSpPr>
        <p:grpSpPr>
          <a:xfrm>
            <a:off x="6096000" y="3712139"/>
            <a:ext cx="972105" cy="843379"/>
            <a:chOff x="1140781" y="2610873"/>
            <a:chExt cx="972105" cy="84337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A9427C9-059E-A4DE-6F86-5012DC00AA4F}"/>
                </a:ext>
              </a:extLst>
            </p:cNvPr>
            <p:cNvSpPr/>
            <p:nvPr/>
          </p:nvSpPr>
          <p:spPr>
            <a:xfrm>
              <a:off x="1140781" y="2610873"/>
              <a:ext cx="581488" cy="843379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endParaRPr lang="en-IN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E57E234-6B8B-0B63-A579-747A5C593A22}"/>
                </a:ext>
              </a:extLst>
            </p:cNvPr>
            <p:cNvSpPr/>
            <p:nvPr/>
          </p:nvSpPr>
          <p:spPr>
            <a:xfrm>
              <a:off x="1713391" y="2618912"/>
              <a:ext cx="399495" cy="8278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020190-4454-9140-E057-AB9B53B0F441}"/>
              </a:ext>
            </a:extLst>
          </p:cNvPr>
          <p:cNvGrpSpPr/>
          <p:nvPr/>
        </p:nvGrpSpPr>
        <p:grpSpPr>
          <a:xfrm>
            <a:off x="7321858" y="3742789"/>
            <a:ext cx="972105" cy="843379"/>
            <a:chOff x="1140781" y="2610873"/>
            <a:chExt cx="972105" cy="84337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17DDB4D-3F99-35D3-32DF-7BD5132AB8EC}"/>
                </a:ext>
              </a:extLst>
            </p:cNvPr>
            <p:cNvSpPr/>
            <p:nvPr/>
          </p:nvSpPr>
          <p:spPr>
            <a:xfrm>
              <a:off x="1140781" y="2610873"/>
              <a:ext cx="581488" cy="843379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endParaRPr lang="en-IN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6FC9A63-5A6F-8454-1D97-D147CE6C0B4D}"/>
                </a:ext>
              </a:extLst>
            </p:cNvPr>
            <p:cNvSpPr/>
            <p:nvPr/>
          </p:nvSpPr>
          <p:spPr>
            <a:xfrm>
              <a:off x="1713391" y="2618912"/>
              <a:ext cx="399495" cy="8278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3E712B-3540-7A35-9C02-282F36AEFBFE}"/>
              </a:ext>
            </a:extLst>
          </p:cNvPr>
          <p:cNvGrpSpPr/>
          <p:nvPr/>
        </p:nvGrpSpPr>
        <p:grpSpPr>
          <a:xfrm>
            <a:off x="8535135" y="3738524"/>
            <a:ext cx="972105" cy="843379"/>
            <a:chOff x="1140781" y="2610873"/>
            <a:chExt cx="972105" cy="84337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F35A8BA-D8B8-C70F-DCC4-848EF720BB66}"/>
                </a:ext>
              </a:extLst>
            </p:cNvPr>
            <p:cNvSpPr/>
            <p:nvPr/>
          </p:nvSpPr>
          <p:spPr>
            <a:xfrm>
              <a:off x="1140781" y="2610873"/>
              <a:ext cx="581488" cy="843379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endParaRPr lang="en-IN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FE64BBC-9BAC-3687-5D2B-F82407CF047F}"/>
                </a:ext>
              </a:extLst>
            </p:cNvPr>
            <p:cNvSpPr/>
            <p:nvPr/>
          </p:nvSpPr>
          <p:spPr>
            <a:xfrm>
              <a:off x="1713391" y="2618912"/>
              <a:ext cx="399495" cy="8278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B51CC0E-171B-0B01-039B-E08864F0EA03}"/>
              </a:ext>
            </a:extLst>
          </p:cNvPr>
          <p:cNvGrpSpPr/>
          <p:nvPr/>
        </p:nvGrpSpPr>
        <p:grpSpPr>
          <a:xfrm>
            <a:off x="9789671" y="3763056"/>
            <a:ext cx="1227517" cy="843379"/>
            <a:chOff x="1140781" y="2610873"/>
            <a:chExt cx="972105" cy="84337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FEB37D0-B105-FBE7-E29F-00B1E63C096F}"/>
                </a:ext>
              </a:extLst>
            </p:cNvPr>
            <p:cNvSpPr/>
            <p:nvPr/>
          </p:nvSpPr>
          <p:spPr>
            <a:xfrm>
              <a:off x="1140781" y="2610873"/>
              <a:ext cx="581488" cy="843379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endParaRPr lang="en-IN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66D2F6A-454B-B011-5406-571828C4823D}"/>
                </a:ext>
              </a:extLst>
            </p:cNvPr>
            <p:cNvSpPr/>
            <p:nvPr/>
          </p:nvSpPr>
          <p:spPr>
            <a:xfrm>
              <a:off x="1713391" y="2618912"/>
              <a:ext cx="399495" cy="8278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400" dirty="0">
                  <a:solidFill>
                    <a:schemeClr val="accent6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𝟇</a:t>
              </a:r>
              <a:endParaRPr lang="en-IN" sz="2400" dirty="0">
                <a:solidFill>
                  <a:schemeClr val="accent6">
                    <a:lumMod val="10000"/>
                  </a:schemeClr>
                </a:solidFill>
              </a:endParaRPr>
            </a:p>
          </p:txBody>
        </p:sp>
      </p:grp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73E3364A-96A5-F03E-98B1-ABA48CD8C5B3}"/>
              </a:ext>
            </a:extLst>
          </p:cNvPr>
          <p:cNvSpPr/>
          <p:nvPr/>
        </p:nvSpPr>
        <p:spPr>
          <a:xfrm>
            <a:off x="1296139" y="2654964"/>
            <a:ext cx="401714" cy="12719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A99BA091-3926-9EBA-D528-19B35AEDBB07}"/>
              </a:ext>
            </a:extLst>
          </p:cNvPr>
          <p:cNvSpPr/>
          <p:nvPr/>
        </p:nvSpPr>
        <p:spPr>
          <a:xfrm>
            <a:off x="2528653" y="2665023"/>
            <a:ext cx="405783" cy="12860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F34627FC-102A-C6B0-5F1F-6EBF3A99A54C}"/>
              </a:ext>
            </a:extLst>
          </p:cNvPr>
          <p:cNvSpPr/>
          <p:nvPr/>
        </p:nvSpPr>
        <p:spPr>
          <a:xfrm>
            <a:off x="3769306" y="2623526"/>
            <a:ext cx="412077" cy="17010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E118985C-B69E-E348-5A2A-F23CA62FF6AD}"/>
              </a:ext>
            </a:extLst>
          </p:cNvPr>
          <p:cNvSpPr/>
          <p:nvPr/>
        </p:nvSpPr>
        <p:spPr>
          <a:xfrm>
            <a:off x="5013660" y="2632376"/>
            <a:ext cx="412811" cy="16125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D28A7B40-4764-A763-D42D-42E2323DA53C}"/>
              </a:ext>
            </a:extLst>
          </p:cNvPr>
          <p:cNvSpPr/>
          <p:nvPr/>
        </p:nvSpPr>
        <p:spPr>
          <a:xfrm>
            <a:off x="6227501" y="2643844"/>
            <a:ext cx="418908" cy="21476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4C20E5EF-E29E-CCAB-104E-19E8618C79FE}"/>
              </a:ext>
            </a:extLst>
          </p:cNvPr>
          <p:cNvSpPr/>
          <p:nvPr/>
        </p:nvSpPr>
        <p:spPr>
          <a:xfrm>
            <a:off x="7497924" y="2636396"/>
            <a:ext cx="379520" cy="15723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8B69D433-B5EB-7A60-7C94-44C6A76CE400}"/>
              </a:ext>
            </a:extLst>
          </p:cNvPr>
          <p:cNvSpPr/>
          <p:nvPr/>
        </p:nvSpPr>
        <p:spPr>
          <a:xfrm>
            <a:off x="6995415" y="4067511"/>
            <a:ext cx="341238" cy="13665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15CE43FC-344C-F746-302B-8CF36B641870}"/>
              </a:ext>
            </a:extLst>
          </p:cNvPr>
          <p:cNvSpPr/>
          <p:nvPr/>
        </p:nvSpPr>
        <p:spPr>
          <a:xfrm>
            <a:off x="8163016" y="4010430"/>
            <a:ext cx="399495" cy="19373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0731C63E-264F-26B9-DC58-487E63B9572A}"/>
              </a:ext>
            </a:extLst>
          </p:cNvPr>
          <p:cNvSpPr/>
          <p:nvPr/>
        </p:nvSpPr>
        <p:spPr>
          <a:xfrm>
            <a:off x="9399054" y="4058935"/>
            <a:ext cx="390617" cy="165691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20348092-741C-5E33-CE90-3DAD6A71DE4C}"/>
              </a:ext>
            </a:extLst>
          </p:cNvPr>
          <p:cNvCxnSpPr>
            <a:cxnSpLocks/>
            <a:stCxn id="29" idx="3"/>
          </p:cNvCxnSpPr>
          <p:nvPr/>
        </p:nvCxnSpPr>
        <p:spPr>
          <a:xfrm flipH="1">
            <a:off x="4683259" y="2729129"/>
            <a:ext cx="4212164" cy="702735"/>
          </a:xfrm>
          <a:prstGeom prst="bentConnector3">
            <a:avLst>
              <a:gd name="adj1" fmla="val -5427"/>
            </a:avLst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DDABDB26-59D5-E8DF-D1C2-5370CA9CAC27}"/>
              </a:ext>
            </a:extLst>
          </p:cNvPr>
          <p:cNvCxnSpPr>
            <a:cxnSpLocks/>
          </p:cNvCxnSpPr>
          <p:nvPr/>
        </p:nvCxnSpPr>
        <p:spPr>
          <a:xfrm>
            <a:off x="4726617" y="3453445"/>
            <a:ext cx="1414060" cy="771182"/>
          </a:xfrm>
          <a:prstGeom prst="bentConnector3">
            <a:avLst>
              <a:gd name="adj1" fmla="val -1481"/>
            </a:avLst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B557633-85C3-E8C4-CC1F-225B8BD3285A}"/>
              </a:ext>
            </a:extLst>
          </p:cNvPr>
          <p:cNvGrpSpPr/>
          <p:nvPr/>
        </p:nvGrpSpPr>
        <p:grpSpPr>
          <a:xfrm>
            <a:off x="543757" y="5134079"/>
            <a:ext cx="1307241" cy="843379"/>
            <a:chOff x="1140781" y="2610873"/>
            <a:chExt cx="783272" cy="843379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2B77D3E-BED1-852F-3DA0-DFE58A5F5095}"/>
                </a:ext>
              </a:extLst>
            </p:cNvPr>
            <p:cNvSpPr/>
            <p:nvPr/>
          </p:nvSpPr>
          <p:spPr>
            <a:xfrm>
              <a:off x="1140781" y="2610873"/>
              <a:ext cx="581488" cy="843379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ALL </a:t>
              </a:r>
              <a:endParaRPr lang="en-IN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1246E3F-9CA1-A58B-2B83-A320722E0C00}"/>
                </a:ext>
              </a:extLst>
            </p:cNvPr>
            <p:cNvSpPr/>
            <p:nvPr/>
          </p:nvSpPr>
          <p:spPr>
            <a:xfrm>
              <a:off x="1713392" y="2618912"/>
              <a:ext cx="210661" cy="8278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99" name="Arrow: Right 98">
            <a:extLst>
              <a:ext uri="{FF2B5EF4-FFF2-40B4-BE49-F238E27FC236}">
                <a16:creationId xmlns:a16="http://schemas.microsoft.com/office/drawing/2014/main" id="{C46B7F2E-2E82-74AB-9E7A-87BF182E3831}"/>
              </a:ext>
            </a:extLst>
          </p:cNvPr>
          <p:cNvSpPr/>
          <p:nvPr/>
        </p:nvSpPr>
        <p:spPr>
          <a:xfrm>
            <a:off x="1744869" y="5480876"/>
            <a:ext cx="388749" cy="10317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36B3D82-6297-ADE8-B0ED-1449C3C1F7E2}"/>
              </a:ext>
            </a:extLst>
          </p:cNvPr>
          <p:cNvGrpSpPr/>
          <p:nvPr/>
        </p:nvGrpSpPr>
        <p:grpSpPr>
          <a:xfrm>
            <a:off x="2112508" y="5142118"/>
            <a:ext cx="1496973" cy="843379"/>
            <a:chOff x="1140781" y="2610873"/>
            <a:chExt cx="712689" cy="843379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F66A834E-77BB-A69C-19CC-AD4C35E117C0}"/>
                </a:ext>
              </a:extLst>
            </p:cNvPr>
            <p:cNvSpPr/>
            <p:nvPr/>
          </p:nvSpPr>
          <p:spPr>
            <a:xfrm>
              <a:off x="1140781" y="2610873"/>
              <a:ext cx="581488" cy="843379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W </a:t>
              </a:r>
              <a:endParaRPr lang="en-IN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58A5C1AE-B2F6-EDC3-ED13-F5C532ED7BD2}"/>
                </a:ext>
              </a:extLst>
            </p:cNvPr>
            <p:cNvSpPr/>
            <p:nvPr/>
          </p:nvSpPr>
          <p:spPr>
            <a:xfrm>
              <a:off x="1713391" y="2618912"/>
              <a:ext cx="140079" cy="8278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108" name="Arrow: Right 107">
            <a:extLst>
              <a:ext uri="{FF2B5EF4-FFF2-40B4-BE49-F238E27FC236}">
                <a16:creationId xmlns:a16="http://schemas.microsoft.com/office/drawing/2014/main" id="{734839E2-4FEE-AF5D-EA01-02D65C77CF5F}"/>
              </a:ext>
            </a:extLst>
          </p:cNvPr>
          <p:cNvSpPr/>
          <p:nvPr/>
        </p:nvSpPr>
        <p:spPr>
          <a:xfrm>
            <a:off x="3514817" y="5527482"/>
            <a:ext cx="349140" cy="16310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E817174-9D35-1D41-DC9B-A44E56CCAD41}"/>
              </a:ext>
            </a:extLst>
          </p:cNvPr>
          <p:cNvSpPr/>
          <p:nvPr/>
        </p:nvSpPr>
        <p:spPr>
          <a:xfrm>
            <a:off x="3863958" y="5150157"/>
            <a:ext cx="1221391" cy="84337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 </a:t>
            </a:r>
            <a:endParaRPr lang="en-IN" sz="2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Star: 7 Points 116">
            <a:extLst>
              <a:ext uri="{FF2B5EF4-FFF2-40B4-BE49-F238E27FC236}">
                <a16:creationId xmlns:a16="http://schemas.microsoft.com/office/drawing/2014/main" id="{4822FE89-0767-06BC-25F2-C0246DDB0317}"/>
              </a:ext>
            </a:extLst>
          </p:cNvPr>
          <p:cNvSpPr/>
          <p:nvPr/>
        </p:nvSpPr>
        <p:spPr>
          <a:xfrm>
            <a:off x="9200228" y="1218627"/>
            <a:ext cx="3110878" cy="1835729"/>
          </a:xfrm>
          <a:prstGeom prst="star7">
            <a:avLst/>
          </a:prstGeom>
          <a:solidFill>
            <a:srgbClr val="7BD3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10000"/>
                  </a:schemeClr>
                </a:solidFill>
              </a:rPr>
              <a:t>1 character per node</a:t>
            </a:r>
            <a:endParaRPr lang="en-IN" sz="28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19" name="Star: 7 Points 118">
            <a:extLst>
              <a:ext uri="{FF2B5EF4-FFF2-40B4-BE49-F238E27FC236}">
                <a16:creationId xmlns:a16="http://schemas.microsoft.com/office/drawing/2014/main" id="{4B5B64C2-FED6-D595-212A-B71EB54C057D}"/>
              </a:ext>
            </a:extLst>
          </p:cNvPr>
          <p:cNvSpPr/>
          <p:nvPr/>
        </p:nvSpPr>
        <p:spPr>
          <a:xfrm>
            <a:off x="5794144" y="4636289"/>
            <a:ext cx="3636916" cy="1835729"/>
          </a:xfrm>
          <a:prstGeom prst="star7">
            <a:avLst/>
          </a:prstGeom>
          <a:solidFill>
            <a:srgbClr val="7BD3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10000"/>
                  </a:schemeClr>
                </a:solidFill>
              </a:rPr>
              <a:t>4 characters per node</a:t>
            </a:r>
            <a:endParaRPr lang="en-IN" sz="28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EDB344FE-48A8-B3CB-59A4-8EC5B0D4CE40}"/>
              </a:ext>
            </a:extLst>
          </p:cNvPr>
          <p:cNvSpPr/>
          <p:nvPr/>
        </p:nvSpPr>
        <p:spPr>
          <a:xfrm>
            <a:off x="5082678" y="5173731"/>
            <a:ext cx="504459" cy="827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>
                <a:solidFill>
                  <a:schemeClr val="accent6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𝟇</a:t>
            </a:r>
            <a:endParaRPr lang="en-IN" sz="2400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95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 animBg="1"/>
      <p:bldP spid="99" grpId="0" animBg="1"/>
      <p:bldP spid="108" grpId="0" animBg="1"/>
      <p:bldP spid="110" grpId="0" animBg="1"/>
      <p:bldP spid="117" grpId="0" animBg="1"/>
      <p:bldP spid="119" grpId="0" animBg="1"/>
      <p:bldP spid="12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F8715C-E248-A1C0-E94F-85F3F32D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0A30C-78BB-A660-E534-76F0EDDF1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572004-8785-CA34-2801-99BC4500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58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E37EBA-669D-4AD1-50CC-3950EE7B9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502" y="136526"/>
            <a:ext cx="5260019" cy="760120"/>
          </a:xfrm>
        </p:spPr>
        <p:txBody>
          <a:bodyPr>
            <a:normAutofit/>
          </a:bodyPr>
          <a:lstStyle/>
          <a:p>
            <a:pPr algn="ctr"/>
            <a:r>
              <a:rPr lang="en-US" sz="44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String Operations</a:t>
            </a:r>
            <a:endParaRPr lang="en-IN" sz="44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1042067-880B-0C74-8B6F-08A0817B2631}"/>
              </a:ext>
            </a:extLst>
          </p:cNvPr>
          <p:cNvSpPr/>
          <p:nvPr/>
        </p:nvSpPr>
        <p:spPr>
          <a:xfrm>
            <a:off x="6640826" y="4829452"/>
            <a:ext cx="5033310" cy="1331651"/>
          </a:xfrm>
          <a:custGeom>
            <a:avLst/>
            <a:gdLst>
              <a:gd name="connsiteX0" fmla="*/ 0 w 2676821"/>
              <a:gd name="connsiteY0" fmla="*/ 173397 h 1733973"/>
              <a:gd name="connsiteX1" fmla="*/ 173397 w 2676821"/>
              <a:gd name="connsiteY1" fmla="*/ 0 h 1733973"/>
              <a:gd name="connsiteX2" fmla="*/ 2503424 w 2676821"/>
              <a:gd name="connsiteY2" fmla="*/ 0 h 1733973"/>
              <a:gd name="connsiteX3" fmla="*/ 2676821 w 2676821"/>
              <a:gd name="connsiteY3" fmla="*/ 173397 h 1733973"/>
              <a:gd name="connsiteX4" fmla="*/ 2676821 w 2676821"/>
              <a:gd name="connsiteY4" fmla="*/ 1560576 h 1733973"/>
              <a:gd name="connsiteX5" fmla="*/ 2503424 w 2676821"/>
              <a:gd name="connsiteY5" fmla="*/ 1733973 h 1733973"/>
              <a:gd name="connsiteX6" fmla="*/ 173397 w 2676821"/>
              <a:gd name="connsiteY6" fmla="*/ 1733973 h 1733973"/>
              <a:gd name="connsiteX7" fmla="*/ 0 w 2676821"/>
              <a:gd name="connsiteY7" fmla="*/ 1560576 h 1733973"/>
              <a:gd name="connsiteX8" fmla="*/ 0 w 2676821"/>
              <a:gd name="connsiteY8" fmla="*/ 173397 h 173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6821" h="1733973">
                <a:moveTo>
                  <a:pt x="0" y="173397"/>
                </a:moveTo>
                <a:cubicBezTo>
                  <a:pt x="0" y="77632"/>
                  <a:pt x="77632" y="0"/>
                  <a:pt x="173397" y="0"/>
                </a:cubicBezTo>
                <a:lnTo>
                  <a:pt x="2503424" y="0"/>
                </a:lnTo>
                <a:cubicBezTo>
                  <a:pt x="2599189" y="0"/>
                  <a:pt x="2676821" y="77632"/>
                  <a:pt x="2676821" y="173397"/>
                </a:cubicBezTo>
                <a:lnTo>
                  <a:pt x="2676821" y="1560576"/>
                </a:lnTo>
                <a:cubicBezTo>
                  <a:pt x="2676821" y="1656341"/>
                  <a:pt x="2599189" y="1733973"/>
                  <a:pt x="2503424" y="1733973"/>
                </a:cubicBezTo>
                <a:lnTo>
                  <a:pt x="173397" y="1733973"/>
                </a:lnTo>
                <a:cubicBezTo>
                  <a:pt x="77632" y="1733973"/>
                  <a:pt x="0" y="1656341"/>
                  <a:pt x="0" y="1560576"/>
                </a:cubicBezTo>
                <a:lnTo>
                  <a:pt x="0" y="173397"/>
                </a:lnTo>
                <a:close/>
              </a:path>
            </a:pathLst>
          </a:custGeom>
        </p:spPr>
        <p:style>
          <a:lnRef idx="2">
            <a:schemeClr val="accent4">
              <a:hueOff val="-6316443"/>
              <a:satOff val="-21812"/>
              <a:lumOff val="4928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27827" tIns="658273" rIns="224779" bIns="224780" numCol="1" spcCol="1270" anchor="t" anchorCtr="0">
            <a:noAutofit/>
          </a:bodyPr>
          <a:lstStyle/>
          <a:p>
            <a:pPr marL="285750" lvl="1" indent="-285750" algn="l" defTabSz="1689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800" kern="1200" dirty="0"/>
              <a:t>LENGTH(string)</a:t>
            </a:r>
            <a:endParaRPr lang="en-IN" sz="3800" kern="12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16B136F-901D-EC9B-5E76-6D4BF46CBF11}"/>
              </a:ext>
            </a:extLst>
          </p:cNvPr>
          <p:cNvSpPr/>
          <p:nvPr/>
        </p:nvSpPr>
        <p:spPr>
          <a:xfrm>
            <a:off x="337351" y="4484258"/>
            <a:ext cx="4612851" cy="1197451"/>
          </a:xfrm>
          <a:custGeom>
            <a:avLst/>
            <a:gdLst>
              <a:gd name="connsiteX0" fmla="*/ 0 w 2676821"/>
              <a:gd name="connsiteY0" fmla="*/ 173397 h 1733973"/>
              <a:gd name="connsiteX1" fmla="*/ 173397 w 2676821"/>
              <a:gd name="connsiteY1" fmla="*/ 0 h 1733973"/>
              <a:gd name="connsiteX2" fmla="*/ 2503424 w 2676821"/>
              <a:gd name="connsiteY2" fmla="*/ 0 h 1733973"/>
              <a:gd name="connsiteX3" fmla="*/ 2676821 w 2676821"/>
              <a:gd name="connsiteY3" fmla="*/ 173397 h 1733973"/>
              <a:gd name="connsiteX4" fmla="*/ 2676821 w 2676821"/>
              <a:gd name="connsiteY4" fmla="*/ 1560576 h 1733973"/>
              <a:gd name="connsiteX5" fmla="*/ 2503424 w 2676821"/>
              <a:gd name="connsiteY5" fmla="*/ 1733973 h 1733973"/>
              <a:gd name="connsiteX6" fmla="*/ 173397 w 2676821"/>
              <a:gd name="connsiteY6" fmla="*/ 1733973 h 1733973"/>
              <a:gd name="connsiteX7" fmla="*/ 0 w 2676821"/>
              <a:gd name="connsiteY7" fmla="*/ 1560576 h 1733973"/>
              <a:gd name="connsiteX8" fmla="*/ 0 w 2676821"/>
              <a:gd name="connsiteY8" fmla="*/ 173397 h 1733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6821" h="1733973">
                <a:moveTo>
                  <a:pt x="0" y="173397"/>
                </a:moveTo>
                <a:cubicBezTo>
                  <a:pt x="0" y="77632"/>
                  <a:pt x="77632" y="0"/>
                  <a:pt x="173397" y="0"/>
                </a:cubicBezTo>
                <a:lnTo>
                  <a:pt x="2503424" y="0"/>
                </a:lnTo>
                <a:cubicBezTo>
                  <a:pt x="2599189" y="0"/>
                  <a:pt x="2676821" y="77632"/>
                  <a:pt x="2676821" y="173397"/>
                </a:cubicBezTo>
                <a:lnTo>
                  <a:pt x="2676821" y="1560576"/>
                </a:lnTo>
                <a:cubicBezTo>
                  <a:pt x="2676821" y="1656341"/>
                  <a:pt x="2599189" y="1733973"/>
                  <a:pt x="2503424" y="1733973"/>
                </a:cubicBezTo>
                <a:lnTo>
                  <a:pt x="173397" y="1733973"/>
                </a:lnTo>
                <a:cubicBezTo>
                  <a:pt x="77632" y="1733973"/>
                  <a:pt x="0" y="1656341"/>
                  <a:pt x="0" y="1560576"/>
                </a:cubicBezTo>
                <a:lnTo>
                  <a:pt x="0" y="173397"/>
                </a:lnTo>
                <a:close/>
              </a:path>
            </a:pathLst>
          </a:custGeom>
        </p:spPr>
        <p:style>
          <a:lnRef idx="2">
            <a:schemeClr val="accent4">
              <a:hueOff val="-9474664"/>
              <a:satOff val="-32718"/>
              <a:lumOff val="7392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4780" tIns="658273" rIns="1027826" bIns="224780" numCol="1" spcCol="1270" anchor="t" anchorCtr="0">
            <a:noAutofit/>
          </a:bodyPr>
          <a:lstStyle/>
          <a:p>
            <a:pPr marL="285750" lvl="1" indent="-285750" algn="l" defTabSz="1689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3600" kern="1200" dirty="0"/>
              <a:t>CONCAT(S1, S2)</a:t>
            </a:r>
            <a:endParaRPr lang="en-IN" sz="3600" kern="12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A7C8837-EE8D-FAB5-2373-97F2D5C8CC90}"/>
              </a:ext>
            </a:extLst>
          </p:cNvPr>
          <p:cNvSpPr/>
          <p:nvPr/>
        </p:nvSpPr>
        <p:spPr>
          <a:xfrm>
            <a:off x="5901892" y="1012971"/>
            <a:ext cx="5288736" cy="732863"/>
          </a:xfrm>
          <a:custGeom>
            <a:avLst/>
            <a:gdLst>
              <a:gd name="connsiteX0" fmla="*/ 0 w 4857842"/>
              <a:gd name="connsiteY0" fmla="*/ 73286 h 732863"/>
              <a:gd name="connsiteX1" fmla="*/ 73286 w 4857842"/>
              <a:gd name="connsiteY1" fmla="*/ 0 h 732863"/>
              <a:gd name="connsiteX2" fmla="*/ 4784556 w 4857842"/>
              <a:gd name="connsiteY2" fmla="*/ 0 h 732863"/>
              <a:gd name="connsiteX3" fmla="*/ 4857842 w 4857842"/>
              <a:gd name="connsiteY3" fmla="*/ 73286 h 732863"/>
              <a:gd name="connsiteX4" fmla="*/ 4857842 w 4857842"/>
              <a:gd name="connsiteY4" fmla="*/ 659577 h 732863"/>
              <a:gd name="connsiteX5" fmla="*/ 4784556 w 4857842"/>
              <a:gd name="connsiteY5" fmla="*/ 732863 h 732863"/>
              <a:gd name="connsiteX6" fmla="*/ 73286 w 4857842"/>
              <a:gd name="connsiteY6" fmla="*/ 732863 h 732863"/>
              <a:gd name="connsiteX7" fmla="*/ 0 w 4857842"/>
              <a:gd name="connsiteY7" fmla="*/ 659577 h 732863"/>
              <a:gd name="connsiteX8" fmla="*/ 0 w 4857842"/>
              <a:gd name="connsiteY8" fmla="*/ 73286 h 73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57842" h="732863">
                <a:moveTo>
                  <a:pt x="0" y="73286"/>
                </a:moveTo>
                <a:cubicBezTo>
                  <a:pt x="0" y="32811"/>
                  <a:pt x="32811" y="0"/>
                  <a:pt x="73286" y="0"/>
                </a:cubicBezTo>
                <a:lnTo>
                  <a:pt x="4784556" y="0"/>
                </a:lnTo>
                <a:cubicBezTo>
                  <a:pt x="4825031" y="0"/>
                  <a:pt x="4857842" y="32811"/>
                  <a:pt x="4857842" y="73286"/>
                </a:cubicBezTo>
                <a:lnTo>
                  <a:pt x="4857842" y="659577"/>
                </a:lnTo>
                <a:cubicBezTo>
                  <a:pt x="4857842" y="700052"/>
                  <a:pt x="4825031" y="732863"/>
                  <a:pt x="4784556" y="732863"/>
                </a:cubicBezTo>
                <a:lnTo>
                  <a:pt x="73286" y="732863"/>
                </a:lnTo>
                <a:cubicBezTo>
                  <a:pt x="32811" y="732863"/>
                  <a:pt x="0" y="700052"/>
                  <a:pt x="0" y="659577"/>
                </a:cubicBezTo>
                <a:lnTo>
                  <a:pt x="0" y="73286"/>
                </a:lnTo>
                <a:close/>
              </a:path>
            </a:pathLst>
          </a:custGeom>
        </p:spPr>
        <p:style>
          <a:lnRef idx="2">
            <a:schemeClr val="accent4">
              <a:hueOff val="-3158221"/>
              <a:satOff val="-10906"/>
              <a:lumOff val="2464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80132" tIns="122779" rIns="122779" bIns="305995" numCol="1" spcCol="1270" anchor="t" anchorCtr="0">
            <a:noAutofit/>
          </a:bodyPr>
          <a:lstStyle/>
          <a:p>
            <a:pPr marL="285750" lvl="1" indent="-285750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b="1" kern="1200" dirty="0"/>
              <a:t>INDEX(</a:t>
            </a:r>
            <a:r>
              <a:rPr lang="en-US" sz="2800" b="1" kern="1200" dirty="0" err="1"/>
              <a:t>string,pattern</a:t>
            </a:r>
            <a:r>
              <a:rPr lang="en-US" sz="2800" b="1" kern="1200" dirty="0"/>
              <a:t>)</a:t>
            </a:r>
            <a:endParaRPr lang="en-IN" sz="2800" b="1" kern="12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B2C2288-051D-6380-67B8-0976BEEE38B1}"/>
              </a:ext>
            </a:extLst>
          </p:cNvPr>
          <p:cNvSpPr/>
          <p:nvPr/>
        </p:nvSpPr>
        <p:spPr>
          <a:xfrm>
            <a:off x="744737" y="1024903"/>
            <a:ext cx="5315043" cy="1087981"/>
          </a:xfrm>
          <a:custGeom>
            <a:avLst/>
            <a:gdLst>
              <a:gd name="connsiteX0" fmla="*/ 0 w 5315043"/>
              <a:gd name="connsiteY0" fmla="*/ 108798 h 1087981"/>
              <a:gd name="connsiteX1" fmla="*/ 108798 w 5315043"/>
              <a:gd name="connsiteY1" fmla="*/ 0 h 1087981"/>
              <a:gd name="connsiteX2" fmla="*/ 5206245 w 5315043"/>
              <a:gd name="connsiteY2" fmla="*/ 0 h 1087981"/>
              <a:gd name="connsiteX3" fmla="*/ 5315043 w 5315043"/>
              <a:gd name="connsiteY3" fmla="*/ 108798 h 1087981"/>
              <a:gd name="connsiteX4" fmla="*/ 5315043 w 5315043"/>
              <a:gd name="connsiteY4" fmla="*/ 979183 h 1087981"/>
              <a:gd name="connsiteX5" fmla="*/ 5206245 w 5315043"/>
              <a:gd name="connsiteY5" fmla="*/ 1087981 h 1087981"/>
              <a:gd name="connsiteX6" fmla="*/ 108798 w 5315043"/>
              <a:gd name="connsiteY6" fmla="*/ 1087981 h 1087981"/>
              <a:gd name="connsiteX7" fmla="*/ 0 w 5315043"/>
              <a:gd name="connsiteY7" fmla="*/ 979183 h 1087981"/>
              <a:gd name="connsiteX8" fmla="*/ 0 w 5315043"/>
              <a:gd name="connsiteY8" fmla="*/ 108798 h 1087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15043" h="1087981">
                <a:moveTo>
                  <a:pt x="0" y="108798"/>
                </a:moveTo>
                <a:cubicBezTo>
                  <a:pt x="0" y="48711"/>
                  <a:pt x="48711" y="0"/>
                  <a:pt x="108798" y="0"/>
                </a:cubicBezTo>
                <a:lnTo>
                  <a:pt x="5206245" y="0"/>
                </a:lnTo>
                <a:cubicBezTo>
                  <a:pt x="5266332" y="0"/>
                  <a:pt x="5315043" y="48711"/>
                  <a:pt x="5315043" y="108798"/>
                </a:cubicBezTo>
                <a:lnTo>
                  <a:pt x="5315043" y="979183"/>
                </a:lnTo>
                <a:cubicBezTo>
                  <a:pt x="5315043" y="1039270"/>
                  <a:pt x="5266332" y="1087981"/>
                  <a:pt x="5206245" y="1087981"/>
                </a:cubicBezTo>
                <a:lnTo>
                  <a:pt x="108798" y="1087981"/>
                </a:lnTo>
                <a:cubicBezTo>
                  <a:pt x="48711" y="1087981"/>
                  <a:pt x="0" y="1039270"/>
                  <a:pt x="0" y="979183"/>
                </a:cubicBezTo>
                <a:lnTo>
                  <a:pt x="0" y="108798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0579" tIns="130579" rIns="1725092" bIns="402574" numCol="1" spcCol="1270" anchor="t" anchorCtr="0">
            <a:noAutofit/>
          </a:bodyPr>
          <a:lstStyle/>
          <a:p>
            <a:pPr marL="285750" lvl="1" indent="-285750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800" b="1" kern="1200" dirty="0"/>
              <a:t>SUBSTRING(string, initial, length)</a:t>
            </a:r>
            <a:endParaRPr lang="en-IN" sz="2800" b="1" kern="12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06BAE6-1611-552A-17A2-D4F16C793E7D}"/>
              </a:ext>
            </a:extLst>
          </p:cNvPr>
          <p:cNvSpPr/>
          <p:nvPr/>
        </p:nvSpPr>
        <p:spPr>
          <a:xfrm>
            <a:off x="2627790" y="1108429"/>
            <a:ext cx="3132060" cy="2346282"/>
          </a:xfrm>
          <a:custGeom>
            <a:avLst/>
            <a:gdLst>
              <a:gd name="connsiteX0" fmla="*/ 0 w 3208307"/>
              <a:gd name="connsiteY0" fmla="*/ 2346282 h 2346282"/>
              <a:gd name="connsiteX1" fmla="*/ 3208307 w 3208307"/>
              <a:gd name="connsiteY1" fmla="*/ 0 h 2346282"/>
              <a:gd name="connsiteX2" fmla="*/ 3208307 w 3208307"/>
              <a:gd name="connsiteY2" fmla="*/ 2346282 h 2346282"/>
              <a:gd name="connsiteX3" fmla="*/ 0 w 3208307"/>
              <a:gd name="connsiteY3" fmla="*/ 2346282 h 234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8307" h="2346282">
                <a:moveTo>
                  <a:pt x="0" y="2346282"/>
                </a:moveTo>
                <a:cubicBezTo>
                  <a:pt x="0" y="1050466"/>
                  <a:pt x="1436408" y="0"/>
                  <a:pt x="3208307" y="0"/>
                </a:cubicBezTo>
                <a:lnTo>
                  <a:pt x="3208307" y="2346282"/>
                </a:lnTo>
                <a:lnTo>
                  <a:pt x="0" y="234628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8827" tIns="886346" rIns="199136" bIns="199136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/>
              <a:t>SUBSTRING</a:t>
            </a:r>
            <a:endParaRPr lang="en-IN" sz="2800" b="1" kern="12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88F8919-1881-AEFC-E3F5-2CC444BB1FE4}"/>
              </a:ext>
            </a:extLst>
          </p:cNvPr>
          <p:cNvSpPr/>
          <p:nvPr/>
        </p:nvSpPr>
        <p:spPr>
          <a:xfrm>
            <a:off x="5718564" y="1115172"/>
            <a:ext cx="3265674" cy="2346283"/>
          </a:xfrm>
          <a:custGeom>
            <a:avLst/>
            <a:gdLst>
              <a:gd name="connsiteX0" fmla="*/ 0 w 2346282"/>
              <a:gd name="connsiteY0" fmla="*/ 3265673 h 3265673"/>
              <a:gd name="connsiteX1" fmla="*/ 2346282 w 2346282"/>
              <a:gd name="connsiteY1" fmla="*/ 0 h 3265673"/>
              <a:gd name="connsiteX2" fmla="*/ 2346282 w 2346282"/>
              <a:gd name="connsiteY2" fmla="*/ 3265673 h 3265673"/>
              <a:gd name="connsiteX3" fmla="*/ 0 w 2346282"/>
              <a:gd name="connsiteY3" fmla="*/ 3265673 h 3265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6282" h="3265673">
                <a:moveTo>
                  <a:pt x="0" y="1"/>
                </a:moveTo>
                <a:cubicBezTo>
                  <a:pt x="1295815" y="1"/>
                  <a:pt x="2346282" y="1462091"/>
                  <a:pt x="2346282" y="3265672"/>
                </a:cubicBezTo>
                <a:lnTo>
                  <a:pt x="0" y="3265672"/>
                </a:lnTo>
                <a:lnTo>
                  <a:pt x="0" y="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158221"/>
              <a:satOff val="-10906"/>
              <a:lumOff val="24640"/>
              <a:alphaOff val="0"/>
            </a:schemeClr>
          </a:fillRef>
          <a:effectRef idx="0">
            <a:schemeClr val="accent4">
              <a:hueOff val="-3158221"/>
              <a:satOff val="-10906"/>
              <a:lumOff val="2464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7585" tIns="914795" rIns="1184077" bIns="227584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b="1" kern="1200" dirty="0"/>
              <a:t>INDEXING</a:t>
            </a:r>
            <a:endParaRPr lang="en-IN" sz="3200" b="1" kern="12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44DE613-E149-D606-916C-F31119479B96}"/>
              </a:ext>
            </a:extLst>
          </p:cNvPr>
          <p:cNvSpPr/>
          <p:nvPr/>
        </p:nvSpPr>
        <p:spPr>
          <a:xfrm>
            <a:off x="5759849" y="3544980"/>
            <a:ext cx="3162209" cy="2346282"/>
          </a:xfrm>
          <a:custGeom>
            <a:avLst/>
            <a:gdLst>
              <a:gd name="connsiteX0" fmla="*/ 0 w 2346282"/>
              <a:gd name="connsiteY0" fmla="*/ 2346282 h 2346282"/>
              <a:gd name="connsiteX1" fmla="*/ 2346282 w 2346282"/>
              <a:gd name="connsiteY1" fmla="*/ 0 h 2346282"/>
              <a:gd name="connsiteX2" fmla="*/ 2346282 w 2346282"/>
              <a:gd name="connsiteY2" fmla="*/ 2346282 h 2346282"/>
              <a:gd name="connsiteX3" fmla="*/ 0 w 2346282"/>
              <a:gd name="connsiteY3" fmla="*/ 2346282 h 234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6282" h="2346282">
                <a:moveTo>
                  <a:pt x="2346282" y="0"/>
                </a:moveTo>
                <a:cubicBezTo>
                  <a:pt x="2346282" y="1295816"/>
                  <a:pt x="1295816" y="2346282"/>
                  <a:pt x="0" y="2346282"/>
                </a:cubicBezTo>
                <a:lnTo>
                  <a:pt x="0" y="0"/>
                </a:lnTo>
                <a:lnTo>
                  <a:pt x="2346282" y="0"/>
                </a:lnTo>
                <a:close/>
              </a:path>
            </a:pathLst>
          </a:custGeom>
          <a:solidFill>
            <a:schemeClr val="accent5">
              <a:lumMod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6316443"/>
              <a:satOff val="-21812"/>
              <a:lumOff val="49280"/>
              <a:alphaOff val="0"/>
            </a:schemeClr>
          </a:fillRef>
          <a:effectRef idx="0">
            <a:schemeClr val="accent4">
              <a:hueOff val="-6316443"/>
              <a:satOff val="-21812"/>
              <a:lumOff val="4928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0256" tIns="270256" rIns="957467" bIns="957466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kern="1200" dirty="0"/>
              <a:t>LENGTH</a:t>
            </a:r>
            <a:endParaRPr lang="en-IN" sz="3800" kern="12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C10B22E-857D-FFED-9617-5263CBB3C4CD}"/>
              </a:ext>
            </a:extLst>
          </p:cNvPr>
          <p:cNvSpPr/>
          <p:nvPr/>
        </p:nvSpPr>
        <p:spPr>
          <a:xfrm>
            <a:off x="2627790" y="3563085"/>
            <a:ext cx="2984895" cy="2270012"/>
          </a:xfrm>
          <a:custGeom>
            <a:avLst/>
            <a:gdLst>
              <a:gd name="connsiteX0" fmla="*/ 0 w 2346282"/>
              <a:gd name="connsiteY0" fmla="*/ 2346282 h 2346282"/>
              <a:gd name="connsiteX1" fmla="*/ 2346282 w 2346282"/>
              <a:gd name="connsiteY1" fmla="*/ 0 h 2346282"/>
              <a:gd name="connsiteX2" fmla="*/ 2346282 w 2346282"/>
              <a:gd name="connsiteY2" fmla="*/ 2346282 h 2346282"/>
              <a:gd name="connsiteX3" fmla="*/ 0 w 2346282"/>
              <a:gd name="connsiteY3" fmla="*/ 2346282 h 234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6282" h="2346282">
                <a:moveTo>
                  <a:pt x="2346282" y="2346282"/>
                </a:moveTo>
                <a:cubicBezTo>
                  <a:pt x="1050466" y="2346282"/>
                  <a:pt x="0" y="1295816"/>
                  <a:pt x="0" y="0"/>
                </a:cubicBezTo>
                <a:lnTo>
                  <a:pt x="2346282" y="0"/>
                </a:lnTo>
                <a:lnTo>
                  <a:pt x="2346282" y="2346282"/>
                </a:lnTo>
                <a:close/>
              </a:path>
            </a:pathLst>
          </a:custGeom>
          <a:solidFill>
            <a:schemeClr val="accent5">
              <a:lumMod val="1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9474664"/>
              <a:satOff val="-32718"/>
              <a:lumOff val="73920"/>
              <a:alphaOff val="0"/>
            </a:schemeClr>
          </a:fillRef>
          <a:effectRef idx="0">
            <a:schemeClr val="accent4">
              <a:hueOff val="-9474664"/>
              <a:satOff val="-32718"/>
              <a:lumOff val="7392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57466" tIns="270256" rIns="270256" bIns="957466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/>
              <a:t>CONCATENATION</a:t>
            </a:r>
            <a:endParaRPr lang="en-IN" sz="3600" kern="1200" dirty="0"/>
          </a:p>
        </p:txBody>
      </p:sp>
      <p:sp>
        <p:nvSpPr>
          <p:cNvPr id="18" name="Arrow: Circular 17">
            <a:extLst>
              <a:ext uri="{FF2B5EF4-FFF2-40B4-BE49-F238E27FC236}">
                <a16:creationId xmlns:a16="http://schemas.microsoft.com/office/drawing/2014/main" id="{A3C29D17-7E41-B149-DBF2-CF9773C5D01D}"/>
              </a:ext>
            </a:extLst>
          </p:cNvPr>
          <p:cNvSpPr/>
          <p:nvPr/>
        </p:nvSpPr>
        <p:spPr>
          <a:xfrm>
            <a:off x="5276169" y="3021218"/>
            <a:ext cx="810090" cy="704426"/>
          </a:xfrm>
          <a:prstGeom prst="circular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Arrow: Circular 18">
            <a:extLst>
              <a:ext uri="{FF2B5EF4-FFF2-40B4-BE49-F238E27FC236}">
                <a16:creationId xmlns:a16="http://schemas.microsoft.com/office/drawing/2014/main" id="{038CE2A0-0C7E-CCCD-C571-0058F0B56767}"/>
              </a:ext>
            </a:extLst>
          </p:cNvPr>
          <p:cNvSpPr/>
          <p:nvPr/>
        </p:nvSpPr>
        <p:spPr>
          <a:xfrm rot="10800000">
            <a:off x="5276169" y="3292151"/>
            <a:ext cx="810090" cy="704426"/>
          </a:xfrm>
          <a:prstGeom prst="circular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63569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FA1D73-A6DE-4FB8-BB20-E2FE12435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F03D00-F5AA-5895-D6D6-C872874C4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35FBC5-B66C-D346-2C5A-F86D9A26B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59</a:t>
            </a:fld>
            <a:endParaRPr lang="en-US" dirty="0"/>
          </a:p>
        </p:txBody>
      </p:sp>
      <p:pic>
        <p:nvPicPr>
          <p:cNvPr id="1026" name="Picture 2" descr="50 stunning geometric patterns in graphic design">
            <a:extLst>
              <a:ext uri="{FF2B5EF4-FFF2-40B4-BE49-F238E27FC236}">
                <a16:creationId xmlns:a16="http://schemas.microsoft.com/office/drawing/2014/main" id="{E57C14CB-1756-3591-3AEF-E299C6568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647" y="287445"/>
            <a:ext cx="8382925" cy="457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1BAE22-04B2-D66E-087B-8573E0EEEBF9}"/>
              </a:ext>
            </a:extLst>
          </p:cNvPr>
          <p:cNvSpPr txBox="1"/>
          <p:nvPr/>
        </p:nvSpPr>
        <p:spPr>
          <a:xfrm>
            <a:off x="2967361" y="4722920"/>
            <a:ext cx="6257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PATTERN MATCHING</a:t>
            </a:r>
            <a:endParaRPr lang="en-IN" sz="36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27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36CB8-9643-684E-F04E-0D4367751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126131"/>
            <a:ext cx="2314575" cy="675443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PERSON</a:t>
            </a:r>
            <a:endParaRPr lang="en-IN" b="1" dirty="0">
              <a:solidFill>
                <a:srgbClr val="7030A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1DD4F8-8A34-FEE7-5B72-479729259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E37AC3D-A321-C275-63CE-9A3E2E005F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984996"/>
              </p:ext>
            </p:extLst>
          </p:nvPr>
        </p:nvGraphicFramePr>
        <p:xfrm>
          <a:off x="593818" y="897219"/>
          <a:ext cx="8626382" cy="3291840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999780">
                  <a:extLst>
                    <a:ext uri="{9D8B030D-6E8A-4147-A177-3AD203B41FA5}">
                      <a16:colId xmlns:a16="http://schemas.microsoft.com/office/drawing/2014/main" val="245530899"/>
                    </a:ext>
                  </a:extLst>
                </a:gridCol>
                <a:gridCol w="1543237">
                  <a:extLst>
                    <a:ext uri="{9D8B030D-6E8A-4147-A177-3AD203B41FA5}">
                      <a16:colId xmlns:a16="http://schemas.microsoft.com/office/drawing/2014/main" val="2812453228"/>
                    </a:ext>
                  </a:extLst>
                </a:gridCol>
                <a:gridCol w="976619">
                  <a:extLst>
                    <a:ext uri="{9D8B030D-6E8A-4147-A177-3AD203B41FA5}">
                      <a16:colId xmlns:a16="http://schemas.microsoft.com/office/drawing/2014/main" val="1112333514"/>
                    </a:ext>
                  </a:extLst>
                </a:gridCol>
                <a:gridCol w="1155541">
                  <a:extLst>
                    <a:ext uri="{9D8B030D-6E8A-4147-A177-3AD203B41FA5}">
                      <a16:colId xmlns:a16="http://schemas.microsoft.com/office/drawing/2014/main" val="3098367141"/>
                    </a:ext>
                  </a:extLst>
                </a:gridCol>
                <a:gridCol w="3951205">
                  <a:extLst>
                    <a:ext uri="{9D8B030D-6E8A-4147-A177-3AD203B41FA5}">
                      <a16:colId xmlns:a16="http://schemas.microsoft.com/office/drawing/2014/main" val="26986332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ID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Name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Age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Weight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Address</a:t>
                      </a:r>
                      <a:endParaRPr lang="en-I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026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001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Eena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23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66.2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Hasmukh Nagar, </a:t>
                      </a:r>
                      <a:r>
                        <a:rPr lang="en-US" sz="2400" dirty="0" err="1"/>
                        <a:t>Shimoga</a:t>
                      </a:r>
                      <a:r>
                        <a:rPr lang="en-US" sz="2400" dirty="0"/>
                        <a:t>, Karnataka, 577202</a:t>
                      </a:r>
                      <a:endParaRPr lang="en-I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83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002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Meena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25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55.1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Ajeeb</a:t>
                      </a:r>
                      <a:r>
                        <a:rPr lang="en-US" sz="2400" dirty="0"/>
                        <a:t> Nagar, </a:t>
                      </a:r>
                      <a:r>
                        <a:rPr lang="en-US" sz="2400" dirty="0" err="1"/>
                        <a:t>Shimoga</a:t>
                      </a:r>
                      <a:r>
                        <a:rPr lang="en-US" sz="2400" dirty="0"/>
                        <a:t>, Karnataka, 577203</a:t>
                      </a:r>
                      <a:endParaRPr lang="en-I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4622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003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Dika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19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100</a:t>
                      </a:r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/>
                        <a:t>Daamu</a:t>
                      </a:r>
                      <a:r>
                        <a:rPr lang="en-US" sz="2400" dirty="0"/>
                        <a:t> Nagar, </a:t>
                      </a:r>
                      <a:r>
                        <a:rPr lang="en-US" sz="2400" dirty="0" err="1"/>
                        <a:t>Shimoga</a:t>
                      </a:r>
                      <a:r>
                        <a:rPr lang="en-US" sz="2400" dirty="0"/>
                        <a:t>, Karnataka, 577204</a:t>
                      </a:r>
                      <a:endParaRPr lang="en-IN" sz="2400" dirty="0"/>
                    </a:p>
                    <a:p>
                      <a:endParaRPr lang="en-I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899931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882B2926-C0EA-7C0D-2303-5B6F4ED17A42}"/>
              </a:ext>
            </a:extLst>
          </p:cNvPr>
          <p:cNvSpPr/>
          <p:nvPr/>
        </p:nvSpPr>
        <p:spPr>
          <a:xfrm>
            <a:off x="328474" y="801574"/>
            <a:ext cx="6805751" cy="64622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46BD323-9ABB-BC20-4B2E-4B7DE4ECA2C5}"/>
              </a:ext>
            </a:extLst>
          </p:cNvPr>
          <p:cNvCxnSpPr>
            <a:cxnSpLocks/>
          </p:cNvCxnSpPr>
          <p:nvPr/>
        </p:nvCxnSpPr>
        <p:spPr>
          <a:xfrm flipV="1">
            <a:off x="6838950" y="540798"/>
            <a:ext cx="1466850" cy="4688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9AD06D3-D325-6746-A243-DE63011BE87E}"/>
              </a:ext>
            </a:extLst>
          </p:cNvPr>
          <p:cNvSpPr txBox="1"/>
          <p:nvPr/>
        </p:nvSpPr>
        <p:spPr>
          <a:xfrm>
            <a:off x="8434526" y="171466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Attributes</a:t>
            </a:r>
            <a:endParaRPr lang="en-IN" sz="3200" b="1" dirty="0">
              <a:latin typeface="Book Antiqua" panose="02040602050305030304" pitchFamily="18" charset="0"/>
            </a:endParaRP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739934CC-D62D-3180-44AD-CB9DECEB8BDA}"/>
              </a:ext>
            </a:extLst>
          </p:cNvPr>
          <p:cNvSpPr/>
          <p:nvPr/>
        </p:nvSpPr>
        <p:spPr>
          <a:xfrm>
            <a:off x="9334500" y="1447800"/>
            <a:ext cx="438150" cy="2543175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E278D6-2B63-2F9C-46DC-0186676556EB}"/>
              </a:ext>
            </a:extLst>
          </p:cNvPr>
          <p:cNvSpPr txBox="1"/>
          <p:nvPr/>
        </p:nvSpPr>
        <p:spPr>
          <a:xfrm>
            <a:off x="9772650" y="2342523"/>
            <a:ext cx="2015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Entity Set</a:t>
            </a:r>
            <a:endParaRPr lang="en-IN" sz="3200" b="1" dirty="0">
              <a:latin typeface="Book Antiqua" panose="0204060205030503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A944808-1FC7-CD28-CC3B-6156DB861228}"/>
              </a:ext>
            </a:extLst>
          </p:cNvPr>
          <p:cNvCxnSpPr>
            <a:cxnSpLocks/>
          </p:cNvCxnSpPr>
          <p:nvPr/>
        </p:nvCxnSpPr>
        <p:spPr>
          <a:xfrm>
            <a:off x="2028825" y="436760"/>
            <a:ext cx="8858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61AF385-9CB6-7EFB-B415-08AD04A37C3A}"/>
              </a:ext>
            </a:extLst>
          </p:cNvPr>
          <p:cNvSpPr txBox="1"/>
          <p:nvPr/>
        </p:nvSpPr>
        <p:spPr>
          <a:xfrm>
            <a:off x="2839988" y="134233"/>
            <a:ext cx="1321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Book Antiqua" panose="02040602050305030304" pitchFamily="18" charset="0"/>
              </a:rPr>
              <a:t>Entity</a:t>
            </a:r>
            <a:endParaRPr lang="en-IN" sz="32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82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2" grpId="0"/>
      <p:bldP spid="1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B08F0-7DB1-8A80-1CC6-847F15A96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A4649-D591-1372-FDEE-94530FCD8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EB419-B510-A489-F9FE-A9B2D27EB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60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D7A6132-CA90-3BF3-EC36-B050EBFE8B97}"/>
              </a:ext>
            </a:extLst>
          </p:cNvPr>
          <p:cNvSpPr txBox="1">
            <a:spLocks/>
          </p:cNvSpPr>
          <p:nvPr/>
        </p:nvSpPr>
        <p:spPr>
          <a:xfrm>
            <a:off x="217502" y="136525"/>
            <a:ext cx="6520649" cy="1061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Pattern Matching Algorithms</a:t>
            </a:r>
            <a:endParaRPr lang="en-IN" sz="32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C9DD6-6563-001B-F7B4-369304ECC677}"/>
              </a:ext>
            </a:extLst>
          </p:cNvPr>
          <p:cNvSpPr/>
          <p:nvPr/>
        </p:nvSpPr>
        <p:spPr>
          <a:xfrm>
            <a:off x="1296139" y="1376038"/>
            <a:ext cx="8558075" cy="2831977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i="1" dirty="0">
                <a:latin typeface="Book Antiqua" panose="02040602050305030304" pitchFamily="18" charset="0"/>
              </a:rPr>
              <a:t>Assumption: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i="1" dirty="0">
                <a:latin typeface="Book Antiqua" panose="02040602050305030304" pitchFamily="18" charset="0"/>
              </a:rPr>
              <a:t>2 Strings- One Text, another Pattern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i="1" dirty="0">
                <a:latin typeface="Book Antiqua" panose="02040602050305030304" pitchFamily="18" charset="0"/>
              </a:rPr>
              <a:t>Finding whether Pattern exists in Text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i="1" dirty="0">
                <a:latin typeface="Book Antiqua" panose="02040602050305030304" pitchFamily="18" charset="0"/>
              </a:rPr>
              <a:t>Length of Pattern &lt;= Length of Text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i="1" dirty="0">
                <a:latin typeface="Book Antiqua" panose="02040602050305030304" pitchFamily="18" charset="0"/>
              </a:rPr>
              <a:t>INDEX STARTS AT 1</a:t>
            </a:r>
            <a:endParaRPr lang="en-IN" sz="320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41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5750F0-6FBD-9509-E916-48DEA6C1C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CF2E6D-8E53-D1B9-0990-3BE604266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8DF0B-8125-8BA0-4833-53AFBB7E1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61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14FCE2-B0A9-F228-DD6B-3FDB6B0155C3}"/>
              </a:ext>
            </a:extLst>
          </p:cNvPr>
          <p:cNvSpPr txBox="1">
            <a:spLocks/>
          </p:cNvSpPr>
          <p:nvPr/>
        </p:nvSpPr>
        <p:spPr>
          <a:xfrm>
            <a:off x="-470520" y="-23211"/>
            <a:ext cx="8145263" cy="1061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First Pattern Matching Algorithm</a:t>
            </a:r>
            <a:endParaRPr lang="en-IN" sz="32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757265-1C92-4854-95FF-CDF27DE824A4}"/>
              </a:ext>
            </a:extLst>
          </p:cNvPr>
          <p:cNvSpPr txBox="1"/>
          <p:nvPr/>
        </p:nvSpPr>
        <p:spPr>
          <a:xfrm>
            <a:off x="337350" y="891333"/>
            <a:ext cx="7905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Let Text(T) = “MACHINE LEARNING”</a:t>
            </a:r>
          </a:p>
          <a:p>
            <a:r>
              <a:rPr lang="en-US" sz="2800" dirty="0">
                <a:latin typeface="Book Antiqua" panose="02040602050305030304" pitchFamily="18" charset="0"/>
              </a:rPr>
              <a:t>PATTERN(P)= “EARN”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304933-BF1E-258E-F035-80380F4B2B8C}"/>
              </a:ext>
            </a:extLst>
          </p:cNvPr>
          <p:cNvSpPr/>
          <p:nvPr/>
        </p:nvSpPr>
        <p:spPr>
          <a:xfrm>
            <a:off x="426129" y="2023199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</a:t>
            </a:r>
            <a:endParaRPr lang="en-IN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BC360C-1467-1275-BADC-616E318533A8}"/>
              </a:ext>
            </a:extLst>
          </p:cNvPr>
          <p:cNvSpPr/>
          <p:nvPr/>
        </p:nvSpPr>
        <p:spPr>
          <a:xfrm>
            <a:off x="1060882" y="2023199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  <a:endParaRPr lang="en-IN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A90A28-09A3-B9DD-A476-E541EBA00663}"/>
              </a:ext>
            </a:extLst>
          </p:cNvPr>
          <p:cNvSpPr/>
          <p:nvPr/>
        </p:nvSpPr>
        <p:spPr>
          <a:xfrm>
            <a:off x="1695635" y="2023199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  <a:endParaRPr lang="en-IN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DDD4EA-99F8-3D44-AAEA-0FF7D9E09318}"/>
              </a:ext>
            </a:extLst>
          </p:cNvPr>
          <p:cNvSpPr/>
          <p:nvPr/>
        </p:nvSpPr>
        <p:spPr>
          <a:xfrm>
            <a:off x="2401409" y="2023199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</a:t>
            </a:r>
            <a:endParaRPr lang="en-IN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1499E5-362B-5954-25DC-36420682F35B}"/>
              </a:ext>
            </a:extLst>
          </p:cNvPr>
          <p:cNvSpPr/>
          <p:nvPr/>
        </p:nvSpPr>
        <p:spPr>
          <a:xfrm>
            <a:off x="3036162" y="2023199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</a:t>
            </a:r>
            <a:endParaRPr lang="en-I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2E596D-4F43-AAB4-2676-3DC1149F8B62}"/>
              </a:ext>
            </a:extLst>
          </p:cNvPr>
          <p:cNvSpPr/>
          <p:nvPr/>
        </p:nvSpPr>
        <p:spPr>
          <a:xfrm>
            <a:off x="3670915" y="2023199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</a:t>
            </a:r>
            <a:endParaRPr lang="en-IN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9FBE0C-CB4E-4E88-35F5-F7F06D00A022}"/>
              </a:ext>
            </a:extLst>
          </p:cNvPr>
          <p:cNvSpPr/>
          <p:nvPr/>
        </p:nvSpPr>
        <p:spPr>
          <a:xfrm>
            <a:off x="4376689" y="2023199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  <a:endParaRPr lang="en-IN" sz="2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BC4760-257A-3383-EE16-1D1ACCDAF4ED}"/>
              </a:ext>
            </a:extLst>
          </p:cNvPr>
          <p:cNvSpPr/>
          <p:nvPr/>
        </p:nvSpPr>
        <p:spPr>
          <a:xfrm>
            <a:off x="5011442" y="2023199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FC9ED5-CE03-DF0B-FDB3-0B06C009188B}"/>
              </a:ext>
            </a:extLst>
          </p:cNvPr>
          <p:cNvSpPr/>
          <p:nvPr/>
        </p:nvSpPr>
        <p:spPr>
          <a:xfrm>
            <a:off x="5646195" y="2023199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L</a:t>
            </a:r>
            <a:endParaRPr lang="en-IN" sz="2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4AFE55-AD57-D6BC-9B73-B4EEAF263F38}"/>
              </a:ext>
            </a:extLst>
          </p:cNvPr>
          <p:cNvSpPr/>
          <p:nvPr/>
        </p:nvSpPr>
        <p:spPr>
          <a:xfrm>
            <a:off x="6351969" y="2023199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  <a:endParaRPr lang="en-IN" sz="2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4B53E2-FB9F-96E1-DF5F-410F5837670F}"/>
              </a:ext>
            </a:extLst>
          </p:cNvPr>
          <p:cNvSpPr/>
          <p:nvPr/>
        </p:nvSpPr>
        <p:spPr>
          <a:xfrm>
            <a:off x="6986722" y="2023199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  <a:endParaRPr lang="en-IN" sz="2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E195DF-CDDA-82FC-ED76-299B0FE808D3}"/>
              </a:ext>
            </a:extLst>
          </p:cNvPr>
          <p:cNvSpPr/>
          <p:nvPr/>
        </p:nvSpPr>
        <p:spPr>
          <a:xfrm>
            <a:off x="7621475" y="2023199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</a:t>
            </a:r>
            <a:endParaRPr lang="en-IN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83A08C-3221-BA78-8F7E-2B09963A5D6A}"/>
              </a:ext>
            </a:extLst>
          </p:cNvPr>
          <p:cNvSpPr/>
          <p:nvPr/>
        </p:nvSpPr>
        <p:spPr>
          <a:xfrm>
            <a:off x="8327249" y="2023199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</a:t>
            </a:r>
            <a:endParaRPr lang="en-IN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3D0D564-3ACC-52EB-B02E-A8CE4D85FE7A}"/>
              </a:ext>
            </a:extLst>
          </p:cNvPr>
          <p:cNvSpPr/>
          <p:nvPr/>
        </p:nvSpPr>
        <p:spPr>
          <a:xfrm>
            <a:off x="8962002" y="2023199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</a:t>
            </a:r>
            <a:endParaRPr lang="en-IN" sz="28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D0424A-E300-3693-1B60-9FD5A02C96C3}"/>
              </a:ext>
            </a:extLst>
          </p:cNvPr>
          <p:cNvSpPr/>
          <p:nvPr/>
        </p:nvSpPr>
        <p:spPr>
          <a:xfrm>
            <a:off x="9596755" y="2023199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</a:t>
            </a:r>
            <a:endParaRPr lang="en-IN" sz="2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2CB88A-6B76-E007-CE3A-AFFE72694C6D}"/>
              </a:ext>
            </a:extLst>
          </p:cNvPr>
          <p:cNvSpPr/>
          <p:nvPr/>
        </p:nvSpPr>
        <p:spPr>
          <a:xfrm>
            <a:off x="10280328" y="2023199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</a:t>
            </a:r>
            <a:endParaRPr lang="en-IN" sz="28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B22365-A5F7-6068-3C29-259A5F33D159}"/>
              </a:ext>
            </a:extLst>
          </p:cNvPr>
          <p:cNvSpPr/>
          <p:nvPr/>
        </p:nvSpPr>
        <p:spPr>
          <a:xfrm>
            <a:off x="390618" y="2985117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  <a:endParaRPr lang="en-IN" sz="2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08840E-E43A-EFA6-FDDC-F3FC0B196FB1}"/>
              </a:ext>
            </a:extLst>
          </p:cNvPr>
          <p:cNvSpPr/>
          <p:nvPr/>
        </p:nvSpPr>
        <p:spPr>
          <a:xfrm>
            <a:off x="1096392" y="2985117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  <a:endParaRPr lang="en-IN" sz="28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BD8CE6-B8E3-C584-F80C-B85B2E510CD8}"/>
              </a:ext>
            </a:extLst>
          </p:cNvPr>
          <p:cNvSpPr/>
          <p:nvPr/>
        </p:nvSpPr>
        <p:spPr>
          <a:xfrm>
            <a:off x="1802166" y="2985117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</a:t>
            </a:r>
            <a:endParaRPr lang="en-IN" sz="2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ED5E876-DF9B-DCFB-0293-444577C09FAD}"/>
              </a:ext>
            </a:extLst>
          </p:cNvPr>
          <p:cNvSpPr/>
          <p:nvPr/>
        </p:nvSpPr>
        <p:spPr>
          <a:xfrm>
            <a:off x="2507940" y="2985117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</a:t>
            </a:r>
            <a:endParaRPr lang="en-IN" sz="28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729C38C-426E-BD8D-45B7-26A34739B50B}"/>
              </a:ext>
            </a:extLst>
          </p:cNvPr>
          <p:cNvSpPr/>
          <p:nvPr/>
        </p:nvSpPr>
        <p:spPr>
          <a:xfrm>
            <a:off x="1131903" y="3802978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  <a:endParaRPr lang="en-IN" sz="28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3BBDC7-7BC3-E128-B012-078B0ECABB86}"/>
              </a:ext>
            </a:extLst>
          </p:cNvPr>
          <p:cNvSpPr/>
          <p:nvPr/>
        </p:nvSpPr>
        <p:spPr>
          <a:xfrm>
            <a:off x="1837677" y="3802978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  <a:endParaRPr lang="en-IN" sz="28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5C32F2E-3E43-8B23-2341-113B6D887DEB}"/>
              </a:ext>
            </a:extLst>
          </p:cNvPr>
          <p:cNvSpPr/>
          <p:nvPr/>
        </p:nvSpPr>
        <p:spPr>
          <a:xfrm>
            <a:off x="2543451" y="3802978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</a:t>
            </a:r>
            <a:endParaRPr lang="en-IN" sz="28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134B748-5BE5-487D-44B7-0991CD6008DD}"/>
              </a:ext>
            </a:extLst>
          </p:cNvPr>
          <p:cNvSpPr/>
          <p:nvPr/>
        </p:nvSpPr>
        <p:spPr>
          <a:xfrm>
            <a:off x="3249225" y="3802978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</a:t>
            </a:r>
            <a:endParaRPr lang="en-IN" sz="28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DD88A71-AC02-D2EB-4C8D-E0DC510697D8}"/>
              </a:ext>
            </a:extLst>
          </p:cNvPr>
          <p:cNvSpPr/>
          <p:nvPr/>
        </p:nvSpPr>
        <p:spPr>
          <a:xfrm>
            <a:off x="1906480" y="4695316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  <a:endParaRPr lang="en-IN" sz="28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B90A7F-06F1-0318-7D23-350F34E73D42}"/>
              </a:ext>
            </a:extLst>
          </p:cNvPr>
          <p:cNvSpPr/>
          <p:nvPr/>
        </p:nvSpPr>
        <p:spPr>
          <a:xfrm>
            <a:off x="2612254" y="4695316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  <a:endParaRPr lang="en-IN" sz="28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3235C29-52E2-D27B-36FF-E1904316031C}"/>
              </a:ext>
            </a:extLst>
          </p:cNvPr>
          <p:cNvSpPr/>
          <p:nvPr/>
        </p:nvSpPr>
        <p:spPr>
          <a:xfrm>
            <a:off x="3318028" y="4695316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</a:t>
            </a:r>
            <a:endParaRPr lang="en-IN" sz="28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7B5B511-F20C-A105-CC61-346ECD9756B5}"/>
              </a:ext>
            </a:extLst>
          </p:cNvPr>
          <p:cNvSpPr/>
          <p:nvPr/>
        </p:nvSpPr>
        <p:spPr>
          <a:xfrm>
            <a:off x="4023802" y="4695316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</a:t>
            </a:r>
            <a:endParaRPr lang="en-IN" sz="28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20C9D33-DF18-D7C8-EFE5-3361BDF3ADD9}"/>
              </a:ext>
            </a:extLst>
          </p:cNvPr>
          <p:cNvSpPr/>
          <p:nvPr/>
        </p:nvSpPr>
        <p:spPr>
          <a:xfrm>
            <a:off x="2700292" y="5464012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  <a:endParaRPr lang="en-IN" sz="28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36F03EE-AD6D-B144-EEE1-5EE975E7B20A}"/>
              </a:ext>
            </a:extLst>
          </p:cNvPr>
          <p:cNvSpPr/>
          <p:nvPr/>
        </p:nvSpPr>
        <p:spPr>
          <a:xfrm>
            <a:off x="3406066" y="5464012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  <a:endParaRPr lang="en-IN" sz="28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35AC693-1D93-1D74-713A-F68DD25BB496}"/>
              </a:ext>
            </a:extLst>
          </p:cNvPr>
          <p:cNvSpPr/>
          <p:nvPr/>
        </p:nvSpPr>
        <p:spPr>
          <a:xfrm>
            <a:off x="4111840" y="5464012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</a:t>
            </a:r>
            <a:endParaRPr lang="en-IN" sz="28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9D49C9B-451A-BF33-7CE7-BE1E17A7FFEC}"/>
              </a:ext>
            </a:extLst>
          </p:cNvPr>
          <p:cNvSpPr/>
          <p:nvPr/>
        </p:nvSpPr>
        <p:spPr>
          <a:xfrm>
            <a:off x="4817614" y="5464012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</a:t>
            </a:r>
            <a:endParaRPr lang="en-IN" sz="28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ED19CF8-C52A-625F-BE91-A7A854929893}"/>
              </a:ext>
            </a:extLst>
          </p:cNvPr>
          <p:cNvSpPr txBox="1"/>
          <p:nvPr/>
        </p:nvSpPr>
        <p:spPr>
          <a:xfrm>
            <a:off x="3644757" y="3048473"/>
            <a:ext cx="29335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</a:rPr>
              <a:t>EARN ≠ MACH</a:t>
            </a:r>
            <a:endParaRPr lang="en-IN" sz="28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28D8FEB-2E32-0C39-535A-3364A9D4B126}"/>
              </a:ext>
            </a:extLst>
          </p:cNvPr>
          <p:cNvSpPr txBox="1"/>
          <p:nvPr/>
        </p:nvSpPr>
        <p:spPr>
          <a:xfrm>
            <a:off x="4179397" y="3805546"/>
            <a:ext cx="29335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</a:rPr>
              <a:t>EARN ≠ ACHI</a:t>
            </a:r>
            <a:endParaRPr lang="en-IN" sz="28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A247FB4-BD69-3458-26DC-3E0DDF61B00A}"/>
              </a:ext>
            </a:extLst>
          </p:cNvPr>
          <p:cNvSpPr txBox="1"/>
          <p:nvPr/>
        </p:nvSpPr>
        <p:spPr>
          <a:xfrm>
            <a:off x="5011442" y="4597525"/>
            <a:ext cx="29335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</a:rPr>
              <a:t>EARN ≠ CHIN</a:t>
            </a:r>
            <a:endParaRPr lang="en-IN" sz="28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EFD728C-EB2F-3786-76F1-0E66AD9C338E}"/>
              </a:ext>
            </a:extLst>
          </p:cNvPr>
          <p:cNvSpPr txBox="1"/>
          <p:nvPr/>
        </p:nvSpPr>
        <p:spPr>
          <a:xfrm>
            <a:off x="5677004" y="5478258"/>
            <a:ext cx="29335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</a:rPr>
              <a:t>EARN ≠ HINE</a:t>
            </a:r>
            <a:endParaRPr lang="en-IN" sz="28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6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3" grpId="0"/>
      <p:bldP spid="44" grpId="0"/>
      <p:bldP spid="4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813684-E7BB-F52B-9E9D-85D33CC2C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64E005-A205-C45C-996C-9DCFE6369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3284" y="6492875"/>
            <a:ext cx="4114800" cy="365125"/>
          </a:xfrm>
        </p:spPr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1033A6-A16A-2811-0EA0-6C5C98FE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62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327811-1765-D592-E6C0-B38DB791FE08}"/>
              </a:ext>
            </a:extLst>
          </p:cNvPr>
          <p:cNvSpPr/>
          <p:nvPr/>
        </p:nvSpPr>
        <p:spPr>
          <a:xfrm>
            <a:off x="390618" y="136525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</a:t>
            </a:r>
            <a:endParaRPr lang="en-IN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E63FA3-9562-775E-A278-21C8B4474D93}"/>
              </a:ext>
            </a:extLst>
          </p:cNvPr>
          <p:cNvSpPr/>
          <p:nvPr/>
        </p:nvSpPr>
        <p:spPr>
          <a:xfrm>
            <a:off x="1025371" y="136525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  <a:endParaRPr lang="en-IN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F54FFA-F607-215E-9B95-FCF9499231AD}"/>
              </a:ext>
            </a:extLst>
          </p:cNvPr>
          <p:cNvSpPr/>
          <p:nvPr/>
        </p:nvSpPr>
        <p:spPr>
          <a:xfrm>
            <a:off x="1660124" y="136525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</a:t>
            </a:r>
            <a:endParaRPr lang="en-IN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19C007-4BCC-1886-8C9A-E81F8B7ACB0E}"/>
              </a:ext>
            </a:extLst>
          </p:cNvPr>
          <p:cNvSpPr/>
          <p:nvPr/>
        </p:nvSpPr>
        <p:spPr>
          <a:xfrm>
            <a:off x="2365898" y="136525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</a:t>
            </a:r>
            <a:endParaRPr lang="en-IN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3B5BE3-77EF-55F7-8A64-9FDD96267D32}"/>
              </a:ext>
            </a:extLst>
          </p:cNvPr>
          <p:cNvSpPr/>
          <p:nvPr/>
        </p:nvSpPr>
        <p:spPr>
          <a:xfrm>
            <a:off x="3000651" y="136525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</a:t>
            </a:r>
            <a:endParaRPr lang="en-IN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298AD5-1824-958D-E495-558819F1716C}"/>
              </a:ext>
            </a:extLst>
          </p:cNvPr>
          <p:cNvSpPr/>
          <p:nvPr/>
        </p:nvSpPr>
        <p:spPr>
          <a:xfrm>
            <a:off x="3635404" y="136525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</a:t>
            </a:r>
            <a:endParaRPr lang="en-IN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897139-CCE0-40AA-E10F-212564ED4C65}"/>
              </a:ext>
            </a:extLst>
          </p:cNvPr>
          <p:cNvSpPr/>
          <p:nvPr/>
        </p:nvSpPr>
        <p:spPr>
          <a:xfrm>
            <a:off x="4341178" y="136525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  <a:endParaRPr lang="en-IN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6DE57E-6755-8687-28D4-DB29247AE591}"/>
              </a:ext>
            </a:extLst>
          </p:cNvPr>
          <p:cNvSpPr/>
          <p:nvPr/>
        </p:nvSpPr>
        <p:spPr>
          <a:xfrm>
            <a:off x="4975931" y="136525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B572B8-6EA1-27CE-C998-B7B8A336B3CD}"/>
              </a:ext>
            </a:extLst>
          </p:cNvPr>
          <p:cNvSpPr/>
          <p:nvPr/>
        </p:nvSpPr>
        <p:spPr>
          <a:xfrm>
            <a:off x="5610684" y="136525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L</a:t>
            </a:r>
            <a:endParaRPr lang="en-IN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9C25A9-0864-AC54-8E9F-FF468B7FE451}"/>
              </a:ext>
            </a:extLst>
          </p:cNvPr>
          <p:cNvSpPr/>
          <p:nvPr/>
        </p:nvSpPr>
        <p:spPr>
          <a:xfrm>
            <a:off x="6316458" y="136525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  <a:endParaRPr lang="en-IN" sz="2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D82637-1881-3C27-F5CA-A494E87B9D6C}"/>
              </a:ext>
            </a:extLst>
          </p:cNvPr>
          <p:cNvSpPr/>
          <p:nvPr/>
        </p:nvSpPr>
        <p:spPr>
          <a:xfrm>
            <a:off x="6951211" y="136525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  <a:endParaRPr lang="en-IN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10324C-C6FB-EBEF-0CAB-4E01041DA60D}"/>
              </a:ext>
            </a:extLst>
          </p:cNvPr>
          <p:cNvSpPr/>
          <p:nvPr/>
        </p:nvSpPr>
        <p:spPr>
          <a:xfrm>
            <a:off x="7585964" y="136525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</a:t>
            </a:r>
            <a:endParaRPr lang="en-IN" sz="2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477542-484E-8EFE-E0A1-E61EF3F03CA7}"/>
              </a:ext>
            </a:extLst>
          </p:cNvPr>
          <p:cNvSpPr/>
          <p:nvPr/>
        </p:nvSpPr>
        <p:spPr>
          <a:xfrm>
            <a:off x="8291738" y="136525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</a:t>
            </a:r>
            <a:endParaRPr lang="en-IN" sz="2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A09AD3-5E7E-07AD-ABF8-31DFF00FC61A}"/>
              </a:ext>
            </a:extLst>
          </p:cNvPr>
          <p:cNvSpPr/>
          <p:nvPr/>
        </p:nvSpPr>
        <p:spPr>
          <a:xfrm>
            <a:off x="8926491" y="136525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</a:t>
            </a:r>
            <a:endParaRPr lang="en-IN" sz="2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0FF6DA-D61B-2431-F5C9-2CA966D382E4}"/>
              </a:ext>
            </a:extLst>
          </p:cNvPr>
          <p:cNvSpPr/>
          <p:nvPr/>
        </p:nvSpPr>
        <p:spPr>
          <a:xfrm>
            <a:off x="9561244" y="136525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</a:t>
            </a:r>
            <a:endParaRPr lang="en-IN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78C839-4CEB-BEC8-A07E-876A9C53211B}"/>
              </a:ext>
            </a:extLst>
          </p:cNvPr>
          <p:cNvSpPr/>
          <p:nvPr/>
        </p:nvSpPr>
        <p:spPr>
          <a:xfrm>
            <a:off x="10244817" y="136525"/>
            <a:ext cx="705774" cy="6401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</a:t>
            </a:r>
            <a:endParaRPr lang="en-IN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AD3FF0-91F5-2CE0-FEEE-2827E16DC4B3}"/>
              </a:ext>
            </a:extLst>
          </p:cNvPr>
          <p:cNvSpPr/>
          <p:nvPr/>
        </p:nvSpPr>
        <p:spPr>
          <a:xfrm>
            <a:off x="3071672" y="918645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  <a:endParaRPr lang="en-IN" sz="28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4C0659-F02B-D02C-D7DE-0DD988833633}"/>
              </a:ext>
            </a:extLst>
          </p:cNvPr>
          <p:cNvSpPr/>
          <p:nvPr/>
        </p:nvSpPr>
        <p:spPr>
          <a:xfrm>
            <a:off x="3777446" y="918645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  <a:endParaRPr lang="en-IN" sz="28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A70DA77-BAAA-86B4-D488-107BDC5676EB}"/>
              </a:ext>
            </a:extLst>
          </p:cNvPr>
          <p:cNvSpPr/>
          <p:nvPr/>
        </p:nvSpPr>
        <p:spPr>
          <a:xfrm>
            <a:off x="4483220" y="918645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</a:t>
            </a:r>
            <a:endParaRPr lang="en-IN" sz="28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387756-D6BE-7BC4-56CA-1CAC39E23B5F}"/>
              </a:ext>
            </a:extLst>
          </p:cNvPr>
          <p:cNvSpPr/>
          <p:nvPr/>
        </p:nvSpPr>
        <p:spPr>
          <a:xfrm>
            <a:off x="5188994" y="918645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</a:t>
            </a:r>
            <a:endParaRPr lang="en-IN" sz="28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5C60B7-BD8D-0F9F-D994-359DF77C3DC3}"/>
              </a:ext>
            </a:extLst>
          </p:cNvPr>
          <p:cNvSpPr/>
          <p:nvPr/>
        </p:nvSpPr>
        <p:spPr>
          <a:xfrm>
            <a:off x="3988291" y="1700765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  <a:endParaRPr lang="en-IN" sz="28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99791A5-BEE7-F176-8A76-62CB259B8B6B}"/>
              </a:ext>
            </a:extLst>
          </p:cNvPr>
          <p:cNvSpPr/>
          <p:nvPr/>
        </p:nvSpPr>
        <p:spPr>
          <a:xfrm>
            <a:off x="4694065" y="1700765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  <a:endParaRPr lang="en-IN" sz="28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971D75-C20C-19EE-E307-98176100DFF3}"/>
              </a:ext>
            </a:extLst>
          </p:cNvPr>
          <p:cNvSpPr/>
          <p:nvPr/>
        </p:nvSpPr>
        <p:spPr>
          <a:xfrm>
            <a:off x="5399839" y="1700765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</a:t>
            </a:r>
            <a:endParaRPr lang="en-IN" sz="2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57192B-0B8D-D037-EEE3-B3E9791CCC86}"/>
              </a:ext>
            </a:extLst>
          </p:cNvPr>
          <p:cNvSpPr/>
          <p:nvPr/>
        </p:nvSpPr>
        <p:spPr>
          <a:xfrm>
            <a:off x="6105613" y="1700765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</a:t>
            </a:r>
            <a:endParaRPr lang="en-IN" sz="28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4AFC02-5878-72A6-934A-727B2E4107A9}"/>
              </a:ext>
            </a:extLst>
          </p:cNvPr>
          <p:cNvSpPr/>
          <p:nvPr/>
        </p:nvSpPr>
        <p:spPr>
          <a:xfrm>
            <a:off x="4760646" y="2455305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  <a:endParaRPr lang="en-IN" sz="28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C22353-B528-FC7F-4309-F42CC167632B}"/>
              </a:ext>
            </a:extLst>
          </p:cNvPr>
          <p:cNvSpPr/>
          <p:nvPr/>
        </p:nvSpPr>
        <p:spPr>
          <a:xfrm>
            <a:off x="5466420" y="2455305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  <a:endParaRPr lang="en-IN" sz="28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BF5BF1-1E34-F37A-2A54-0E06E2AB30D7}"/>
              </a:ext>
            </a:extLst>
          </p:cNvPr>
          <p:cNvSpPr/>
          <p:nvPr/>
        </p:nvSpPr>
        <p:spPr>
          <a:xfrm>
            <a:off x="6172194" y="2455305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</a:t>
            </a:r>
            <a:endParaRPr lang="en-IN" sz="28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812B6B3-04E1-1EC5-A5DD-52B845981E39}"/>
              </a:ext>
            </a:extLst>
          </p:cNvPr>
          <p:cNvSpPr/>
          <p:nvPr/>
        </p:nvSpPr>
        <p:spPr>
          <a:xfrm>
            <a:off x="6877968" y="2455305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</a:t>
            </a:r>
            <a:endParaRPr lang="en-IN" sz="28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CC7E629-184D-CE20-8CDB-D9E34078052E}"/>
              </a:ext>
            </a:extLst>
          </p:cNvPr>
          <p:cNvSpPr/>
          <p:nvPr/>
        </p:nvSpPr>
        <p:spPr>
          <a:xfrm>
            <a:off x="5539663" y="3128470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  <a:endParaRPr lang="en-IN" sz="28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07143B8-AF62-0A84-9083-D817BFA6D765}"/>
              </a:ext>
            </a:extLst>
          </p:cNvPr>
          <p:cNvSpPr/>
          <p:nvPr/>
        </p:nvSpPr>
        <p:spPr>
          <a:xfrm>
            <a:off x="6245437" y="3128470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  <a:endParaRPr lang="en-IN" sz="28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0883BBE-BA9B-E890-F3B4-E3312701F2A4}"/>
              </a:ext>
            </a:extLst>
          </p:cNvPr>
          <p:cNvSpPr/>
          <p:nvPr/>
        </p:nvSpPr>
        <p:spPr>
          <a:xfrm>
            <a:off x="6951211" y="3128470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</a:t>
            </a:r>
            <a:endParaRPr lang="en-IN" sz="28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1D40253-84DE-C773-BF37-C6ACC1A9EC6C}"/>
              </a:ext>
            </a:extLst>
          </p:cNvPr>
          <p:cNvSpPr/>
          <p:nvPr/>
        </p:nvSpPr>
        <p:spPr>
          <a:xfrm>
            <a:off x="7656985" y="3128470"/>
            <a:ext cx="705774" cy="64010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</a:t>
            </a:r>
            <a:endParaRPr lang="en-IN" sz="28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737F831-98B9-27DC-2A6D-0678045DBFA7}"/>
              </a:ext>
            </a:extLst>
          </p:cNvPr>
          <p:cNvSpPr/>
          <p:nvPr/>
        </p:nvSpPr>
        <p:spPr>
          <a:xfrm>
            <a:off x="6256536" y="3960295"/>
            <a:ext cx="705774" cy="640102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</a:t>
            </a:r>
            <a:endParaRPr lang="en-IN" sz="28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7C69F1A-F428-AE41-4596-0CC72ED85042}"/>
              </a:ext>
            </a:extLst>
          </p:cNvPr>
          <p:cNvSpPr/>
          <p:nvPr/>
        </p:nvSpPr>
        <p:spPr>
          <a:xfrm>
            <a:off x="6962310" y="3960295"/>
            <a:ext cx="705774" cy="640102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</a:t>
            </a:r>
            <a:endParaRPr lang="en-IN" sz="28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41B5441-78B2-5843-0CBD-E34A53738CD7}"/>
              </a:ext>
            </a:extLst>
          </p:cNvPr>
          <p:cNvSpPr/>
          <p:nvPr/>
        </p:nvSpPr>
        <p:spPr>
          <a:xfrm>
            <a:off x="7668084" y="3960295"/>
            <a:ext cx="705774" cy="640102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</a:t>
            </a:r>
            <a:endParaRPr lang="en-IN" sz="28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6CFE6F2-669B-D044-7CBF-4453D7BA39B4}"/>
              </a:ext>
            </a:extLst>
          </p:cNvPr>
          <p:cNvSpPr/>
          <p:nvPr/>
        </p:nvSpPr>
        <p:spPr>
          <a:xfrm>
            <a:off x="8373858" y="3960295"/>
            <a:ext cx="705774" cy="640102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</a:t>
            </a:r>
            <a:endParaRPr lang="en-IN" sz="28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B541526-32D2-4D24-B614-98F5DC8FFE51}"/>
              </a:ext>
            </a:extLst>
          </p:cNvPr>
          <p:cNvSpPr txBox="1"/>
          <p:nvPr/>
        </p:nvSpPr>
        <p:spPr>
          <a:xfrm>
            <a:off x="6172194" y="981489"/>
            <a:ext cx="29335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</a:rPr>
              <a:t>EARN ≠ INE </a:t>
            </a:r>
            <a:endParaRPr lang="en-IN" sz="28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68337CB-4458-E3CD-97D6-1261ED1869CB}"/>
              </a:ext>
            </a:extLst>
          </p:cNvPr>
          <p:cNvSpPr txBox="1"/>
          <p:nvPr/>
        </p:nvSpPr>
        <p:spPr>
          <a:xfrm>
            <a:off x="7022232" y="1759206"/>
            <a:ext cx="29335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</a:rPr>
              <a:t>EARN ≠ NE L </a:t>
            </a:r>
            <a:endParaRPr lang="en-IN" sz="28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6948F27-52AD-55F3-0E75-8BE59E253058}"/>
              </a:ext>
            </a:extLst>
          </p:cNvPr>
          <p:cNvSpPr txBox="1"/>
          <p:nvPr/>
        </p:nvSpPr>
        <p:spPr>
          <a:xfrm>
            <a:off x="7812580" y="2509389"/>
            <a:ext cx="29335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</a:rPr>
              <a:t>EARN ≠ E LE</a:t>
            </a:r>
            <a:endParaRPr lang="en-IN" sz="28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11C2C7-828E-06FA-9288-D6135BD862DA}"/>
              </a:ext>
            </a:extLst>
          </p:cNvPr>
          <p:cNvSpPr txBox="1"/>
          <p:nvPr/>
        </p:nvSpPr>
        <p:spPr>
          <a:xfrm>
            <a:off x="8726745" y="3186911"/>
            <a:ext cx="29335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</a:rPr>
              <a:t>EARN ≠ LEAR </a:t>
            </a:r>
            <a:endParaRPr lang="en-IN" sz="28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3989031-5F7B-76F4-FCB9-F95C31A5B16E}"/>
              </a:ext>
            </a:extLst>
          </p:cNvPr>
          <p:cNvSpPr txBox="1"/>
          <p:nvPr/>
        </p:nvSpPr>
        <p:spPr>
          <a:xfrm>
            <a:off x="9105790" y="3960295"/>
            <a:ext cx="29335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</a:rPr>
              <a:t>EARN = EARN </a:t>
            </a:r>
            <a:endParaRPr lang="en-IN" sz="28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38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/>
      <p:bldP spid="48" grpId="0"/>
      <p:bldP spid="4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FF9733-A160-F7AB-00A9-197092CFC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C6E30-8C76-1C54-6BD9-86D8618C9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5DC09-9250-68F1-5E4B-CD4E82D03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63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89BA1A-60AF-EE08-0B23-DCAB4533297B}"/>
              </a:ext>
            </a:extLst>
          </p:cNvPr>
          <p:cNvSpPr txBox="1">
            <a:spLocks/>
          </p:cNvSpPr>
          <p:nvPr/>
        </p:nvSpPr>
        <p:spPr>
          <a:xfrm>
            <a:off x="168677" y="-23211"/>
            <a:ext cx="2618912" cy="1061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Algorithm</a:t>
            </a:r>
            <a:endParaRPr lang="en-IN" sz="32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AEA54D-F15F-4BB0-00C2-CB7E83BF2B9D}"/>
              </a:ext>
            </a:extLst>
          </p:cNvPr>
          <p:cNvSpPr txBox="1"/>
          <p:nvPr/>
        </p:nvSpPr>
        <p:spPr>
          <a:xfrm>
            <a:off x="1012053" y="923339"/>
            <a:ext cx="96944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Input: T-Text, P-Pattern, S-LENGTH(T), R-LENGTH(P)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1: Initialize : K=1 and MAX=S-R+1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2: REPEAT STEP 3 to 5 WHILE K&lt;=MAX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3: FOR L=1 to R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IF P[L]≠ T[K+L-1] THEN GOTO STEP 5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4: SET INDEX=K and EXIT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5: K=K+1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6: INDEX=0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Step 7: EXIT</a:t>
            </a:r>
            <a:endParaRPr lang="en-I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7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69C382-AB62-9143-C4A7-BBC32D588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4CA8E3-E56C-B60B-9B31-30D39642E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B4091-EFE1-1C03-226B-19E8D698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64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93234E2-8492-495A-9B49-E8D27144EDA1}"/>
              </a:ext>
            </a:extLst>
          </p:cNvPr>
          <p:cNvSpPr txBox="1">
            <a:spLocks/>
          </p:cNvSpPr>
          <p:nvPr/>
        </p:nvSpPr>
        <p:spPr>
          <a:xfrm>
            <a:off x="168677" y="-23210"/>
            <a:ext cx="2618912" cy="795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Tracing</a:t>
            </a:r>
            <a:endParaRPr lang="en-IN" sz="32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8B871B-7536-8370-A49E-ECD4FB8E5943}"/>
              </a:ext>
            </a:extLst>
          </p:cNvPr>
          <p:cNvSpPr txBox="1"/>
          <p:nvPr/>
        </p:nvSpPr>
        <p:spPr>
          <a:xfrm>
            <a:off x="991340" y="772358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  <a:cs typeface="Arial" panose="020B0604020202020204" pitchFamily="34" charset="0"/>
              </a:rPr>
              <a:t>T- “HASEENA”, P-”ENA”,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7FF487-561C-CB22-CB23-07E88EEA869F}"/>
              </a:ext>
            </a:extLst>
          </p:cNvPr>
          <p:cNvSpPr txBox="1"/>
          <p:nvPr/>
        </p:nvSpPr>
        <p:spPr>
          <a:xfrm>
            <a:off x="991340" y="1376147"/>
            <a:ext cx="6094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S-LENGTH(T)=7</a:t>
            </a:r>
          </a:p>
          <a:p>
            <a:r>
              <a:rPr lang="en-US" sz="2800" b="1" dirty="0">
                <a:solidFill>
                  <a:srgbClr val="FF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R-LENGTH(P)=3</a:t>
            </a:r>
            <a:endParaRPr lang="en-IN" sz="28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E27AFA-F666-A92F-C716-75F29E65D6C1}"/>
              </a:ext>
            </a:extLst>
          </p:cNvPr>
          <p:cNvSpPr txBox="1"/>
          <p:nvPr/>
        </p:nvSpPr>
        <p:spPr>
          <a:xfrm>
            <a:off x="991340" y="2578937"/>
            <a:ext cx="60945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Initializations:</a:t>
            </a:r>
          </a:p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K=1</a:t>
            </a:r>
          </a:p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MAX=S-R+1=7-3+1=5</a:t>
            </a:r>
            <a:endParaRPr lang="en-IN" sz="28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1A31C1-0B52-9015-DFA4-B11BB5B17AD3}"/>
              </a:ext>
            </a:extLst>
          </p:cNvPr>
          <p:cNvSpPr txBox="1"/>
          <p:nvPr/>
        </p:nvSpPr>
        <p:spPr>
          <a:xfrm>
            <a:off x="991340" y="4004527"/>
            <a:ext cx="6094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REPEAT WHILE K&lt;=MAX</a:t>
            </a:r>
          </a:p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    1&lt;=5-&gt;TRUE</a:t>
            </a:r>
            <a:endParaRPr lang="en-IN" sz="2800" b="1" dirty="0">
              <a:solidFill>
                <a:schemeClr val="accent5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F73B83-7781-9CC6-8AF6-1B0EE0EF6B57}"/>
              </a:ext>
            </a:extLst>
          </p:cNvPr>
          <p:cNvSpPr txBox="1"/>
          <p:nvPr/>
        </p:nvSpPr>
        <p:spPr>
          <a:xfrm>
            <a:off x="6367508" y="878796"/>
            <a:ext cx="44861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FOR L=1 to R means</a:t>
            </a:r>
          </a:p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FOR L=1 to 3</a:t>
            </a:r>
            <a:endParaRPr lang="en-IN" sz="2800" b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ECC3B5-83A2-11A7-E1AF-3B25C4B8CB4D}"/>
              </a:ext>
            </a:extLst>
          </p:cNvPr>
          <p:cNvSpPr txBox="1"/>
          <p:nvPr/>
        </p:nvSpPr>
        <p:spPr>
          <a:xfrm>
            <a:off x="6507332" y="1997476"/>
            <a:ext cx="89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L=1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5256D3-5343-34EA-B0F4-596DF6451802}"/>
              </a:ext>
            </a:extLst>
          </p:cNvPr>
          <p:cNvSpPr txBox="1"/>
          <p:nvPr/>
        </p:nvSpPr>
        <p:spPr>
          <a:xfrm>
            <a:off x="7511987" y="1997476"/>
            <a:ext cx="40201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P[L]≠ T[K+L-1]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P[1] ≠T[1+1-1]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P[1] ≠T[1]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E ≠H =&gt; EXIT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6CE38B-BF93-D590-3194-DE089D653119}"/>
              </a:ext>
            </a:extLst>
          </p:cNvPr>
          <p:cNvSpPr txBox="1"/>
          <p:nvPr/>
        </p:nvSpPr>
        <p:spPr>
          <a:xfrm>
            <a:off x="6221767" y="3748267"/>
            <a:ext cx="3490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K=K+1=&gt;K=2</a:t>
            </a:r>
            <a:endParaRPr lang="en-IN" sz="2800" b="1" dirty="0">
              <a:solidFill>
                <a:schemeClr val="accent5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534316-0DB1-5C8E-02BD-AECAFFDF5288}"/>
              </a:ext>
            </a:extLst>
          </p:cNvPr>
          <p:cNvSpPr txBox="1"/>
          <p:nvPr/>
        </p:nvSpPr>
        <p:spPr>
          <a:xfrm>
            <a:off x="6221767" y="4436060"/>
            <a:ext cx="6094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REPEAT WHILE K&lt;=MAX</a:t>
            </a:r>
          </a:p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    2&lt;=5-&gt;TRUE</a:t>
            </a:r>
            <a:endParaRPr lang="en-IN" sz="2800" b="1" dirty="0">
              <a:solidFill>
                <a:schemeClr val="accent5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7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3C6F00-4782-4754-44ED-DA404B68E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F4180-C03E-A4E3-48A4-72057EC5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BAB62E-79EB-F735-9DCF-222048E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65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C42CB-E1C9-2223-57B6-5F28B6B9B3B8}"/>
              </a:ext>
            </a:extLst>
          </p:cNvPr>
          <p:cNvSpPr txBox="1"/>
          <p:nvPr/>
        </p:nvSpPr>
        <p:spPr>
          <a:xfrm>
            <a:off x="261152" y="363890"/>
            <a:ext cx="44861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FOR L=1 to R means</a:t>
            </a:r>
          </a:p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FOR L=1 to 3</a:t>
            </a:r>
            <a:endParaRPr lang="en-IN" sz="2800" b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76B2B1-D68D-1891-0E7E-4D8AD6DC96F6}"/>
              </a:ext>
            </a:extLst>
          </p:cNvPr>
          <p:cNvSpPr txBox="1"/>
          <p:nvPr/>
        </p:nvSpPr>
        <p:spPr>
          <a:xfrm>
            <a:off x="400976" y="1482570"/>
            <a:ext cx="89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L=1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959D26-7953-BE4A-629B-DEDA3BBE5793}"/>
              </a:ext>
            </a:extLst>
          </p:cNvPr>
          <p:cNvSpPr txBox="1"/>
          <p:nvPr/>
        </p:nvSpPr>
        <p:spPr>
          <a:xfrm>
            <a:off x="1405631" y="1482570"/>
            <a:ext cx="40201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P[L]≠ T[K+L-1]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P[1] ≠T[2+1-1]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P[1] ≠T[2]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E ≠A =&gt; EXIT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655F08-C0EC-4192-CE87-45110293AC8E}"/>
              </a:ext>
            </a:extLst>
          </p:cNvPr>
          <p:cNvSpPr txBox="1"/>
          <p:nvPr/>
        </p:nvSpPr>
        <p:spPr>
          <a:xfrm>
            <a:off x="400976" y="3421788"/>
            <a:ext cx="3490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K=K+1=&gt;K=3</a:t>
            </a:r>
            <a:endParaRPr lang="en-IN" sz="2800" b="1" dirty="0">
              <a:solidFill>
                <a:schemeClr val="accent5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1CD14F-0678-D96C-B7B8-C027614AACA1}"/>
              </a:ext>
            </a:extLst>
          </p:cNvPr>
          <p:cNvSpPr txBox="1"/>
          <p:nvPr/>
        </p:nvSpPr>
        <p:spPr>
          <a:xfrm>
            <a:off x="400976" y="4109581"/>
            <a:ext cx="6094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REPEAT WHILE K&lt;=MAX</a:t>
            </a:r>
          </a:p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    3&lt;=5-&gt;TRUE</a:t>
            </a:r>
            <a:endParaRPr lang="en-IN" sz="2800" b="1" dirty="0">
              <a:solidFill>
                <a:schemeClr val="accent5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095843-6340-61F4-01AD-19B55CAD37CA}"/>
              </a:ext>
            </a:extLst>
          </p:cNvPr>
          <p:cNvSpPr txBox="1"/>
          <p:nvPr/>
        </p:nvSpPr>
        <p:spPr>
          <a:xfrm>
            <a:off x="5749031" y="487226"/>
            <a:ext cx="44861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FOR L=1 to R means</a:t>
            </a:r>
          </a:p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FOR L=1 to 3</a:t>
            </a:r>
            <a:endParaRPr lang="en-IN" sz="2800" b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C502C3-F311-4624-E300-FF6B4F0F7D3C}"/>
              </a:ext>
            </a:extLst>
          </p:cNvPr>
          <p:cNvSpPr txBox="1"/>
          <p:nvPr/>
        </p:nvSpPr>
        <p:spPr>
          <a:xfrm>
            <a:off x="5888855" y="1605906"/>
            <a:ext cx="89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L=1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F1640-D83B-D9F3-2886-8571D0C6987A}"/>
              </a:ext>
            </a:extLst>
          </p:cNvPr>
          <p:cNvSpPr txBox="1"/>
          <p:nvPr/>
        </p:nvSpPr>
        <p:spPr>
          <a:xfrm>
            <a:off x="6893510" y="1605906"/>
            <a:ext cx="40201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P[L]≠ T[K+L-1]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P[1] ≠T[3+1-1]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P[1] ≠T[3]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E ≠S =&gt; EXIT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71A4BF-430F-3AE4-0F82-5EF16585F11A}"/>
              </a:ext>
            </a:extLst>
          </p:cNvPr>
          <p:cNvSpPr txBox="1"/>
          <p:nvPr/>
        </p:nvSpPr>
        <p:spPr>
          <a:xfrm>
            <a:off x="6096000" y="3591752"/>
            <a:ext cx="3490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K=K+1=&gt;K=4</a:t>
            </a:r>
            <a:endParaRPr lang="en-IN" sz="2800" b="1" dirty="0">
              <a:solidFill>
                <a:schemeClr val="accent5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690D72-AAB7-3833-7B2E-26E8381E54C7}"/>
              </a:ext>
            </a:extLst>
          </p:cNvPr>
          <p:cNvSpPr txBox="1"/>
          <p:nvPr/>
        </p:nvSpPr>
        <p:spPr>
          <a:xfrm>
            <a:off x="6096000" y="4279545"/>
            <a:ext cx="6094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REPEAT WHILE K&lt;=MAX</a:t>
            </a:r>
          </a:p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    4&lt;=5-&gt;TRUE</a:t>
            </a:r>
            <a:endParaRPr lang="en-IN" sz="2800" b="1" dirty="0">
              <a:solidFill>
                <a:schemeClr val="accent5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73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18A915-8104-E0C1-ACDC-6188E7D2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815DC-2F0E-AE5F-2521-BBC7547FA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586A86-20FA-8AE5-6B59-DC7FE2410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66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C19C4A-B986-55A1-99CD-A03FF3A2DD10}"/>
              </a:ext>
            </a:extLst>
          </p:cNvPr>
          <p:cNvSpPr txBox="1"/>
          <p:nvPr/>
        </p:nvSpPr>
        <p:spPr>
          <a:xfrm>
            <a:off x="235998" y="136525"/>
            <a:ext cx="44861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FOR L=1 to R means</a:t>
            </a:r>
          </a:p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FOR L=1 to 3</a:t>
            </a:r>
            <a:endParaRPr lang="en-IN" sz="2800" b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71031C-A3BB-2B34-9528-8527864C1C49}"/>
              </a:ext>
            </a:extLst>
          </p:cNvPr>
          <p:cNvSpPr txBox="1"/>
          <p:nvPr/>
        </p:nvSpPr>
        <p:spPr>
          <a:xfrm>
            <a:off x="375822" y="1255205"/>
            <a:ext cx="89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L=1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D5D87E-0E5E-D353-AB5B-BD4AA8C8056A}"/>
              </a:ext>
            </a:extLst>
          </p:cNvPr>
          <p:cNvSpPr txBox="1"/>
          <p:nvPr/>
        </p:nvSpPr>
        <p:spPr>
          <a:xfrm>
            <a:off x="1380477" y="1255205"/>
            <a:ext cx="40201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P[L]≠ T[K+L-1]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P[1] ≠T[4+1-1]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P[1] ≠T[4]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E =E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35BD68-546D-9A01-FD9D-FBBC186A7FAD}"/>
              </a:ext>
            </a:extLst>
          </p:cNvPr>
          <p:cNvSpPr txBox="1"/>
          <p:nvPr/>
        </p:nvSpPr>
        <p:spPr>
          <a:xfrm>
            <a:off x="267812" y="3149982"/>
            <a:ext cx="89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L=2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3A83B8-D37C-78F9-1A7E-E67AA40AE69F}"/>
              </a:ext>
            </a:extLst>
          </p:cNvPr>
          <p:cNvSpPr txBox="1"/>
          <p:nvPr/>
        </p:nvSpPr>
        <p:spPr>
          <a:xfrm>
            <a:off x="1272467" y="3149982"/>
            <a:ext cx="40201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P[L]≠ T[K+L-1]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P[2] ≠T[4+2-1]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P[2] ≠T[5]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N ≠ E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CCBD05-392F-723F-43F7-D2BFD20A8936}"/>
              </a:ext>
            </a:extLst>
          </p:cNvPr>
          <p:cNvSpPr txBox="1"/>
          <p:nvPr/>
        </p:nvSpPr>
        <p:spPr>
          <a:xfrm>
            <a:off x="267812" y="4973885"/>
            <a:ext cx="3490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K=K+1=&gt;K=5</a:t>
            </a:r>
            <a:endParaRPr lang="en-IN" sz="2800" b="1" dirty="0">
              <a:solidFill>
                <a:schemeClr val="accent5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0239AF-56B6-89E1-1367-9AF458372C5B}"/>
              </a:ext>
            </a:extLst>
          </p:cNvPr>
          <p:cNvSpPr txBox="1"/>
          <p:nvPr/>
        </p:nvSpPr>
        <p:spPr>
          <a:xfrm>
            <a:off x="235259" y="5468992"/>
            <a:ext cx="6094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REPEAT WHILE K&lt;=MAX</a:t>
            </a:r>
          </a:p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    5&lt;=5-&gt;TRUE</a:t>
            </a:r>
            <a:endParaRPr lang="en-IN" sz="2800" b="1" dirty="0">
              <a:solidFill>
                <a:schemeClr val="accent5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69B0A8-BFC7-2785-0CD9-88C5115BB03A}"/>
              </a:ext>
            </a:extLst>
          </p:cNvPr>
          <p:cNvSpPr txBox="1"/>
          <p:nvPr/>
        </p:nvSpPr>
        <p:spPr>
          <a:xfrm>
            <a:off x="5293310" y="57630"/>
            <a:ext cx="44861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FOR L=1 to R means</a:t>
            </a:r>
          </a:p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FOR L=1 to 3</a:t>
            </a:r>
            <a:endParaRPr lang="en-IN" sz="2800" b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86EC13-E3A3-244E-7235-03F9F34297E4}"/>
              </a:ext>
            </a:extLst>
          </p:cNvPr>
          <p:cNvSpPr txBox="1"/>
          <p:nvPr/>
        </p:nvSpPr>
        <p:spPr>
          <a:xfrm>
            <a:off x="5433134" y="1176310"/>
            <a:ext cx="89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L=1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F2564A-5020-25A2-0992-C12CC9D981CB}"/>
              </a:ext>
            </a:extLst>
          </p:cNvPr>
          <p:cNvSpPr txBox="1"/>
          <p:nvPr/>
        </p:nvSpPr>
        <p:spPr>
          <a:xfrm>
            <a:off x="6470341" y="1176310"/>
            <a:ext cx="40201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P[L]≠ T[K+L-1]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P[1] ≠T[5+1-1]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P[1] ≠T[5]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E =E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F2E892-604D-2931-17D3-F82EC8FAFE01}"/>
              </a:ext>
            </a:extLst>
          </p:cNvPr>
          <p:cNvSpPr txBox="1"/>
          <p:nvPr/>
        </p:nvSpPr>
        <p:spPr>
          <a:xfrm>
            <a:off x="4536489" y="2935425"/>
            <a:ext cx="89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L=2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7147CC-9F12-9830-45C1-5E287E63CC6C}"/>
              </a:ext>
            </a:extLst>
          </p:cNvPr>
          <p:cNvSpPr txBox="1"/>
          <p:nvPr/>
        </p:nvSpPr>
        <p:spPr>
          <a:xfrm>
            <a:off x="5541145" y="2915333"/>
            <a:ext cx="30694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P[L]≠ T[K+L-1]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P[2] ≠T[5+2-1]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P[2] ≠T[6]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N = N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844F61-8CA1-3E43-F434-F51EB7A88492}"/>
              </a:ext>
            </a:extLst>
          </p:cNvPr>
          <p:cNvSpPr txBox="1"/>
          <p:nvPr/>
        </p:nvSpPr>
        <p:spPr>
          <a:xfrm>
            <a:off x="8356843" y="2926102"/>
            <a:ext cx="89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L=3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D0E3BD-3837-68D6-C1AE-A46C1348F61D}"/>
              </a:ext>
            </a:extLst>
          </p:cNvPr>
          <p:cNvSpPr txBox="1"/>
          <p:nvPr/>
        </p:nvSpPr>
        <p:spPr>
          <a:xfrm>
            <a:off x="9152878" y="2957892"/>
            <a:ext cx="29740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P[L]≠ T[K+L-1]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P[3] ≠T[5+3-1]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P[3] ≠T[7]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A = A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B23753-3843-8CEF-207E-78D839610132}"/>
              </a:ext>
            </a:extLst>
          </p:cNvPr>
          <p:cNvSpPr txBox="1"/>
          <p:nvPr/>
        </p:nvSpPr>
        <p:spPr>
          <a:xfrm>
            <a:off x="6599437" y="4661719"/>
            <a:ext cx="46652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INDEX=K =&gt;INDEX=5</a:t>
            </a:r>
            <a:endParaRPr lang="en-IN" sz="2800" b="1" dirty="0">
              <a:solidFill>
                <a:srgbClr val="00B05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32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CC7966-A1BF-0694-149C-6374CCAAD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89DB95-1525-D8B3-F192-FAE7FC074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E8A4B-2798-7B73-2E20-11D8C102F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67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B8BDE-B546-F4D6-7C8E-F617AE49F2B4}"/>
              </a:ext>
            </a:extLst>
          </p:cNvPr>
          <p:cNvSpPr txBox="1"/>
          <p:nvPr/>
        </p:nvSpPr>
        <p:spPr>
          <a:xfrm>
            <a:off x="955091" y="658562"/>
            <a:ext cx="3490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K=K+1=&gt;K=6</a:t>
            </a:r>
            <a:endParaRPr lang="en-IN" sz="2800" b="1" dirty="0">
              <a:solidFill>
                <a:schemeClr val="accent5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65292D-12F4-1217-F5E2-993111161887}"/>
              </a:ext>
            </a:extLst>
          </p:cNvPr>
          <p:cNvSpPr txBox="1"/>
          <p:nvPr/>
        </p:nvSpPr>
        <p:spPr>
          <a:xfrm>
            <a:off x="988380" y="1050401"/>
            <a:ext cx="942512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REPEAT WHILE K&lt;=MAX</a:t>
            </a:r>
          </a:p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    6&lt;=5-&gt;FALSE,  </a:t>
            </a:r>
          </a:p>
          <a:p>
            <a:endParaRPr lang="en-US" sz="2800" b="1" dirty="0">
              <a:solidFill>
                <a:schemeClr val="accent5">
                  <a:lumMod val="2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r>
              <a:rPr lang="en-US" sz="2800" b="1" i="1" dirty="0">
                <a:solidFill>
                  <a:srgbClr val="0070C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THE END AND INDEX=5</a:t>
            </a:r>
            <a:endParaRPr lang="en-IN" sz="2800" b="1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55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5EDF5-11C1-6C0D-D72A-2751F4DA5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A9D2B-924D-FAC4-2E44-52A9ACD96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3FBBA0-0319-819E-4796-CF217522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68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7AFFF3D-79D9-141C-00F5-978330D80B4E}"/>
              </a:ext>
            </a:extLst>
          </p:cNvPr>
          <p:cNvSpPr txBox="1">
            <a:spLocks/>
          </p:cNvSpPr>
          <p:nvPr/>
        </p:nvSpPr>
        <p:spPr>
          <a:xfrm>
            <a:off x="168677" y="-23210"/>
            <a:ext cx="2618912" cy="795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Tracing</a:t>
            </a:r>
            <a:endParaRPr lang="en-IN" sz="32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0FA253-982F-F076-B869-C7930CAA4817}"/>
              </a:ext>
            </a:extLst>
          </p:cNvPr>
          <p:cNvSpPr txBox="1"/>
          <p:nvPr/>
        </p:nvSpPr>
        <p:spPr>
          <a:xfrm>
            <a:off x="991340" y="772358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  <a:cs typeface="Arial" panose="020B0604020202020204" pitchFamily="34" charset="0"/>
              </a:rPr>
              <a:t>T- “HASEENA”, P-”SENA”,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7B1C81-B5D9-7C13-60B0-60A97A8DC612}"/>
              </a:ext>
            </a:extLst>
          </p:cNvPr>
          <p:cNvSpPr txBox="1"/>
          <p:nvPr/>
        </p:nvSpPr>
        <p:spPr>
          <a:xfrm>
            <a:off x="991340" y="1376147"/>
            <a:ext cx="6094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S-LENGTH(T)=7</a:t>
            </a:r>
          </a:p>
          <a:p>
            <a:r>
              <a:rPr lang="en-US" sz="2800" b="1" dirty="0">
                <a:solidFill>
                  <a:srgbClr val="FF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R-LENGTH(P)=4</a:t>
            </a:r>
            <a:endParaRPr lang="en-IN" sz="28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3A3F42-DD78-9E7B-0A8A-6BD55D585F84}"/>
              </a:ext>
            </a:extLst>
          </p:cNvPr>
          <p:cNvSpPr txBox="1"/>
          <p:nvPr/>
        </p:nvSpPr>
        <p:spPr>
          <a:xfrm>
            <a:off x="991340" y="2578937"/>
            <a:ext cx="60945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Initializations:</a:t>
            </a:r>
          </a:p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K=1</a:t>
            </a:r>
          </a:p>
          <a:p>
            <a:r>
              <a:rPr lang="en-US" sz="2800" b="1" dirty="0">
                <a:solidFill>
                  <a:srgbClr val="7030A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MAX=S-R+1=7-4+1=4</a:t>
            </a:r>
            <a:endParaRPr lang="en-IN" sz="2800" b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BFADE7-7C18-D15E-C636-9F429A7A8171}"/>
              </a:ext>
            </a:extLst>
          </p:cNvPr>
          <p:cNvSpPr txBox="1"/>
          <p:nvPr/>
        </p:nvSpPr>
        <p:spPr>
          <a:xfrm>
            <a:off x="991340" y="4004527"/>
            <a:ext cx="6094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REPEAT WHILE K&lt;=MAX</a:t>
            </a:r>
          </a:p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    1&lt;=4-&gt;TRUE</a:t>
            </a:r>
            <a:endParaRPr lang="en-IN" sz="2800" b="1" dirty="0">
              <a:solidFill>
                <a:schemeClr val="accent5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98D8E4-1BEF-14D0-D047-6576B72747CF}"/>
              </a:ext>
            </a:extLst>
          </p:cNvPr>
          <p:cNvSpPr txBox="1"/>
          <p:nvPr/>
        </p:nvSpPr>
        <p:spPr>
          <a:xfrm>
            <a:off x="6367508" y="878796"/>
            <a:ext cx="44861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FOR L=1 to R means</a:t>
            </a:r>
          </a:p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FOR L=1 to 4</a:t>
            </a:r>
            <a:endParaRPr lang="en-IN" sz="2800" b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0F9ACA-EDE3-803B-D949-788D7A22A0D6}"/>
              </a:ext>
            </a:extLst>
          </p:cNvPr>
          <p:cNvSpPr txBox="1"/>
          <p:nvPr/>
        </p:nvSpPr>
        <p:spPr>
          <a:xfrm>
            <a:off x="6507332" y="1997476"/>
            <a:ext cx="89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L=1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415427-0F02-1564-CE3F-685EDEA7EB9E}"/>
              </a:ext>
            </a:extLst>
          </p:cNvPr>
          <p:cNvSpPr txBox="1"/>
          <p:nvPr/>
        </p:nvSpPr>
        <p:spPr>
          <a:xfrm>
            <a:off x="7511987" y="1997476"/>
            <a:ext cx="40201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P[L]≠ T[K+L-1]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P[1] ≠T[1+1-1]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P[1] ≠T[1]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E ≠H =&gt; EXIT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39CFFB-673D-714C-30D1-A7D5C36874DB}"/>
              </a:ext>
            </a:extLst>
          </p:cNvPr>
          <p:cNvSpPr txBox="1"/>
          <p:nvPr/>
        </p:nvSpPr>
        <p:spPr>
          <a:xfrm>
            <a:off x="6221767" y="3748267"/>
            <a:ext cx="3490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K=K+1=&gt;K=2</a:t>
            </a:r>
            <a:endParaRPr lang="en-IN" sz="2800" b="1" dirty="0">
              <a:solidFill>
                <a:schemeClr val="accent5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10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8B10AC-62C4-1503-AAAE-8A01BDD6E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F8D68A-6EEC-A7F2-3A53-FDA52BB74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4DB19C-AB9C-ABAA-AEAB-8B14FF9B9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69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423CF4-6CAF-61E7-2861-B9BB33169F91}"/>
              </a:ext>
            </a:extLst>
          </p:cNvPr>
          <p:cNvSpPr txBox="1"/>
          <p:nvPr/>
        </p:nvSpPr>
        <p:spPr>
          <a:xfrm>
            <a:off x="261152" y="363890"/>
            <a:ext cx="44861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FOR L=1 to R means</a:t>
            </a:r>
          </a:p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FOR L=1 to 4</a:t>
            </a:r>
            <a:endParaRPr lang="en-IN" sz="2800" b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D8A5D8-C6E5-C8A1-DD1D-E2B3C09C11B9}"/>
              </a:ext>
            </a:extLst>
          </p:cNvPr>
          <p:cNvSpPr txBox="1"/>
          <p:nvPr/>
        </p:nvSpPr>
        <p:spPr>
          <a:xfrm>
            <a:off x="400976" y="1482570"/>
            <a:ext cx="89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L=1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5BC90F-6B95-8F5B-629D-C7C06AC43658}"/>
              </a:ext>
            </a:extLst>
          </p:cNvPr>
          <p:cNvSpPr txBox="1"/>
          <p:nvPr/>
        </p:nvSpPr>
        <p:spPr>
          <a:xfrm>
            <a:off x="1405631" y="1482570"/>
            <a:ext cx="40201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P[L]≠ T[K+L-1]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P[1] ≠T[2+1-1]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P[1] ≠T[2]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S ≠A =&gt; EXIT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C65C60-E06B-909A-E544-96B731114B6A}"/>
              </a:ext>
            </a:extLst>
          </p:cNvPr>
          <p:cNvSpPr txBox="1"/>
          <p:nvPr/>
        </p:nvSpPr>
        <p:spPr>
          <a:xfrm>
            <a:off x="400976" y="3421788"/>
            <a:ext cx="3490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K=K+1=&gt;K=3</a:t>
            </a:r>
            <a:endParaRPr lang="en-IN" sz="2800" b="1" dirty="0">
              <a:solidFill>
                <a:schemeClr val="accent5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A38E2A-43AC-8A6D-6B06-D37C595457DC}"/>
              </a:ext>
            </a:extLst>
          </p:cNvPr>
          <p:cNvSpPr txBox="1"/>
          <p:nvPr/>
        </p:nvSpPr>
        <p:spPr>
          <a:xfrm>
            <a:off x="400976" y="4109581"/>
            <a:ext cx="6094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REPEAT WHILE K&lt;=MAX</a:t>
            </a:r>
          </a:p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    3&lt;=4-&gt;TRUE</a:t>
            </a:r>
            <a:endParaRPr lang="en-IN" sz="2800" b="1" dirty="0">
              <a:solidFill>
                <a:schemeClr val="accent5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98D94A-54ED-AD58-7871-3FE6418B12AC}"/>
              </a:ext>
            </a:extLst>
          </p:cNvPr>
          <p:cNvSpPr txBox="1"/>
          <p:nvPr/>
        </p:nvSpPr>
        <p:spPr>
          <a:xfrm>
            <a:off x="4855345" y="168845"/>
            <a:ext cx="44861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FOR L=1 to R means</a:t>
            </a:r>
          </a:p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FOR L=1 to 4</a:t>
            </a:r>
            <a:endParaRPr lang="en-IN" sz="2800" b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782AF2-3118-BDA7-DDA9-D94B3BE7CA25}"/>
              </a:ext>
            </a:extLst>
          </p:cNvPr>
          <p:cNvSpPr txBox="1"/>
          <p:nvPr/>
        </p:nvSpPr>
        <p:spPr>
          <a:xfrm>
            <a:off x="4975935" y="1096812"/>
            <a:ext cx="89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L=1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B49A5F-94C7-358E-2CC0-E36CA4EB4563}"/>
              </a:ext>
            </a:extLst>
          </p:cNvPr>
          <p:cNvSpPr txBox="1"/>
          <p:nvPr/>
        </p:nvSpPr>
        <p:spPr>
          <a:xfrm>
            <a:off x="5853712" y="1043052"/>
            <a:ext cx="40201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P[L]≠ T[K+L-1]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P[1] ≠T[3+1-1]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P[1] ≠T[3]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S =S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80C56D-0A02-8D3A-12B6-B215BD9E878D}"/>
              </a:ext>
            </a:extLst>
          </p:cNvPr>
          <p:cNvSpPr txBox="1"/>
          <p:nvPr/>
        </p:nvSpPr>
        <p:spPr>
          <a:xfrm>
            <a:off x="4674463" y="2870679"/>
            <a:ext cx="89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L=2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980C35-0798-2207-61A0-59ED5C06079E}"/>
              </a:ext>
            </a:extLst>
          </p:cNvPr>
          <p:cNvSpPr txBox="1"/>
          <p:nvPr/>
        </p:nvSpPr>
        <p:spPr>
          <a:xfrm>
            <a:off x="5679119" y="2870679"/>
            <a:ext cx="29229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P[L]≠ T[K+L-1]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P[2] ≠T[3+2-1]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P[2] ≠T[4]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E =E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F53160-841C-95D8-6976-3BB396D0BF00}"/>
              </a:ext>
            </a:extLst>
          </p:cNvPr>
          <p:cNvSpPr txBox="1"/>
          <p:nvPr/>
        </p:nvSpPr>
        <p:spPr>
          <a:xfrm>
            <a:off x="8475214" y="2804486"/>
            <a:ext cx="89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L=3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E3ABDA-1955-1328-54A9-4178DD827FFC}"/>
              </a:ext>
            </a:extLst>
          </p:cNvPr>
          <p:cNvSpPr txBox="1"/>
          <p:nvPr/>
        </p:nvSpPr>
        <p:spPr>
          <a:xfrm>
            <a:off x="9479870" y="2804486"/>
            <a:ext cx="29229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P[L]≠ T[K+L-1]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P[3] ≠T[3+3-1]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P[3] ≠T[5]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N ≠ E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D846A2-53CB-80AA-3362-A4941FD44FAD}"/>
              </a:ext>
            </a:extLst>
          </p:cNvPr>
          <p:cNvSpPr txBox="1"/>
          <p:nvPr/>
        </p:nvSpPr>
        <p:spPr>
          <a:xfrm>
            <a:off x="5851124" y="4895998"/>
            <a:ext cx="3490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K=K+1=&gt;K=4</a:t>
            </a:r>
            <a:endParaRPr lang="en-IN" sz="2800" b="1" dirty="0">
              <a:solidFill>
                <a:schemeClr val="accent5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BFFE28-B5B6-58A4-39F4-F97C0E1180FC}"/>
              </a:ext>
            </a:extLst>
          </p:cNvPr>
          <p:cNvSpPr txBox="1"/>
          <p:nvPr/>
        </p:nvSpPr>
        <p:spPr>
          <a:xfrm>
            <a:off x="5851124" y="5290194"/>
            <a:ext cx="6094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REPEAT WHILE K&lt;=MAX</a:t>
            </a:r>
          </a:p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    4&lt;=4-&gt;TRUE</a:t>
            </a:r>
            <a:endParaRPr lang="en-IN" sz="2800" b="1" dirty="0">
              <a:solidFill>
                <a:schemeClr val="accent5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00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ifference Between Data and Information Explained">
            <a:extLst>
              <a:ext uri="{FF2B5EF4-FFF2-40B4-BE49-F238E27FC236}">
                <a16:creationId xmlns:a16="http://schemas.microsoft.com/office/drawing/2014/main" id="{589E612D-D4AE-6783-872B-FE6673CD3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68" y="257175"/>
            <a:ext cx="5331774" cy="299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7F03F6-7F86-E10E-0201-613566F01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638" y="982326"/>
            <a:ext cx="6075994" cy="434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75B26-660B-10A0-E750-3D539A6BA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1E2F1B-191F-D1D7-EF12-DBA993242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246D3-A506-E3DF-5BF8-C8CAD43F6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70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7FFD38-3975-463E-D9B2-8E0A0BA84484}"/>
              </a:ext>
            </a:extLst>
          </p:cNvPr>
          <p:cNvSpPr txBox="1"/>
          <p:nvPr/>
        </p:nvSpPr>
        <p:spPr>
          <a:xfrm>
            <a:off x="457200" y="136525"/>
            <a:ext cx="44861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FOR L=1 to R means</a:t>
            </a:r>
          </a:p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FOR L=1 to 4</a:t>
            </a:r>
            <a:endParaRPr lang="en-IN" sz="2800" b="1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99AB20-4D37-79DE-5FF8-3FC67DEC9C53}"/>
              </a:ext>
            </a:extLst>
          </p:cNvPr>
          <p:cNvSpPr txBox="1"/>
          <p:nvPr/>
        </p:nvSpPr>
        <p:spPr>
          <a:xfrm>
            <a:off x="577790" y="1064492"/>
            <a:ext cx="89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L=1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EFD02A-D256-058C-17BE-9A0EA0CA128D}"/>
              </a:ext>
            </a:extLst>
          </p:cNvPr>
          <p:cNvSpPr txBox="1"/>
          <p:nvPr/>
        </p:nvSpPr>
        <p:spPr>
          <a:xfrm>
            <a:off x="1455567" y="1010732"/>
            <a:ext cx="40201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P[L]≠ T[K+L-1]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P[1] ≠T[4+1-1]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P[1] ≠T[4]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S ≠ E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41E1DC-7AC9-936F-1AF0-5AA4BE36ED6F}"/>
              </a:ext>
            </a:extLst>
          </p:cNvPr>
          <p:cNvSpPr txBox="1"/>
          <p:nvPr/>
        </p:nvSpPr>
        <p:spPr>
          <a:xfrm>
            <a:off x="577790" y="2800799"/>
            <a:ext cx="34904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K=K+1=&gt;K=5</a:t>
            </a:r>
            <a:endParaRPr lang="en-IN" sz="2800" b="1" dirty="0">
              <a:solidFill>
                <a:schemeClr val="accent5">
                  <a:lumMod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7498C4-308E-C7A4-F24F-56B3E4DA2B3E}"/>
              </a:ext>
            </a:extLst>
          </p:cNvPr>
          <p:cNvSpPr txBox="1"/>
          <p:nvPr/>
        </p:nvSpPr>
        <p:spPr>
          <a:xfrm>
            <a:off x="577790" y="3533982"/>
            <a:ext cx="60945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REPEAT WHILE K&lt;=MAX</a:t>
            </a:r>
          </a:p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    5&lt;=4-&gt;FALSE</a:t>
            </a:r>
          </a:p>
          <a:p>
            <a:r>
              <a:rPr lang="en-US" sz="2800" b="1" i="1" dirty="0">
                <a:solidFill>
                  <a:srgbClr val="7030A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THE END AND INDEX=0</a:t>
            </a:r>
            <a:endParaRPr lang="en-IN" sz="2800" b="1" i="1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94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A0F22D-70EB-23BF-B57E-2448FCBDF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ED90A-795B-1235-934E-67CED5BB7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BB6A55-1E66-4282-72DE-C6A00CE4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71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7CBCD9-D51A-2B1B-9794-7C5EB5791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26" y="486109"/>
            <a:ext cx="10631474" cy="55900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8C0A66-4EBF-A6D7-9BAE-3E7C609ACB43}"/>
              </a:ext>
            </a:extLst>
          </p:cNvPr>
          <p:cNvSpPr txBox="1"/>
          <p:nvPr/>
        </p:nvSpPr>
        <p:spPr>
          <a:xfrm>
            <a:off x="2299317" y="2750100"/>
            <a:ext cx="28184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Data Structures </a:t>
            </a:r>
          </a:p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Book Antiqua" panose="02040602050305030304" pitchFamily="18" charset="0"/>
              </a:rPr>
              <a:t>TextBooks</a:t>
            </a:r>
            <a:endParaRPr lang="en-IN" sz="28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A25673-B698-D41A-476E-4ECBBC21C357}"/>
              </a:ext>
            </a:extLst>
          </p:cNvPr>
          <p:cNvSpPr txBox="1"/>
          <p:nvPr/>
        </p:nvSpPr>
        <p:spPr>
          <a:xfrm>
            <a:off x="6577559" y="781794"/>
            <a:ext cx="43403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Textbooks: </a:t>
            </a:r>
          </a:p>
          <a:p>
            <a:pPr algn="just"/>
            <a:r>
              <a:rPr lang="en-IN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1. Ellis Horowitz and Sartaj </a:t>
            </a:r>
            <a:r>
              <a:rPr lang="en-IN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Sahni</a:t>
            </a:r>
            <a:r>
              <a:rPr lang="en-IN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, Fundamentals of Data Structures in C, 2nd Ed, Universities Press, 2014. </a:t>
            </a:r>
          </a:p>
          <a:p>
            <a:r>
              <a:rPr lang="en-IN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2. Seymour </a:t>
            </a:r>
            <a:r>
              <a:rPr lang="en-IN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Lipschutz</a:t>
            </a:r>
            <a:r>
              <a:rPr lang="en-IN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, Data Structures </a:t>
            </a:r>
            <a:r>
              <a:rPr lang="en-IN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Schaum'sOutlines</a:t>
            </a:r>
            <a:r>
              <a:rPr lang="en-IN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, Revised 1st Ed, McGraw Hill, 2014.</a:t>
            </a:r>
          </a:p>
          <a:p>
            <a:pPr algn="just"/>
            <a:r>
              <a:rPr lang="en-IN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3. Reema </a:t>
            </a:r>
            <a:r>
              <a:rPr lang="en-IN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Thareja</a:t>
            </a:r>
            <a:r>
              <a:rPr lang="en-IN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, Data Structures using C, 3rd Ed, Oxford press, 2012. </a:t>
            </a:r>
          </a:p>
        </p:txBody>
      </p:sp>
    </p:spTree>
    <p:extLst>
      <p:ext uri="{BB962C8B-B14F-4D97-AF65-F5344CB8AC3E}">
        <p14:creationId xmlns:p14="http://schemas.microsoft.com/office/powerpoint/2010/main" val="6704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38D249-A46D-FB13-2AAE-19798A4D5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B33C8F-1DE4-526C-7F1D-85D04CD1D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D953F3-5883-3D3C-27F0-545C610FC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72</a:t>
            </a:fld>
            <a:endParaRPr lang="en-US" dirty="0"/>
          </a:p>
        </p:txBody>
      </p:sp>
      <p:pic>
        <p:nvPicPr>
          <p:cNvPr id="1026" name="Picture 2" descr="Let Us C : Authentic guide to C programming language (18th Edition) :  Yashavant Kanetkar: Amazon.in: Books">
            <a:extLst>
              <a:ext uri="{FF2B5EF4-FFF2-40B4-BE49-F238E27FC236}">
                <a16:creationId xmlns:a16="http://schemas.microsoft.com/office/drawing/2014/main" id="{864120E3-EB82-9988-8F16-9F6CE0B8D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5" y="335886"/>
            <a:ext cx="4370833" cy="626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1AC412-081A-F675-BB05-D4932CE42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368" y="409038"/>
            <a:ext cx="5501766" cy="576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43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316FCA-3849-B454-0E6A-4F5FE628B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35B69B-DF59-32BC-C96B-E609B6A3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8AC85F-0349-7BB4-8CB2-E0DF750BE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73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CEF082-596F-AE1C-834A-37D4CA257B35}"/>
              </a:ext>
            </a:extLst>
          </p:cNvPr>
          <p:cNvSpPr txBox="1">
            <a:spLocks/>
          </p:cNvSpPr>
          <p:nvPr/>
        </p:nvSpPr>
        <p:spPr>
          <a:xfrm>
            <a:off x="-257456" y="40391"/>
            <a:ext cx="8145263" cy="832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Second Pattern Matching Algorithm</a:t>
            </a:r>
            <a:endParaRPr lang="en-IN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8C3D2CB-C591-8EA9-560E-F1F38628547A}"/>
              </a:ext>
            </a:extLst>
          </p:cNvPr>
          <p:cNvSpPr/>
          <p:nvPr/>
        </p:nvSpPr>
        <p:spPr>
          <a:xfrm>
            <a:off x="1491448" y="941034"/>
            <a:ext cx="8558075" cy="158910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i="1" dirty="0">
                <a:latin typeface="Book Antiqua" panose="02040602050305030304" pitchFamily="18" charset="0"/>
              </a:rPr>
              <a:t>Uses a table derived from particular pattern P but is independent of text T</a:t>
            </a:r>
            <a:endParaRPr lang="en-IN" sz="3200" i="1" dirty="0">
              <a:latin typeface="Book Antiqua" panose="020406020503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C057B2-2B2F-CBBC-5276-AB9772B55B82}"/>
              </a:ext>
            </a:extLst>
          </p:cNvPr>
          <p:cNvSpPr/>
          <p:nvPr/>
        </p:nvSpPr>
        <p:spPr>
          <a:xfrm>
            <a:off x="674703" y="2778711"/>
            <a:ext cx="2006353" cy="650289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P=</a:t>
            </a:r>
            <a:r>
              <a:rPr lang="en-US" sz="3600" b="1" dirty="0" err="1"/>
              <a:t>aaba</a:t>
            </a:r>
            <a:endParaRPr lang="en-IN" sz="3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3C2F1C-E76A-21F9-2640-C2E073F7E484}"/>
                  </a:ext>
                </a:extLst>
              </p:cNvPr>
              <p:cNvSpPr txBox="1"/>
              <p:nvPr/>
            </p:nvSpPr>
            <p:spPr>
              <a:xfrm>
                <a:off x="3897297" y="3562163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3C2F1C-E76A-21F9-2640-C2E073F7E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297" y="3562163"/>
                <a:ext cx="807868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D2CA674-D5A7-2455-6D61-9EE17E7154C1}"/>
              </a:ext>
            </a:extLst>
          </p:cNvPr>
          <p:cNvSpPr txBox="1"/>
          <p:nvPr/>
        </p:nvSpPr>
        <p:spPr>
          <a:xfrm>
            <a:off x="4897144" y="3038412"/>
            <a:ext cx="807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  <a:endParaRPr lang="en-IN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FA1F08-2167-C68D-3BF6-441D9A24A757}"/>
              </a:ext>
            </a:extLst>
          </p:cNvPr>
          <p:cNvSpPr txBox="1"/>
          <p:nvPr/>
        </p:nvSpPr>
        <p:spPr>
          <a:xfrm>
            <a:off x="5809698" y="3105039"/>
            <a:ext cx="807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</a:t>
            </a:r>
            <a:endParaRPr lang="en-IN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07C948-662C-85B4-929C-016453D970D4}"/>
              </a:ext>
            </a:extLst>
          </p:cNvPr>
          <p:cNvSpPr txBox="1"/>
          <p:nvPr/>
        </p:nvSpPr>
        <p:spPr>
          <a:xfrm>
            <a:off x="6678969" y="3049283"/>
            <a:ext cx="807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x</a:t>
            </a:r>
            <a:endParaRPr lang="en-IN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E38CE12-EB3C-7DF3-3C06-EFF9338CDE8D}"/>
                  </a:ext>
                </a:extLst>
              </p:cNvPr>
              <p:cNvSpPr txBox="1"/>
              <p:nvPr/>
            </p:nvSpPr>
            <p:spPr>
              <a:xfrm>
                <a:off x="3903952" y="4073911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E38CE12-EB3C-7DF3-3C06-EFF9338CD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3952" y="4073911"/>
                <a:ext cx="807868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293A39-62B1-60F3-B9D8-257225C59A82}"/>
                  </a:ext>
                </a:extLst>
              </p:cNvPr>
              <p:cNvSpPr txBox="1"/>
              <p:nvPr/>
            </p:nvSpPr>
            <p:spPr>
              <a:xfrm>
                <a:off x="3897297" y="4605218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A293A39-62B1-60F3-B9D8-257225C59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297" y="4605218"/>
                <a:ext cx="80786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E3C006C-E355-C04E-A6D4-ADF580684A51}"/>
                  </a:ext>
                </a:extLst>
              </p:cNvPr>
              <p:cNvSpPr txBox="1"/>
              <p:nvPr/>
            </p:nvSpPr>
            <p:spPr>
              <a:xfrm>
                <a:off x="3897297" y="5128629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E3C006C-E355-C04E-A6D4-ADF580684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297" y="5128629"/>
                <a:ext cx="807868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3897F2-FCC6-7C2D-DCD9-9ED24C090822}"/>
                  </a:ext>
                </a:extLst>
              </p:cNvPr>
              <p:cNvSpPr txBox="1"/>
              <p:nvPr/>
            </p:nvSpPr>
            <p:spPr>
              <a:xfrm>
                <a:off x="4763973" y="3628259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3897F2-FCC6-7C2D-DCD9-9ED24C090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3973" y="3628259"/>
                <a:ext cx="807868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68BFD1E-9D00-EA0D-BBD0-B0562E243325}"/>
                  </a:ext>
                </a:extLst>
              </p:cNvPr>
              <p:cNvSpPr txBox="1"/>
              <p:nvPr/>
            </p:nvSpPr>
            <p:spPr>
              <a:xfrm>
                <a:off x="5661735" y="3638530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68BFD1E-9D00-EA0D-BBD0-B0562E2433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735" y="3638530"/>
                <a:ext cx="807868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195CAF4-B26F-DB96-5C0F-A99EF31CDB0A}"/>
                  </a:ext>
                </a:extLst>
              </p:cNvPr>
              <p:cNvSpPr txBox="1"/>
              <p:nvPr/>
            </p:nvSpPr>
            <p:spPr>
              <a:xfrm>
                <a:off x="6469603" y="3640794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195CAF4-B26F-DB96-5C0F-A99EF31CD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603" y="3640794"/>
                <a:ext cx="80786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82AC58A-684F-6E66-8094-FD6B23CC5B5D}"/>
                  </a:ext>
                </a:extLst>
              </p:cNvPr>
              <p:cNvSpPr txBox="1"/>
              <p:nvPr/>
            </p:nvSpPr>
            <p:spPr>
              <a:xfrm>
                <a:off x="4763973" y="4117192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82AC58A-684F-6E66-8094-FD6B23CC5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3973" y="4117192"/>
                <a:ext cx="807868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095ED1A-C24C-3755-C20F-83A6C4D9F32A}"/>
                  </a:ext>
                </a:extLst>
              </p:cNvPr>
              <p:cNvSpPr txBox="1"/>
              <p:nvPr/>
            </p:nvSpPr>
            <p:spPr>
              <a:xfrm>
                <a:off x="5661735" y="4105621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095ED1A-C24C-3755-C20F-83A6C4D9F3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735" y="4105621"/>
                <a:ext cx="807868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651D984-7D11-F72C-29D7-AF24B84437B3}"/>
                  </a:ext>
                </a:extLst>
              </p:cNvPr>
              <p:cNvSpPr txBox="1"/>
              <p:nvPr/>
            </p:nvSpPr>
            <p:spPr>
              <a:xfrm>
                <a:off x="6469603" y="4087050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651D984-7D11-F72C-29D7-AF24B8443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603" y="4087050"/>
                <a:ext cx="807868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B4F1B6-CA71-3B30-D45C-A29154F1B1B2}"/>
                  </a:ext>
                </a:extLst>
              </p:cNvPr>
              <p:cNvSpPr txBox="1"/>
              <p:nvPr/>
            </p:nvSpPr>
            <p:spPr>
              <a:xfrm>
                <a:off x="4763973" y="4655084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B4F1B6-CA71-3B30-D45C-A29154F1B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3973" y="4655084"/>
                <a:ext cx="807868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52BAB5A-B182-A57A-318E-0305E46E6B7F}"/>
                  </a:ext>
                </a:extLst>
              </p:cNvPr>
              <p:cNvSpPr txBox="1"/>
              <p:nvPr/>
            </p:nvSpPr>
            <p:spPr>
              <a:xfrm>
                <a:off x="5661735" y="4639211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52BAB5A-B182-A57A-318E-0305E46E6B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735" y="4639211"/>
                <a:ext cx="807868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88B8DC9-496F-B36A-8E9B-2DA7B28F583E}"/>
                  </a:ext>
                </a:extLst>
              </p:cNvPr>
              <p:cNvSpPr txBox="1"/>
              <p:nvPr/>
            </p:nvSpPr>
            <p:spPr>
              <a:xfrm>
                <a:off x="6469603" y="4611855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88B8DC9-496F-B36A-8E9B-2DA7B28F5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603" y="4611855"/>
                <a:ext cx="807868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3E760FE-3837-7253-F28B-ABC615EB2B96}"/>
                  </a:ext>
                </a:extLst>
              </p:cNvPr>
              <p:cNvSpPr txBox="1"/>
              <p:nvPr/>
            </p:nvSpPr>
            <p:spPr>
              <a:xfrm>
                <a:off x="4763973" y="5135174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n-IN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3E760FE-3837-7253-F28B-ABC615EB2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3973" y="5135174"/>
                <a:ext cx="807868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40E0164-CF97-55B2-2B55-37D5056CBF88}"/>
                  </a:ext>
                </a:extLst>
              </p:cNvPr>
              <p:cNvSpPr txBox="1"/>
              <p:nvPr/>
            </p:nvSpPr>
            <p:spPr>
              <a:xfrm>
                <a:off x="5661735" y="5143162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40E0164-CF97-55B2-2B55-37D5056CB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735" y="5143162"/>
                <a:ext cx="807868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22B925B-C5EF-4538-D164-ABB0AA295882}"/>
                  </a:ext>
                </a:extLst>
              </p:cNvPr>
              <p:cNvSpPr txBox="1"/>
              <p:nvPr/>
            </p:nvSpPr>
            <p:spPr>
              <a:xfrm>
                <a:off x="6469603" y="5131767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22B925B-C5EF-4538-D164-ABB0AA295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9603" y="5131767"/>
                <a:ext cx="807868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>
            <a:extLst>
              <a:ext uri="{FF2B5EF4-FFF2-40B4-BE49-F238E27FC236}">
                <a16:creationId xmlns:a16="http://schemas.microsoft.com/office/drawing/2014/main" id="{2F0D8494-6FE9-7884-850F-A28FD814E566}"/>
              </a:ext>
            </a:extLst>
          </p:cNvPr>
          <p:cNvSpPr/>
          <p:nvPr/>
        </p:nvSpPr>
        <p:spPr>
          <a:xfrm>
            <a:off x="7515328" y="2881668"/>
            <a:ext cx="3559945" cy="188421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Pattern Matching Table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28286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  <p:bldP spid="12" grpId="0"/>
      <p:bldP spid="14" grpId="0"/>
      <p:bldP spid="15" grpId="0"/>
      <p:bldP spid="16" grpId="0"/>
      <p:bldP spid="18" grpId="0"/>
      <p:bldP spid="19" grpId="0"/>
      <p:bldP spid="20" grpId="0"/>
      <p:bldP spid="23" grpId="0"/>
      <p:bldP spid="24" grpId="0"/>
      <p:bldP spid="25" grpId="0"/>
      <p:bldP spid="27" grpId="0"/>
      <p:bldP spid="28" grpId="0"/>
      <p:bldP spid="3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A23EB6-5CE9-5FD6-176B-9CE1F8E6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E54A5-53B7-1641-B9EA-A11333BC9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92C2E-11BD-DD29-3ECB-E422B95D4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74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046A404-3496-D419-2E7B-09EB0E240556}"/>
              </a:ext>
            </a:extLst>
          </p:cNvPr>
          <p:cNvSpPr txBox="1">
            <a:spLocks/>
          </p:cNvSpPr>
          <p:nvPr/>
        </p:nvSpPr>
        <p:spPr>
          <a:xfrm>
            <a:off x="0" y="136525"/>
            <a:ext cx="5921409" cy="832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Pattern Matching Graph</a:t>
            </a:r>
            <a:endParaRPr lang="en-IN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0808F27-D0BB-4908-BD7D-DA67E0A8C145}"/>
                  </a:ext>
                </a:extLst>
              </p:cNvPr>
              <p:cNvSpPr/>
              <p:nvPr/>
            </p:nvSpPr>
            <p:spPr>
              <a:xfrm>
                <a:off x="1721158" y="1486178"/>
                <a:ext cx="1056443" cy="754601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IN"/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0808F27-D0BB-4908-BD7D-DA67E0A8C1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158" y="1486178"/>
                <a:ext cx="1056443" cy="754601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4161E017-B258-D5F5-FE05-343A01CDE44D}"/>
                  </a:ext>
                </a:extLst>
              </p:cNvPr>
              <p:cNvSpPr/>
              <p:nvPr/>
            </p:nvSpPr>
            <p:spPr>
              <a:xfrm>
                <a:off x="3844400" y="1558679"/>
                <a:ext cx="1056443" cy="754601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4161E017-B258-D5F5-FE05-343A01CDE4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4400" y="1558679"/>
                <a:ext cx="1056443" cy="754601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E2D210C-1B50-D684-36A1-FB2826E427A0}"/>
                  </a:ext>
                </a:extLst>
              </p:cNvPr>
              <p:cNvSpPr/>
              <p:nvPr/>
            </p:nvSpPr>
            <p:spPr>
              <a:xfrm>
                <a:off x="5761978" y="1558679"/>
                <a:ext cx="1056443" cy="754601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E2D210C-1B50-D684-36A1-FB2826E427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978" y="1558679"/>
                <a:ext cx="1056443" cy="7546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52F70CC-795C-45A1-FDCF-5B7654764156}"/>
                  </a:ext>
                </a:extLst>
              </p:cNvPr>
              <p:cNvSpPr/>
              <p:nvPr/>
            </p:nvSpPr>
            <p:spPr>
              <a:xfrm>
                <a:off x="7546392" y="1586791"/>
                <a:ext cx="1056443" cy="754601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52F70CC-795C-45A1-FDCF-5B76547641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6392" y="1586791"/>
                <a:ext cx="1056443" cy="7546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ED1F545-9A03-89C0-3893-B145829F63DA}"/>
                  </a:ext>
                </a:extLst>
              </p:cNvPr>
              <p:cNvSpPr/>
              <p:nvPr/>
            </p:nvSpPr>
            <p:spPr>
              <a:xfrm>
                <a:off x="9463970" y="1586790"/>
                <a:ext cx="1056443" cy="754601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ED1F545-9A03-89C0-3893-B145829F63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3970" y="1586790"/>
                <a:ext cx="1056443" cy="75460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C8434FBB-C81A-FD98-896F-E6773C638551}"/>
              </a:ext>
            </a:extLst>
          </p:cNvPr>
          <p:cNvCxnSpPr>
            <a:cxnSpLocks/>
            <a:stCxn id="7" idx="6"/>
            <a:endCxn id="9" idx="2"/>
          </p:cNvCxnSpPr>
          <p:nvPr/>
        </p:nvCxnSpPr>
        <p:spPr>
          <a:xfrm>
            <a:off x="2777601" y="1863479"/>
            <a:ext cx="1066799" cy="7250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1FF180F-3EA4-CBBA-486C-7EA0C569DEBE}"/>
              </a:ext>
            </a:extLst>
          </p:cNvPr>
          <p:cNvSpPr txBox="1"/>
          <p:nvPr/>
        </p:nvSpPr>
        <p:spPr>
          <a:xfrm>
            <a:off x="3120871" y="1379315"/>
            <a:ext cx="23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  <a:endParaRPr lang="en-IN" sz="3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D07CE3-1151-FD3D-FF1B-E4C45464A916}"/>
              </a:ext>
            </a:extLst>
          </p:cNvPr>
          <p:cNvSpPr txBox="1"/>
          <p:nvPr/>
        </p:nvSpPr>
        <p:spPr>
          <a:xfrm>
            <a:off x="5189368" y="1368218"/>
            <a:ext cx="23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  <a:endParaRPr lang="en-IN" sz="3200" b="1" dirty="0"/>
          </a:p>
        </p:txBody>
      </p: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57C28C75-B3D0-2481-A8F0-DC724CAB54A4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4939317" y="1935980"/>
            <a:ext cx="822661" cy="1701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AF99F8E1-FCE2-FA19-AB2A-5C6B5AC43F02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6842094" y="1964092"/>
            <a:ext cx="704298" cy="665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F54118C3-B2F7-65CB-487F-DC91E0253D61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8597656" y="1952993"/>
            <a:ext cx="866314" cy="1109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1DB2B53-9C9E-9D55-638C-74E9063760C7}"/>
              </a:ext>
            </a:extLst>
          </p:cNvPr>
          <p:cNvSpPr txBox="1"/>
          <p:nvPr/>
        </p:nvSpPr>
        <p:spPr>
          <a:xfrm>
            <a:off x="6954547" y="1385973"/>
            <a:ext cx="23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  <a:endParaRPr lang="en-IN" sz="3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61E9BC-6624-EB7A-8D13-B27232033137}"/>
              </a:ext>
            </a:extLst>
          </p:cNvPr>
          <p:cNvSpPr txBox="1"/>
          <p:nvPr/>
        </p:nvSpPr>
        <p:spPr>
          <a:xfrm>
            <a:off x="8812570" y="1385973"/>
            <a:ext cx="23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  <a:endParaRPr lang="en-IN" sz="3200" b="1" dirty="0"/>
          </a:p>
        </p:txBody>
      </p:sp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id="{1996538A-CEA3-C538-6643-9D82DE573696}"/>
              </a:ext>
            </a:extLst>
          </p:cNvPr>
          <p:cNvCxnSpPr>
            <a:cxnSpLocks/>
            <a:stCxn id="7" idx="0"/>
            <a:endCxn id="7" idx="7"/>
          </p:cNvCxnSpPr>
          <p:nvPr/>
        </p:nvCxnSpPr>
        <p:spPr>
          <a:xfrm rot="16200000" flipH="1">
            <a:off x="2380879" y="1354678"/>
            <a:ext cx="110509" cy="373509"/>
          </a:xfrm>
          <a:prstGeom prst="curvedConnector3">
            <a:avLst>
              <a:gd name="adj1" fmla="val -295228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DB340335-CDD5-679B-CAD4-A3AD3E05E03C}"/>
              </a:ext>
            </a:extLst>
          </p:cNvPr>
          <p:cNvSpPr txBox="1"/>
          <p:nvPr/>
        </p:nvSpPr>
        <p:spPr>
          <a:xfrm>
            <a:off x="2196436" y="671353"/>
            <a:ext cx="1056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b,x</a:t>
            </a:r>
            <a:endParaRPr lang="en-IN" sz="3200" b="1" dirty="0"/>
          </a:p>
        </p:txBody>
      </p: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E5A53D88-99B4-AEAC-3D71-4FDC4B9AA2CB}"/>
              </a:ext>
            </a:extLst>
          </p:cNvPr>
          <p:cNvCxnSpPr>
            <a:cxnSpLocks/>
            <a:stCxn id="9" idx="4"/>
          </p:cNvCxnSpPr>
          <p:nvPr/>
        </p:nvCxnSpPr>
        <p:spPr>
          <a:xfrm rot="5400000" flipH="1">
            <a:off x="3382473" y="1323132"/>
            <a:ext cx="72501" cy="1907797"/>
          </a:xfrm>
          <a:prstGeom prst="curvedConnector4">
            <a:avLst>
              <a:gd name="adj1" fmla="val -327550"/>
              <a:gd name="adj2" fmla="val 106655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0149E760-8604-4AAF-B372-B72E60074362}"/>
              </a:ext>
            </a:extLst>
          </p:cNvPr>
          <p:cNvSpPr txBox="1"/>
          <p:nvPr/>
        </p:nvSpPr>
        <p:spPr>
          <a:xfrm>
            <a:off x="3120870" y="2536537"/>
            <a:ext cx="91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b,x</a:t>
            </a:r>
            <a:endParaRPr lang="en-IN" sz="3200" b="1" dirty="0"/>
          </a:p>
        </p:txBody>
      </p:sp>
      <p:cxnSp>
        <p:nvCxnSpPr>
          <p:cNvPr id="62" name="Connector: Curved 61">
            <a:extLst>
              <a:ext uri="{FF2B5EF4-FFF2-40B4-BE49-F238E27FC236}">
                <a16:creationId xmlns:a16="http://schemas.microsoft.com/office/drawing/2014/main" id="{467C52A4-F744-2B4B-B6EA-F3AAE10F9FDA}"/>
              </a:ext>
            </a:extLst>
          </p:cNvPr>
          <p:cNvCxnSpPr>
            <a:cxnSpLocks/>
          </p:cNvCxnSpPr>
          <p:nvPr/>
        </p:nvCxnSpPr>
        <p:spPr>
          <a:xfrm rot="16200000" flipH="1">
            <a:off x="6234944" y="2054024"/>
            <a:ext cx="110509" cy="373509"/>
          </a:xfrm>
          <a:prstGeom prst="curvedConnector3">
            <a:avLst>
              <a:gd name="adj1" fmla="val 484015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5412BAF2-9F70-DCC6-D125-03C7280B27C2}"/>
              </a:ext>
            </a:extLst>
          </p:cNvPr>
          <p:cNvSpPr txBox="1"/>
          <p:nvPr/>
        </p:nvSpPr>
        <p:spPr>
          <a:xfrm>
            <a:off x="6469556" y="2477763"/>
            <a:ext cx="23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  <a:endParaRPr lang="en-IN" sz="3200" b="1" dirty="0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61082635-50AB-57E3-C24E-E84F9E5FE3ED}"/>
              </a:ext>
            </a:extLst>
          </p:cNvPr>
          <p:cNvSpPr/>
          <p:nvPr/>
        </p:nvSpPr>
        <p:spPr>
          <a:xfrm>
            <a:off x="2196436" y="2255544"/>
            <a:ext cx="5921409" cy="1431559"/>
          </a:xfrm>
          <a:custGeom>
            <a:avLst/>
            <a:gdLst>
              <a:gd name="connsiteX0" fmla="*/ 5939161 w 5939161"/>
              <a:gd name="connsiteY0" fmla="*/ 97654 h 2405848"/>
              <a:gd name="connsiteX1" fmla="*/ 5823752 w 5939161"/>
              <a:gd name="connsiteY1" fmla="*/ 328474 h 2405848"/>
              <a:gd name="connsiteX2" fmla="*/ 5717219 w 5939161"/>
              <a:gd name="connsiteY2" fmla="*/ 577048 h 2405848"/>
              <a:gd name="connsiteX3" fmla="*/ 5353235 w 5939161"/>
              <a:gd name="connsiteY3" fmla="*/ 1251751 h 2405848"/>
              <a:gd name="connsiteX4" fmla="*/ 4767309 w 5939161"/>
              <a:gd name="connsiteY4" fmla="*/ 2068497 h 2405848"/>
              <a:gd name="connsiteX5" fmla="*/ 4350058 w 5939161"/>
              <a:gd name="connsiteY5" fmla="*/ 2272683 h 2405848"/>
              <a:gd name="connsiteX6" fmla="*/ 3471169 w 5939161"/>
              <a:gd name="connsiteY6" fmla="*/ 2405848 h 2405848"/>
              <a:gd name="connsiteX7" fmla="*/ 3107185 w 5939161"/>
              <a:gd name="connsiteY7" fmla="*/ 2396971 h 2405848"/>
              <a:gd name="connsiteX8" fmla="*/ 2814221 w 5939161"/>
              <a:gd name="connsiteY8" fmla="*/ 2343705 h 2405848"/>
              <a:gd name="connsiteX9" fmla="*/ 2539014 w 5939161"/>
              <a:gd name="connsiteY9" fmla="*/ 2299316 h 2405848"/>
              <a:gd name="connsiteX10" fmla="*/ 1615736 w 5939161"/>
              <a:gd name="connsiteY10" fmla="*/ 1926454 h 2405848"/>
              <a:gd name="connsiteX11" fmla="*/ 958788 w 5939161"/>
              <a:gd name="connsiteY11" fmla="*/ 1402672 h 2405848"/>
              <a:gd name="connsiteX12" fmla="*/ 798990 w 5939161"/>
              <a:gd name="connsiteY12" fmla="*/ 1225118 h 2405848"/>
              <a:gd name="connsiteX13" fmla="*/ 674703 w 5939161"/>
              <a:gd name="connsiteY13" fmla="*/ 1118586 h 2405848"/>
              <a:gd name="connsiteX14" fmla="*/ 461639 w 5939161"/>
              <a:gd name="connsiteY14" fmla="*/ 887767 h 2405848"/>
              <a:gd name="connsiteX15" fmla="*/ 266330 w 5939161"/>
              <a:gd name="connsiteY15" fmla="*/ 630314 h 2405848"/>
              <a:gd name="connsiteX16" fmla="*/ 177553 w 5939161"/>
              <a:gd name="connsiteY16" fmla="*/ 497149 h 2405848"/>
              <a:gd name="connsiteX17" fmla="*/ 142043 w 5939161"/>
              <a:gd name="connsiteY17" fmla="*/ 408373 h 2405848"/>
              <a:gd name="connsiteX18" fmla="*/ 115410 w 5939161"/>
              <a:gd name="connsiteY18" fmla="*/ 355107 h 2405848"/>
              <a:gd name="connsiteX19" fmla="*/ 97654 w 5939161"/>
              <a:gd name="connsiteY19" fmla="*/ 275207 h 2405848"/>
              <a:gd name="connsiteX20" fmla="*/ 79899 w 5939161"/>
              <a:gd name="connsiteY20" fmla="*/ 230819 h 2405848"/>
              <a:gd name="connsiteX21" fmla="*/ 62144 w 5939161"/>
              <a:gd name="connsiteY21" fmla="*/ 159798 h 2405848"/>
              <a:gd name="connsiteX22" fmla="*/ 26633 w 5939161"/>
              <a:gd name="connsiteY22" fmla="*/ 97654 h 2405848"/>
              <a:gd name="connsiteX23" fmla="*/ 8878 w 5939161"/>
              <a:gd name="connsiteY23" fmla="*/ 62143 h 2405848"/>
              <a:gd name="connsiteX24" fmla="*/ 0 w 5939161"/>
              <a:gd name="connsiteY24" fmla="*/ 0 h 240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39161" h="2405848">
                <a:moveTo>
                  <a:pt x="5939161" y="97654"/>
                </a:moveTo>
                <a:cubicBezTo>
                  <a:pt x="5840900" y="212293"/>
                  <a:pt x="5908505" y="118823"/>
                  <a:pt x="5823752" y="328474"/>
                </a:cubicBezTo>
                <a:cubicBezTo>
                  <a:pt x="5789966" y="412050"/>
                  <a:pt x="5758151" y="496729"/>
                  <a:pt x="5717219" y="577048"/>
                </a:cubicBezTo>
                <a:cubicBezTo>
                  <a:pt x="5601190" y="804728"/>
                  <a:pt x="5487998" y="1034633"/>
                  <a:pt x="5353235" y="1251751"/>
                </a:cubicBezTo>
                <a:cubicBezTo>
                  <a:pt x="5296029" y="1343916"/>
                  <a:pt x="4946003" y="1971704"/>
                  <a:pt x="4767309" y="2068497"/>
                </a:cubicBezTo>
                <a:cubicBezTo>
                  <a:pt x="4667310" y="2122663"/>
                  <a:pt x="4464465" y="2240456"/>
                  <a:pt x="4350058" y="2272683"/>
                </a:cubicBezTo>
                <a:cubicBezTo>
                  <a:pt x="4004978" y="2369888"/>
                  <a:pt x="3828462" y="2370819"/>
                  <a:pt x="3471169" y="2405848"/>
                </a:cubicBezTo>
                <a:cubicBezTo>
                  <a:pt x="3349841" y="2402889"/>
                  <a:pt x="3228010" y="2408400"/>
                  <a:pt x="3107185" y="2396971"/>
                </a:cubicBezTo>
                <a:cubicBezTo>
                  <a:pt x="3008370" y="2387624"/>
                  <a:pt x="2912042" y="2360518"/>
                  <a:pt x="2814221" y="2343705"/>
                </a:cubicBezTo>
                <a:cubicBezTo>
                  <a:pt x="2722643" y="2327965"/>
                  <a:pt x="2630750" y="2314112"/>
                  <a:pt x="2539014" y="2299316"/>
                </a:cubicBezTo>
                <a:cubicBezTo>
                  <a:pt x="2282324" y="2206623"/>
                  <a:pt x="1877128" y="2088444"/>
                  <a:pt x="1615736" y="1926454"/>
                </a:cubicBezTo>
                <a:cubicBezTo>
                  <a:pt x="1476129" y="1839937"/>
                  <a:pt x="1065192" y="1535679"/>
                  <a:pt x="958788" y="1402672"/>
                </a:cubicBezTo>
                <a:cubicBezTo>
                  <a:pt x="887787" y="1313919"/>
                  <a:pt x="885672" y="1304576"/>
                  <a:pt x="798990" y="1225118"/>
                </a:cubicBezTo>
                <a:cubicBezTo>
                  <a:pt x="758767" y="1188247"/>
                  <a:pt x="714688" y="1155715"/>
                  <a:pt x="674703" y="1118586"/>
                </a:cubicBezTo>
                <a:cubicBezTo>
                  <a:pt x="586400" y="1036590"/>
                  <a:pt x="533747" y="980155"/>
                  <a:pt x="461639" y="887767"/>
                </a:cubicBezTo>
                <a:cubicBezTo>
                  <a:pt x="395364" y="802852"/>
                  <a:pt x="326081" y="719940"/>
                  <a:pt x="266330" y="630314"/>
                </a:cubicBezTo>
                <a:cubicBezTo>
                  <a:pt x="236738" y="585926"/>
                  <a:pt x="203619" y="543696"/>
                  <a:pt x="177553" y="497149"/>
                </a:cubicBezTo>
                <a:cubicBezTo>
                  <a:pt x="161980" y="469341"/>
                  <a:pt x="154818" y="437572"/>
                  <a:pt x="142043" y="408373"/>
                </a:cubicBezTo>
                <a:cubicBezTo>
                  <a:pt x="134086" y="390186"/>
                  <a:pt x="124288" y="372862"/>
                  <a:pt x="115410" y="355107"/>
                </a:cubicBezTo>
                <a:cubicBezTo>
                  <a:pt x="111891" y="337514"/>
                  <a:pt x="103923" y="294015"/>
                  <a:pt x="97654" y="275207"/>
                </a:cubicBezTo>
                <a:cubicBezTo>
                  <a:pt x="92615" y="260089"/>
                  <a:pt x="84585" y="246050"/>
                  <a:pt x="79899" y="230819"/>
                </a:cubicBezTo>
                <a:cubicBezTo>
                  <a:pt x="72723" y="207496"/>
                  <a:pt x="71207" y="182455"/>
                  <a:pt x="62144" y="159798"/>
                </a:cubicBezTo>
                <a:cubicBezTo>
                  <a:pt x="53283" y="137646"/>
                  <a:pt x="38057" y="118599"/>
                  <a:pt x="26633" y="97654"/>
                </a:cubicBezTo>
                <a:cubicBezTo>
                  <a:pt x="20296" y="86036"/>
                  <a:pt x="12360" y="74911"/>
                  <a:pt x="8878" y="62143"/>
                </a:cubicBezTo>
                <a:cubicBezTo>
                  <a:pt x="3372" y="41956"/>
                  <a:pt x="2959" y="20714"/>
                  <a:pt x="0" y="0"/>
                </a:cubicBezTo>
              </a:path>
            </a:pathLst>
          </a:cu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677C76A-E717-EC53-5218-0007BBAC9E55}"/>
              </a:ext>
            </a:extLst>
          </p:cNvPr>
          <p:cNvSpPr txBox="1"/>
          <p:nvPr/>
        </p:nvSpPr>
        <p:spPr>
          <a:xfrm>
            <a:off x="7633686" y="2750173"/>
            <a:ext cx="91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b,x</a:t>
            </a:r>
            <a:endParaRPr lang="en-IN" sz="3200" b="1" dirty="0"/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84B32F8A-BF55-3BCC-C39A-F2122D0C4E36}"/>
              </a:ext>
            </a:extLst>
          </p:cNvPr>
          <p:cNvSpPr/>
          <p:nvPr/>
        </p:nvSpPr>
        <p:spPr>
          <a:xfrm>
            <a:off x="517863" y="4040972"/>
            <a:ext cx="5206015" cy="144880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Book Antiqua" panose="02040602050305030304" pitchFamily="18" charset="0"/>
              </a:rPr>
              <a:t>Check for patterns:</a:t>
            </a:r>
          </a:p>
          <a:p>
            <a:pPr marL="400050" indent="-400050" algn="just">
              <a:buAutoNum type="romanLcParenBoth"/>
            </a:pPr>
            <a:r>
              <a:rPr lang="en-US" sz="2800" dirty="0">
                <a:latin typeface="Book Antiqua" panose="02040602050305030304" pitchFamily="18" charset="0"/>
              </a:rPr>
              <a:t>T=</a:t>
            </a:r>
            <a:r>
              <a:rPr lang="en-US" sz="2800" dirty="0" err="1">
                <a:latin typeface="Book Antiqua" panose="02040602050305030304" pitchFamily="18" charset="0"/>
              </a:rPr>
              <a:t>aabcaba</a:t>
            </a:r>
            <a:endParaRPr lang="en-US" sz="2800" dirty="0">
              <a:latin typeface="Book Antiqua" panose="02040602050305030304" pitchFamily="18" charset="0"/>
            </a:endParaRPr>
          </a:p>
          <a:p>
            <a:pPr marL="400050" indent="-400050" algn="just">
              <a:buAutoNum type="romanLcParenBoth"/>
            </a:pPr>
            <a:r>
              <a:rPr lang="en-US" sz="2800" dirty="0">
                <a:latin typeface="Book Antiqua" panose="02040602050305030304" pitchFamily="18" charset="0"/>
              </a:rPr>
              <a:t>T=</a:t>
            </a:r>
            <a:r>
              <a:rPr lang="en-US" sz="2800" dirty="0" err="1">
                <a:latin typeface="Book Antiqua" panose="02040602050305030304" pitchFamily="18" charset="0"/>
              </a:rPr>
              <a:t>abcaabaca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AD7767F-CDA0-631B-26D6-5D73BC40B82D}"/>
              </a:ext>
            </a:extLst>
          </p:cNvPr>
          <p:cNvSpPr/>
          <p:nvPr/>
        </p:nvSpPr>
        <p:spPr>
          <a:xfrm>
            <a:off x="2622888" y="2122697"/>
            <a:ext cx="3710542" cy="402879"/>
          </a:xfrm>
          <a:custGeom>
            <a:avLst/>
            <a:gdLst>
              <a:gd name="connsiteX0" fmla="*/ 5939161 w 5939161"/>
              <a:gd name="connsiteY0" fmla="*/ 97654 h 2405848"/>
              <a:gd name="connsiteX1" fmla="*/ 5823752 w 5939161"/>
              <a:gd name="connsiteY1" fmla="*/ 328474 h 2405848"/>
              <a:gd name="connsiteX2" fmla="*/ 5717219 w 5939161"/>
              <a:gd name="connsiteY2" fmla="*/ 577048 h 2405848"/>
              <a:gd name="connsiteX3" fmla="*/ 5353235 w 5939161"/>
              <a:gd name="connsiteY3" fmla="*/ 1251751 h 2405848"/>
              <a:gd name="connsiteX4" fmla="*/ 4767309 w 5939161"/>
              <a:gd name="connsiteY4" fmla="*/ 2068497 h 2405848"/>
              <a:gd name="connsiteX5" fmla="*/ 4350058 w 5939161"/>
              <a:gd name="connsiteY5" fmla="*/ 2272683 h 2405848"/>
              <a:gd name="connsiteX6" fmla="*/ 3471169 w 5939161"/>
              <a:gd name="connsiteY6" fmla="*/ 2405848 h 2405848"/>
              <a:gd name="connsiteX7" fmla="*/ 3107185 w 5939161"/>
              <a:gd name="connsiteY7" fmla="*/ 2396971 h 2405848"/>
              <a:gd name="connsiteX8" fmla="*/ 2814221 w 5939161"/>
              <a:gd name="connsiteY8" fmla="*/ 2343705 h 2405848"/>
              <a:gd name="connsiteX9" fmla="*/ 2539014 w 5939161"/>
              <a:gd name="connsiteY9" fmla="*/ 2299316 h 2405848"/>
              <a:gd name="connsiteX10" fmla="*/ 1615736 w 5939161"/>
              <a:gd name="connsiteY10" fmla="*/ 1926454 h 2405848"/>
              <a:gd name="connsiteX11" fmla="*/ 958788 w 5939161"/>
              <a:gd name="connsiteY11" fmla="*/ 1402672 h 2405848"/>
              <a:gd name="connsiteX12" fmla="*/ 798990 w 5939161"/>
              <a:gd name="connsiteY12" fmla="*/ 1225118 h 2405848"/>
              <a:gd name="connsiteX13" fmla="*/ 674703 w 5939161"/>
              <a:gd name="connsiteY13" fmla="*/ 1118586 h 2405848"/>
              <a:gd name="connsiteX14" fmla="*/ 461639 w 5939161"/>
              <a:gd name="connsiteY14" fmla="*/ 887767 h 2405848"/>
              <a:gd name="connsiteX15" fmla="*/ 266330 w 5939161"/>
              <a:gd name="connsiteY15" fmla="*/ 630314 h 2405848"/>
              <a:gd name="connsiteX16" fmla="*/ 177553 w 5939161"/>
              <a:gd name="connsiteY16" fmla="*/ 497149 h 2405848"/>
              <a:gd name="connsiteX17" fmla="*/ 142043 w 5939161"/>
              <a:gd name="connsiteY17" fmla="*/ 408373 h 2405848"/>
              <a:gd name="connsiteX18" fmla="*/ 115410 w 5939161"/>
              <a:gd name="connsiteY18" fmla="*/ 355107 h 2405848"/>
              <a:gd name="connsiteX19" fmla="*/ 97654 w 5939161"/>
              <a:gd name="connsiteY19" fmla="*/ 275207 h 2405848"/>
              <a:gd name="connsiteX20" fmla="*/ 79899 w 5939161"/>
              <a:gd name="connsiteY20" fmla="*/ 230819 h 2405848"/>
              <a:gd name="connsiteX21" fmla="*/ 62144 w 5939161"/>
              <a:gd name="connsiteY21" fmla="*/ 159798 h 2405848"/>
              <a:gd name="connsiteX22" fmla="*/ 26633 w 5939161"/>
              <a:gd name="connsiteY22" fmla="*/ 97654 h 2405848"/>
              <a:gd name="connsiteX23" fmla="*/ 8878 w 5939161"/>
              <a:gd name="connsiteY23" fmla="*/ 62143 h 2405848"/>
              <a:gd name="connsiteX24" fmla="*/ 0 w 5939161"/>
              <a:gd name="connsiteY24" fmla="*/ 0 h 240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39161" h="2405848">
                <a:moveTo>
                  <a:pt x="5939161" y="97654"/>
                </a:moveTo>
                <a:cubicBezTo>
                  <a:pt x="5840900" y="212293"/>
                  <a:pt x="5908505" y="118823"/>
                  <a:pt x="5823752" y="328474"/>
                </a:cubicBezTo>
                <a:cubicBezTo>
                  <a:pt x="5789966" y="412050"/>
                  <a:pt x="5758151" y="496729"/>
                  <a:pt x="5717219" y="577048"/>
                </a:cubicBezTo>
                <a:cubicBezTo>
                  <a:pt x="5601190" y="804728"/>
                  <a:pt x="5487998" y="1034633"/>
                  <a:pt x="5353235" y="1251751"/>
                </a:cubicBezTo>
                <a:cubicBezTo>
                  <a:pt x="5296029" y="1343916"/>
                  <a:pt x="4946003" y="1971704"/>
                  <a:pt x="4767309" y="2068497"/>
                </a:cubicBezTo>
                <a:cubicBezTo>
                  <a:pt x="4667310" y="2122663"/>
                  <a:pt x="4464465" y="2240456"/>
                  <a:pt x="4350058" y="2272683"/>
                </a:cubicBezTo>
                <a:cubicBezTo>
                  <a:pt x="4004978" y="2369888"/>
                  <a:pt x="3828462" y="2370819"/>
                  <a:pt x="3471169" y="2405848"/>
                </a:cubicBezTo>
                <a:cubicBezTo>
                  <a:pt x="3349841" y="2402889"/>
                  <a:pt x="3228010" y="2408400"/>
                  <a:pt x="3107185" y="2396971"/>
                </a:cubicBezTo>
                <a:cubicBezTo>
                  <a:pt x="3008370" y="2387624"/>
                  <a:pt x="2912042" y="2360518"/>
                  <a:pt x="2814221" y="2343705"/>
                </a:cubicBezTo>
                <a:cubicBezTo>
                  <a:pt x="2722643" y="2327965"/>
                  <a:pt x="2630750" y="2314112"/>
                  <a:pt x="2539014" y="2299316"/>
                </a:cubicBezTo>
                <a:cubicBezTo>
                  <a:pt x="2282324" y="2206623"/>
                  <a:pt x="1877128" y="2088444"/>
                  <a:pt x="1615736" y="1926454"/>
                </a:cubicBezTo>
                <a:cubicBezTo>
                  <a:pt x="1476129" y="1839937"/>
                  <a:pt x="1065192" y="1535679"/>
                  <a:pt x="958788" y="1402672"/>
                </a:cubicBezTo>
                <a:cubicBezTo>
                  <a:pt x="887787" y="1313919"/>
                  <a:pt x="885672" y="1304576"/>
                  <a:pt x="798990" y="1225118"/>
                </a:cubicBezTo>
                <a:cubicBezTo>
                  <a:pt x="758767" y="1188247"/>
                  <a:pt x="714688" y="1155715"/>
                  <a:pt x="674703" y="1118586"/>
                </a:cubicBezTo>
                <a:cubicBezTo>
                  <a:pt x="586400" y="1036590"/>
                  <a:pt x="533747" y="980155"/>
                  <a:pt x="461639" y="887767"/>
                </a:cubicBezTo>
                <a:cubicBezTo>
                  <a:pt x="395364" y="802852"/>
                  <a:pt x="326081" y="719940"/>
                  <a:pt x="266330" y="630314"/>
                </a:cubicBezTo>
                <a:cubicBezTo>
                  <a:pt x="236738" y="585926"/>
                  <a:pt x="203619" y="543696"/>
                  <a:pt x="177553" y="497149"/>
                </a:cubicBezTo>
                <a:cubicBezTo>
                  <a:pt x="161980" y="469341"/>
                  <a:pt x="154818" y="437572"/>
                  <a:pt x="142043" y="408373"/>
                </a:cubicBezTo>
                <a:cubicBezTo>
                  <a:pt x="134086" y="390186"/>
                  <a:pt x="124288" y="372862"/>
                  <a:pt x="115410" y="355107"/>
                </a:cubicBezTo>
                <a:cubicBezTo>
                  <a:pt x="111891" y="337514"/>
                  <a:pt x="103923" y="294015"/>
                  <a:pt x="97654" y="275207"/>
                </a:cubicBezTo>
                <a:cubicBezTo>
                  <a:pt x="92615" y="260089"/>
                  <a:pt x="84585" y="246050"/>
                  <a:pt x="79899" y="230819"/>
                </a:cubicBezTo>
                <a:cubicBezTo>
                  <a:pt x="72723" y="207496"/>
                  <a:pt x="71207" y="182455"/>
                  <a:pt x="62144" y="159798"/>
                </a:cubicBezTo>
                <a:cubicBezTo>
                  <a:pt x="53283" y="137646"/>
                  <a:pt x="38057" y="118599"/>
                  <a:pt x="26633" y="97654"/>
                </a:cubicBezTo>
                <a:cubicBezTo>
                  <a:pt x="20296" y="86036"/>
                  <a:pt x="12360" y="74911"/>
                  <a:pt x="8878" y="62143"/>
                </a:cubicBezTo>
                <a:cubicBezTo>
                  <a:pt x="3372" y="41956"/>
                  <a:pt x="2959" y="20714"/>
                  <a:pt x="0" y="0"/>
                </a:cubicBezTo>
              </a:path>
            </a:pathLst>
          </a:cu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C9B0E9-E9D0-743E-B77C-959A75D61138}"/>
              </a:ext>
            </a:extLst>
          </p:cNvPr>
          <p:cNvSpPr txBox="1"/>
          <p:nvPr/>
        </p:nvSpPr>
        <p:spPr>
          <a:xfrm>
            <a:off x="5156817" y="2374085"/>
            <a:ext cx="23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x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428142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29" grpId="0"/>
      <p:bldP spid="30" grpId="0"/>
      <p:bldP spid="38" grpId="0"/>
      <p:bldP spid="39" grpId="0"/>
      <p:bldP spid="51" grpId="0"/>
      <p:bldP spid="61" grpId="0"/>
      <p:bldP spid="67" grpId="0"/>
      <p:bldP spid="85" grpId="0" animBg="1"/>
      <p:bldP spid="86" grpId="0"/>
      <p:bldP spid="87" grpId="0" animBg="1"/>
      <p:bldP spid="15" grpId="0" animBg="1"/>
      <p:bldP spid="1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8759D5-D177-6CF2-D3D9-7471367B4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D6FD0-734A-BE7F-E37B-9395893DA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98E47A-874A-7E0A-2293-E75CC3A63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75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05273D5-DE18-8B82-C9DE-11C0F594BFA2}"/>
                  </a:ext>
                </a:extLst>
              </p:cNvPr>
              <p:cNvSpPr/>
              <p:nvPr/>
            </p:nvSpPr>
            <p:spPr>
              <a:xfrm>
                <a:off x="1661230" y="635808"/>
                <a:ext cx="1056443" cy="754601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IN"/>
              </a:p>
            </p:txBody>
          </p:sp>
        </mc:Choice>
        <mc:Fallback xmlns="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05273D5-DE18-8B82-C9DE-11C0F594BF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230" y="635808"/>
                <a:ext cx="1056443" cy="754601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2E7C2D5-60E5-B680-68FA-B1DC9ADC9DED}"/>
                  </a:ext>
                </a:extLst>
              </p:cNvPr>
              <p:cNvSpPr/>
              <p:nvPr/>
            </p:nvSpPr>
            <p:spPr>
              <a:xfrm>
                <a:off x="3784472" y="708309"/>
                <a:ext cx="1056443" cy="754601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2E7C2D5-60E5-B680-68FA-B1DC9ADC9D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4472" y="708309"/>
                <a:ext cx="1056443" cy="754601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F8E99FEC-AC10-1CE4-3EFF-CC2C072319B5}"/>
                  </a:ext>
                </a:extLst>
              </p:cNvPr>
              <p:cNvSpPr/>
              <p:nvPr/>
            </p:nvSpPr>
            <p:spPr>
              <a:xfrm>
                <a:off x="5702050" y="708309"/>
                <a:ext cx="1056443" cy="754601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F8E99FEC-AC10-1CE4-3EFF-CC2C072319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2050" y="708309"/>
                <a:ext cx="1056443" cy="7546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962D01D-AD63-09CB-060F-470D486721EC}"/>
                  </a:ext>
                </a:extLst>
              </p:cNvPr>
              <p:cNvSpPr/>
              <p:nvPr/>
            </p:nvSpPr>
            <p:spPr>
              <a:xfrm>
                <a:off x="7486464" y="736421"/>
                <a:ext cx="1056443" cy="754601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962D01D-AD63-09CB-060F-470D48672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6464" y="736421"/>
                <a:ext cx="1056443" cy="754601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5439696C-DA92-8FF2-2669-66746681F58A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>
          <a:xfrm>
            <a:off x="2717673" y="1013109"/>
            <a:ext cx="1066799" cy="7250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057CB71-BD3D-0035-426D-E4D66A57F1B0}"/>
              </a:ext>
            </a:extLst>
          </p:cNvPr>
          <p:cNvSpPr txBox="1"/>
          <p:nvPr/>
        </p:nvSpPr>
        <p:spPr>
          <a:xfrm>
            <a:off x="3060943" y="528945"/>
            <a:ext cx="23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  <a:endParaRPr lang="en-IN" sz="3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6E616D-2BD2-E3C5-A1E3-254BFA5AC985}"/>
              </a:ext>
            </a:extLst>
          </p:cNvPr>
          <p:cNvSpPr txBox="1"/>
          <p:nvPr/>
        </p:nvSpPr>
        <p:spPr>
          <a:xfrm>
            <a:off x="5129440" y="517848"/>
            <a:ext cx="23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  <a:endParaRPr lang="en-IN" sz="3200" b="1" dirty="0"/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F56C3607-77B3-2D0E-874F-405CDAD5EF05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4879389" y="1085610"/>
            <a:ext cx="822661" cy="1701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BE8B84F1-22D0-D659-27DF-C1B5E268E4B0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6782166" y="1113722"/>
            <a:ext cx="704298" cy="665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655C205-737F-F268-0D41-77F871483FF3}"/>
              </a:ext>
            </a:extLst>
          </p:cNvPr>
          <p:cNvSpPr txBox="1"/>
          <p:nvPr/>
        </p:nvSpPr>
        <p:spPr>
          <a:xfrm>
            <a:off x="6894619" y="535603"/>
            <a:ext cx="23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  <a:endParaRPr lang="en-IN" sz="3200" b="1" dirty="0"/>
          </a:p>
        </p:txBody>
      </p: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F0AFDE13-273F-4259-4973-5400985F3331}"/>
              </a:ext>
            </a:extLst>
          </p:cNvPr>
          <p:cNvCxnSpPr>
            <a:cxnSpLocks/>
            <a:stCxn id="7" idx="4"/>
          </p:cNvCxnSpPr>
          <p:nvPr/>
        </p:nvCxnSpPr>
        <p:spPr>
          <a:xfrm rot="5400000" flipH="1">
            <a:off x="3322545" y="472762"/>
            <a:ext cx="72501" cy="1907797"/>
          </a:xfrm>
          <a:prstGeom prst="curvedConnector4">
            <a:avLst>
              <a:gd name="adj1" fmla="val -327550"/>
              <a:gd name="adj2" fmla="val 106655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D6BE1FD-86F4-CDD4-3E30-9FB25FB3F1E9}"/>
              </a:ext>
            </a:extLst>
          </p:cNvPr>
          <p:cNvSpPr txBox="1"/>
          <p:nvPr/>
        </p:nvSpPr>
        <p:spPr>
          <a:xfrm>
            <a:off x="3060942" y="1686167"/>
            <a:ext cx="91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  <a:endParaRPr lang="en-IN" sz="3200" b="1" dirty="0"/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3F151774-C402-BF3C-DC58-20892BF36B4A}"/>
              </a:ext>
            </a:extLst>
          </p:cNvPr>
          <p:cNvCxnSpPr>
            <a:cxnSpLocks/>
          </p:cNvCxnSpPr>
          <p:nvPr/>
        </p:nvCxnSpPr>
        <p:spPr>
          <a:xfrm rot="16200000" flipH="1">
            <a:off x="6175016" y="1203654"/>
            <a:ext cx="110509" cy="373509"/>
          </a:xfrm>
          <a:prstGeom prst="curvedConnector3">
            <a:avLst>
              <a:gd name="adj1" fmla="val 484015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53855D3-D2A1-4B44-C79E-CD49FEDAB7AA}"/>
              </a:ext>
            </a:extLst>
          </p:cNvPr>
          <p:cNvSpPr txBox="1"/>
          <p:nvPr/>
        </p:nvSpPr>
        <p:spPr>
          <a:xfrm>
            <a:off x="6409628" y="1627393"/>
            <a:ext cx="23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  <a:endParaRPr lang="en-IN" sz="3200" b="1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C3CC77-AAE4-EB2C-6CBE-151A2A11508C}"/>
              </a:ext>
            </a:extLst>
          </p:cNvPr>
          <p:cNvSpPr/>
          <p:nvPr/>
        </p:nvSpPr>
        <p:spPr>
          <a:xfrm>
            <a:off x="2136508" y="1405174"/>
            <a:ext cx="5921409" cy="1431559"/>
          </a:xfrm>
          <a:custGeom>
            <a:avLst/>
            <a:gdLst>
              <a:gd name="connsiteX0" fmla="*/ 5939161 w 5939161"/>
              <a:gd name="connsiteY0" fmla="*/ 97654 h 2405848"/>
              <a:gd name="connsiteX1" fmla="*/ 5823752 w 5939161"/>
              <a:gd name="connsiteY1" fmla="*/ 328474 h 2405848"/>
              <a:gd name="connsiteX2" fmla="*/ 5717219 w 5939161"/>
              <a:gd name="connsiteY2" fmla="*/ 577048 h 2405848"/>
              <a:gd name="connsiteX3" fmla="*/ 5353235 w 5939161"/>
              <a:gd name="connsiteY3" fmla="*/ 1251751 h 2405848"/>
              <a:gd name="connsiteX4" fmla="*/ 4767309 w 5939161"/>
              <a:gd name="connsiteY4" fmla="*/ 2068497 h 2405848"/>
              <a:gd name="connsiteX5" fmla="*/ 4350058 w 5939161"/>
              <a:gd name="connsiteY5" fmla="*/ 2272683 h 2405848"/>
              <a:gd name="connsiteX6" fmla="*/ 3471169 w 5939161"/>
              <a:gd name="connsiteY6" fmla="*/ 2405848 h 2405848"/>
              <a:gd name="connsiteX7" fmla="*/ 3107185 w 5939161"/>
              <a:gd name="connsiteY7" fmla="*/ 2396971 h 2405848"/>
              <a:gd name="connsiteX8" fmla="*/ 2814221 w 5939161"/>
              <a:gd name="connsiteY8" fmla="*/ 2343705 h 2405848"/>
              <a:gd name="connsiteX9" fmla="*/ 2539014 w 5939161"/>
              <a:gd name="connsiteY9" fmla="*/ 2299316 h 2405848"/>
              <a:gd name="connsiteX10" fmla="*/ 1615736 w 5939161"/>
              <a:gd name="connsiteY10" fmla="*/ 1926454 h 2405848"/>
              <a:gd name="connsiteX11" fmla="*/ 958788 w 5939161"/>
              <a:gd name="connsiteY11" fmla="*/ 1402672 h 2405848"/>
              <a:gd name="connsiteX12" fmla="*/ 798990 w 5939161"/>
              <a:gd name="connsiteY12" fmla="*/ 1225118 h 2405848"/>
              <a:gd name="connsiteX13" fmla="*/ 674703 w 5939161"/>
              <a:gd name="connsiteY13" fmla="*/ 1118586 h 2405848"/>
              <a:gd name="connsiteX14" fmla="*/ 461639 w 5939161"/>
              <a:gd name="connsiteY14" fmla="*/ 887767 h 2405848"/>
              <a:gd name="connsiteX15" fmla="*/ 266330 w 5939161"/>
              <a:gd name="connsiteY15" fmla="*/ 630314 h 2405848"/>
              <a:gd name="connsiteX16" fmla="*/ 177553 w 5939161"/>
              <a:gd name="connsiteY16" fmla="*/ 497149 h 2405848"/>
              <a:gd name="connsiteX17" fmla="*/ 142043 w 5939161"/>
              <a:gd name="connsiteY17" fmla="*/ 408373 h 2405848"/>
              <a:gd name="connsiteX18" fmla="*/ 115410 w 5939161"/>
              <a:gd name="connsiteY18" fmla="*/ 355107 h 2405848"/>
              <a:gd name="connsiteX19" fmla="*/ 97654 w 5939161"/>
              <a:gd name="connsiteY19" fmla="*/ 275207 h 2405848"/>
              <a:gd name="connsiteX20" fmla="*/ 79899 w 5939161"/>
              <a:gd name="connsiteY20" fmla="*/ 230819 h 2405848"/>
              <a:gd name="connsiteX21" fmla="*/ 62144 w 5939161"/>
              <a:gd name="connsiteY21" fmla="*/ 159798 h 2405848"/>
              <a:gd name="connsiteX22" fmla="*/ 26633 w 5939161"/>
              <a:gd name="connsiteY22" fmla="*/ 97654 h 2405848"/>
              <a:gd name="connsiteX23" fmla="*/ 8878 w 5939161"/>
              <a:gd name="connsiteY23" fmla="*/ 62143 h 2405848"/>
              <a:gd name="connsiteX24" fmla="*/ 0 w 5939161"/>
              <a:gd name="connsiteY24" fmla="*/ 0 h 2405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39161" h="2405848">
                <a:moveTo>
                  <a:pt x="5939161" y="97654"/>
                </a:moveTo>
                <a:cubicBezTo>
                  <a:pt x="5840900" y="212293"/>
                  <a:pt x="5908505" y="118823"/>
                  <a:pt x="5823752" y="328474"/>
                </a:cubicBezTo>
                <a:cubicBezTo>
                  <a:pt x="5789966" y="412050"/>
                  <a:pt x="5758151" y="496729"/>
                  <a:pt x="5717219" y="577048"/>
                </a:cubicBezTo>
                <a:cubicBezTo>
                  <a:pt x="5601190" y="804728"/>
                  <a:pt x="5487998" y="1034633"/>
                  <a:pt x="5353235" y="1251751"/>
                </a:cubicBezTo>
                <a:cubicBezTo>
                  <a:pt x="5296029" y="1343916"/>
                  <a:pt x="4946003" y="1971704"/>
                  <a:pt x="4767309" y="2068497"/>
                </a:cubicBezTo>
                <a:cubicBezTo>
                  <a:pt x="4667310" y="2122663"/>
                  <a:pt x="4464465" y="2240456"/>
                  <a:pt x="4350058" y="2272683"/>
                </a:cubicBezTo>
                <a:cubicBezTo>
                  <a:pt x="4004978" y="2369888"/>
                  <a:pt x="3828462" y="2370819"/>
                  <a:pt x="3471169" y="2405848"/>
                </a:cubicBezTo>
                <a:cubicBezTo>
                  <a:pt x="3349841" y="2402889"/>
                  <a:pt x="3228010" y="2408400"/>
                  <a:pt x="3107185" y="2396971"/>
                </a:cubicBezTo>
                <a:cubicBezTo>
                  <a:pt x="3008370" y="2387624"/>
                  <a:pt x="2912042" y="2360518"/>
                  <a:pt x="2814221" y="2343705"/>
                </a:cubicBezTo>
                <a:cubicBezTo>
                  <a:pt x="2722643" y="2327965"/>
                  <a:pt x="2630750" y="2314112"/>
                  <a:pt x="2539014" y="2299316"/>
                </a:cubicBezTo>
                <a:cubicBezTo>
                  <a:pt x="2282324" y="2206623"/>
                  <a:pt x="1877128" y="2088444"/>
                  <a:pt x="1615736" y="1926454"/>
                </a:cubicBezTo>
                <a:cubicBezTo>
                  <a:pt x="1476129" y="1839937"/>
                  <a:pt x="1065192" y="1535679"/>
                  <a:pt x="958788" y="1402672"/>
                </a:cubicBezTo>
                <a:cubicBezTo>
                  <a:pt x="887787" y="1313919"/>
                  <a:pt x="885672" y="1304576"/>
                  <a:pt x="798990" y="1225118"/>
                </a:cubicBezTo>
                <a:cubicBezTo>
                  <a:pt x="758767" y="1188247"/>
                  <a:pt x="714688" y="1155715"/>
                  <a:pt x="674703" y="1118586"/>
                </a:cubicBezTo>
                <a:cubicBezTo>
                  <a:pt x="586400" y="1036590"/>
                  <a:pt x="533747" y="980155"/>
                  <a:pt x="461639" y="887767"/>
                </a:cubicBezTo>
                <a:cubicBezTo>
                  <a:pt x="395364" y="802852"/>
                  <a:pt x="326081" y="719940"/>
                  <a:pt x="266330" y="630314"/>
                </a:cubicBezTo>
                <a:cubicBezTo>
                  <a:pt x="236738" y="585926"/>
                  <a:pt x="203619" y="543696"/>
                  <a:pt x="177553" y="497149"/>
                </a:cubicBezTo>
                <a:cubicBezTo>
                  <a:pt x="161980" y="469341"/>
                  <a:pt x="154818" y="437572"/>
                  <a:pt x="142043" y="408373"/>
                </a:cubicBezTo>
                <a:cubicBezTo>
                  <a:pt x="134086" y="390186"/>
                  <a:pt x="124288" y="372862"/>
                  <a:pt x="115410" y="355107"/>
                </a:cubicBezTo>
                <a:cubicBezTo>
                  <a:pt x="111891" y="337514"/>
                  <a:pt x="103923" y="294015"/>
                  <a:pt x="97654" y="275207"/>
                </a:cubicBezTo>
                <a:cubicBezTo>
                  <a:pt x="92615" y="260089"/>
                  <a:pt x="84585" y="246050"/>
                  <a:pt x="79899" y="230819"/>
                </a:cubicBezTo>
                <a:cubicBezTo>
                  <a:pt x="72723" y="207496"/>
                  <a:pt x="71207" y="182455"/>
                  <a:pt x="62144" y="159798"/>
                </a:cubicBezTo>
                <a:cubicBezTo>
                  <a:pt x="53283" y="137646"/>
                  <a:pt x="38057" y="118599"/>
                  <a:pt x="26633" y="97654"/>
                </a:cubicBezTo>
                <a:cubicBezTo>
                  <a:pt x="20296" y="86036"/>
                  <a:pt x="12360" y="74911"/>
                  <a:pt x="8878" y="62143"/>
                </a:cubicBezTo>
                <a:cubicBezTo>
                  <a:pt x="3372" y="41956"/>
                  <a:pt x="2959" y="20714"/>
                  <a:pt x="0" y="0"/>
                </a:cubicBezTo>
              </a:path>
            </a:pathLst>
          </a:cu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75781F-41BE-9FE9-43A4-95D2862549B5}"/>
              </a:ext>
            </a:extLst>
          </p:cNvPr>
          <p:cNvSpPr txBox="1"/>
          <p:nvPr/>
        </p:nvSpPr>
        <p:spPr>
          <a:xfrm>
            <a:off x="7573758" y="1899803"/>
            <a:ext cx="91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</a:t>
            </a:r>
            <a:endParaRPr lang="en-IN" sz="3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1C7F99-8A28-975C-1964-1C2DF93541B5}"/>
              </a:ext>
            </a:extLst>
          </p:cNvPr>
          <p:cNvSpPr txBox="1"/>
          <p:nvPr/>
        </p:nvSpPr>
        <p:spPr>
          <a:xfrm>
            <a:off x="979875" y="93505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Book Antiqua" panose="02040602050305030304" pitchFamily="18" charset="0"/>
              </a:rPr>
              <a:t>=</a:t>
            </a:r>
            <a:r>
              <a:rPr lang="en-US" sz="1800" dirty="0" err="1">
                <a:latin typeface="Book Antiqua" panose="02040602050305030304" pitchFamily="18" charset="0"/>
              </a:rPr>
              <a:t>aabcaba</a:t>
            </a:r>
            <a:endParaRPr lang="en-IN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401D0E-6F1C-C215-0CE2-86B6F3101F25}"/>
              </a:ext>
            </a:extLst>
          </p:cNvPr>
          <p:cNvSpPr txBox="1"/>
          <p:nvPr/>
        </p:nvSpPr>
        <p:spPr>
          <a:xfrm>
            <a:off x="313307" y="3169274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Book Antiqua" panose="02040602050305030304" pitchFamily="18" charset="0"/>
              </a:rPr>
              <a:t>abcaabaca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48A9CB8-9E8B-3D31-27B0-776220CBF9E3}"/>
                  </a:ext>
                </a:extLst>
              </p:cNvPr>
              <p:cNvSpPr/>
              <p:nvPr/>
            </p:nvSpPr>
            <p:spPr>
              <a:xfrm>
                <a:off x="1661231" y="3928227"/>
                <a:ext cx="931419" cy="857658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48A9CB8-9E8B-3D31-27B0-776220CBF9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231" y="3928227"/>
                <a:ext cx="931419" cy="857658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8C903BA0-CBCC-1C47-8279-ECC30D97356E}"/>
                  </a:ext>
                </a:extLst>
              </p:cNvPr>
              <p:cNvSpPr/>
              <p:nvPr/>
            </p:nvSpPr>
            <p:spPr>
              <a:xfrm>
                <a:off x="3844400" y="4051056"/>
                <a:ext cx="1056443" cy="75460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8C903BA0-CBCC-1C47-8279-ECC30D9735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4400" y="4051056"/>
                <a:ext cx="1056443" cy="754601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01125054-3221-FE8F-99C4-4CD5CBE72968}"/>
                  </a:ext>
                </a:extLst>
              </p:cNvPr>
              <p:cNvSpPr/>
              <p:nvPr/>
            </p:nvSpPr>
            <p:spPr>
              <a:xfrm>
                <a:off x="5761978" y="4051056"/>
                <a:ext cx="1056443" cy="754601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01125054-3221-FE8F-99C4-4CD5CBE729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978" y="4051056"/>
                <a:ext cx="1056443" cy="754601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3847E9EC-2A97-79D9-EEC4-21EA7C0BEF13}"/>
                  </a:ext>
                </a:extLst>
              </p:cNvPr>
              <p:cNvSpPr/>
              <p:nvPr/>
            </p:nvSpPr>
            <p:spPr>
              <a:xfrm>
                <a:off x="7546392" y="4079168"/>
                <a:ext cx="1056443" cy="754601"/>
              </a:xfrm>
              <a:prstGeom prst="ellipse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3847E9EC-2A97-79D9-EEC4-21EA7C0BEF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6392" y="4079168"/>
                <a:ext cx="1056443" cy="754601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64EC0F92-34FA-BAC7-4902-2F2E413A7F40}"/>
              </a:ext>
            </a:extLst>
          </p:cNvPr>
          <p:cNvCxnSpPr>
            <a:cxnSpLocks/>
            <a:stCxn id="49" idx="6"/>
            <a:endCxn id="50" idx="2"/>
          </p:cNvCxnSpPr>
          <p:nvPr/>
        </p:nvCxnSpPr>
        <p:spPr>
          <a:xfrm>
            <a:off x="2592650" y="4357056"/>
            <a:ext cx="1251750" cy="7130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280A2AC1-C618-4AD6-B89E-EE5DEA49F550}"/>
              </a:ext>
            </a:extLst>
          </p:cNvPr>
          <p:cNvSpPr txBox="1"/>
          <p:nvPr/>
        </p:nvSpPr>
        <p:spPr>
          <a:xfrm>
            <a:off x="3120871" y="3871692"/>
            <a:ext cx="23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  <a:endParaRPr lang="en-IN" sz="32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EF47DDD-B028-8EA0-2B60-461622C85856}"/>
              </a:ext>
            </a:extLst>
          </p:cNvPr>
          <p:cNvSpPr txBox="1"/>
          <p:nvPr/>
        </p:nvSpPr>
        <p:spPr>
          <a:xfrm>
            <a:off x="5189368" y="3860595"/>
            <a:ext cx="23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  <a:endParaRPr lang="en-IN" sz="3200" b="1" dirty="0"/>
          </a:p>
        </p:txBody>
      </p: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B40B0979-C2CA-EDBB-35F2-50474251DD19}"/>
              </a:ext>
            </a:extLst>
          </p:cNvPr>
          <p:cNvCxnSpPr>
            <a:cxnSpLocks/>
            <a:endCxn id="51" idx="2"/>
          </p:cNvCxnSpPr>
          <p:nvPr/>
        </p:nvCxnSpPr>
        <p:spPr>
          <a:xfrm flipV="1">
            <a:off x="4939317" y="4428357"/>
            <a:ext cx="822661" cy="1701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Connector: Curved 56">
            <a:extLst>
              <a:ext uri="{FF2B5EF4-FFF2-40B4-BE49-F238E27FC236}">
                <a16:creationId xmlns:a16="http://schemas.microsoft.com/office/drawing/2014/main" id="{2161AE0E-8B0C-083A-D401-A129228F5EB2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6842094" y="4456469"/>
            <a:ext cx="704298" cy="665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7F0C0E9F-53AE-A332-E198-77A59D720FF1}"/>
              </a:ext>
            </a:extLst>
          </p:cNvPr>
          <p:cNvSpPr txBox="1"/>
          <p:nvPr/>
        </p:nvSpPr>
        <p:spPr>
          <a:xfrm>
            <a:off x="6954547" y="3878350"/>
            <a:ext cx="23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  <a:endParaRPr lang="en-IN" sz="3200" b="1" dirty="0"/>
          </a:p>
        </p:txBody>
      </p:sp>
      <p:cxnSp>
        <p:nvCxnSpPr>
          <p:cNvPr id="59" name="Connector: Curved 58">
            <a:extLst>
              <a:ext uri="{FF2B5EF4-FFF2-40B4-BE49-F238E27FC236}">
                <a16:creationId xmlns:a16="http://schemas.microsoft.com/office/drawing/2014/main" id="{51B7D4EE-F5AF-4246-4915-A18E77A64E99}"/>
              </a:ext>
            </a:extLst>
          </p:cNvPr>
          <p:cNvCxnSpPr>
            <a:cxnSpLocks/>
            <a:stCxn id="50" idx="4"/>
          </p:cNvCxnSpPr>
          <p:nvPr/>
        </p:nvCxnSpPr>
        <p:spPr>
          <a:xfrm rot="5400000" flipH="1">
            <a:off x="3382473" y="3815509"/>
            <a:ext cx="72501" cy="1907797"/>
          </a:xfrm>
          <a:prstGeom prst="curvedConnector4">
            <a:avLst>
              <a:gd name="adj1" fmla="val -327550"/>
              <a:gd name="adj2" fmla="val 106655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7E71DAB-1F14-E5FC-118E-CEC8067978A3}"/>
              </a:ext>
            </a:extLst>
          </p:cNvPr>
          <p:cNvSpPr txBox="1"/>
          <p:nvPr/>
        </p:nvSpPr>
        <p:spPr>
          <a:xfrm>
            <a:off x="3120870" y="5028914"/>
            <a:ext cx="91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  <a:endParaRPr lang="en-IN" sz="3200" b="1" dirty="0"/>
          </a:p>
        </p:txBody>
      </p:sp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95ED57A4-114D-4F9D-FFC2-DE416704DDC5}"/>
              </a:ext>
            </a:extLst>
          </p:cNvPr>
          <p:cNvCxnSpPr>
            <a:cxnSpLocks/>
          </p:cNvCxnSpPr>
          <p:nvPr/>
        </p:nvCxnSpPr>
        <p:spPr>
          <a:xfrm rot="16200000" flipH="1">
            <a:off x="6234944" y="4546401"/>
            <a:ext cx="110509" cy="373509"/>
          </a:xfrm>
          <a:prstGeom prst="curvedConnector3">
            <a:avLst>
              <a:gd name="adj1" fmla="val 484015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A859B570-661E-435E-449C-8E7A3A9E305C}"/>
              </a:ext>
            </a:extLst>
          </p:cNvPr>
          <p:cNvSpPr txBox="1"/>
          <p:nvPr/>
        </p:nvSpPr>
        <p:spPr>
          <a:xfrm>
            <a:off x="6469556" y="4970140"/>
            <a:ext cx="23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  <a:endParaRPr lang="en-IN" sz="3200" b="1" dirty="0"/>
          </a:p>
        </p:txBody>
      </p:sp>
      <p:cxnSp>
        <p:nvCxnSpPr>
          <p:cNvPr id="65" name="Connector: Curved 64">
            <a:extLst>
              <a:ext uri="{FF2B5EF4-FFF2-40B4-BE49-F238E27FC236}">
                <a16:creationId xmlns:a16="http://schemas.microsoft.com/office/drawing/2014/main" id="{ABD88D3F-8A61-08E7-D447-B73B26114BC1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34196" y="3796727"/>
            <a:ext cx="110509" cy="373509"/>
          </a:xfrm>
          <a:prstGeom prst="curvedConnector3">
            <a:avLst>
              <a:gd name="adj1" fmla="val -295228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371F3830-3DA2-33DE-1249-DC8938CD378E}"/>
              </a:ext>
            </a:extLst>
          </p:cNvPr>
          <p:cNvSpPr txBox="1"/>
          <p:nvPr/>
        </p:nvSpPr>
        <p:spPr>
          <a:xfrm>
            <a:off x="2182420" y="3192176"/>
            <a:ext cx="23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</a:t>
            </a:r>
            <a:endParaRPr lang="en-IN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AE51AC3C-3965-1211-6BED-E63F9BD63267}"/>
                  </a:ext>
                </a:extLst>
              </p:cNvPr>
              <p:cNvSpPr/>
              <p:nvPr/>
            </p:nvSpPr>
            <p:spPr>
              <a:xfrm>
                <a:off x="9412137" y="4096922"/>
                <a:ext cx="1056443" cy="754601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AE51AC3C-3965-1211-6BED-E63F9BD632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2137" y="4096922"/>
                <a:ext cx="1056443" cy="754601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Connector: Curved 77">
            <a:extLst>
              <a:ext uri="{FF2B5EF4-FFF2-40B4-BE49-F238E27FC236}">
                <a16:creationId xmlns:a16="http://schemas.microsoft.com/office/drawing/2014/main" id="{16993495-8303-6580-4618-E42C360E9831}"/>
              </a:ext>
            </a:extLst>
          </p:cNvPr>
          <p:cNvCxnSpPr>
            <a:cxnSpLocks/>
            <a:endCxn id="77" idx="2"/>
          </p:cNvCxnSpPr>
          <p:nvPr/>
        </p:nvCxnSpPr>
        <p:spPr>
          <a:xfrm>
            <a:off x="8545823" y="4463125"/>
            <a:ext cx="866314" cy="1109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E22930F8-CDFE-A740-3B13-D9F6C14BBAB9}"/>
              </a:ext>
            </a:extLst>
          </p:cNvPr>
          <p:cNvSpPr txBox="1"/>
          <p:nvPr/>
        </p:nvSpPr>
        <p:spPr>
          <a:xfrm>
            <a:off x="8760737" y="3896105"/>
            <a:ext cx="239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188031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/>
      <p:bldP spid="13" grpId="0"/>
      <p:bldP spid="17" grpId="0"/>
      <p:bldP spid="22" grpId="0"/>
      <p:bldP spid="24" grpId="0"/>
      <p:bldP spid="25" grpId="0" animBg="1"/>
      <p:bldP spid="26" grpId="0"/>
      <p:bldP spid="49" grpId="0" animBg="1"/>
      <p:bldP spid="50" grpId="0" animBg="1"/>
      <p:bldP spid="51" grpId="0" animBg="1"/>
      <p:bldP spid="52" grpId="0" animBg="1"/>
      <p:bldP spid="54" grpId="0"/>
      <p:bldP spid="55" grpId="0"/>
      <p:bldP spid="58" grpId="0"/>
      <p:bldP spid="60" grpId="0"/>
      <p:bldP spid="62" grpId="0"/>
      <p:bldP spid="76" grpId="0"/>
      <p:bldP spid="77" grpId="0" animBg="1"/>
      <p:bldP spid="7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FF9733-A160-F7AB-00A9-197092CFC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C6E30-8C76-1C54-6BD9-86D8618C9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5DC09-9250-68F1-5E4B-CD4E82D03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76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89BA1A-60AF-EE08-0B23-DCAB4533297B}"/>
              </a:ext>
            </a:extLst>
          </p:cNvPr>
          <p:cNvSpPr txBox="1">
            <a:spLocks/>
          </p:cNvSpPr>
          <p:nvPr/>
        </p:nvSpPr>
        <p:spPr>
          <a:xfrm>
            <a:off x="168677" y="-23211"/>
            <a:ext cx="2618912" cy="1061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Algorithm</a:t>
            </a:r>
            <a:endParaRPr lang="en-IN" sz="32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AEA54D-F15F-4BB0-00C2-CB7E83BF2B9D}"/>
                  </a:ext>
                </a:extLst>
              </p:cNvPr>
              <p:cNvSpPr txBox="1"/>
              <p:nvPr/>
            </p:nvSpPr>
            <p:spPr>
              <a:xfrm>
                <a:off x="1012053" y="923339"/>
                <a:ext cx="9694417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Input: T-Text, P-Pattern, S-LENGTH(T), R-LENGTH(P)</a:t>
                </a: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Step 1: Initialize : K=1 and S1=</a:t>
                </a:r>
                <a:r>
                  <a:rPr lang="en-IN" sz="28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8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Step 2: REPEAT STEP 3 to 5 WHILE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sub>
                    </m:sSub>
                    <m:r>
                      <a:rPr lang="en-US" sz="28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≠P and K&lt;=N</a:t>
                </a: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Step 3: READ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𝑲</m:t>
                        </m:r>
                      </m:sub>
                    </m:sSub>
                    <m:r>
                      <a:rPr lang="en-US" sz="28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Step 4: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𝑭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IN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IN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𝑲</m:t>
                        </m:r>
                      </m:sub>
                    </m:sSub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Step 5: SET K=K+1</a:t>
                </a: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Step 6: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𝑲</m:t>
                        </m:r>
                      </m:sub>
                    </m:sSub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sz="28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𝒕𝒉𝒆𝒏</m:t>
                    </m:r>
                  </m:oMath>
                </a14:m>
                <a:endParaRPr lang="en-US" sz="2800" b="1" dirty="0">
                  <a:latin typeface="Arial" panose="020B0604020202020204" pitchFamily="34" charset="0"/>
                </a:endParaRP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INDEX=K</a:t>
                </a: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ELSE</a:t>
                </a: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INDEX=0</a:t>
                </a:r>
              </a:p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Step 7: EXIT</a:t>
                </a:r>
                <a:endParaRPr lang="en-I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AEA54D-F15F-4BB0-00C2-CB7E83BF2B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053" y="923339"/>
                <a:ext cx="9694417" cy="4832092"/>
              </a:xfrm>
              <a:prstGeom prst="rect">
                <a:avLst/>
              </a:prstGeom>
              <a:blipFill>
                <a:blip r:embed="rId2"/>
                <a:stretch>
                  <a:fillRect l="-1258" t="-1261" b="-252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424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765CEE-9F7B-B8CB-FB3D-6D0AF0D54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93C00-0878-AE24-83EB-2F50041F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B892A4-9CCC-0648-CCB6-010B1373F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77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4B86022-D1ED-DE6D-B819-210B81EAC878}"/>
                  </a:ext>
                </a:extLst>
              </p:cNvPr>
              <p:cNvSpPr txBox="1"/>
              <p:nvPr/>
            </p:nvSpPr>
            <p:spPr>
              <a:xfrm>
                <a:off x="1571348" y="2729965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4B86022-D1ED-DE6D-B819-210B81EAC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348" y="2729965"/>
                <a:ext cx="807868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8FD644B-6338-FC58-B98C-F919F1DB2D6D}"/>
              </a:ext>
            </a:extLst>
          </p:cNvPr>
          <p:cNvSpPr txBox="1"/>
          <p:nvPr/>
        </p:nvSpPr>
        <p:spPr>
          <a:xfrm>
            <a:off x="2571195" y="2206214"/>
            <a:ext cx="807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  <a:endParaRPr lang="en-I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278238-4A1B-149A-C45D-07E8AD949AB1}"/>
              </a:ext>
            </a:extLst>
          </p:cNvPr>
          <p:cNvSpPr txBox="1"/>
          <p:nvPr/>
        </p:nvSpPr>
        <p:spPr>
          <a:xfrm>
            <a:off x="3483749" y="2272841"/>
            <a:ext cx="807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</a:t>
            </a:r>
            <a:endParaRPr lang="en-IN" sz="2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A6F24C-16B1-F647-BCF3-1602468911C0}"/>
              </a:ext>
            </a:extLst>
          </p:cNvPr>
          <p:cNvSpPr txBox="1"/>
          <p:nvPr/>
        </p:nvSpPr>
        <p:spPr>
          <a:xfrm>
            <a:off x="4353020" y="2217085"/>
            <a:ext cx="807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x</a:t>
            </a:r>
            <a:endParaRPr lang="en-IN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B4AD38-EAE9-F1C6-D93B-3AC5C4A72478}"/>
                  </a:ext>
                </a:extLst>
              </p:cNvPr>
              <p:cNvSpPr txBox="1"/>
              <p:nvPr/>
            </p:nvSpPr>
            <p:spPr>
              <a:xfrm>
                <a:off x="1578003" y="3241713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B4AD38-EAE9-F1C6-D93B-3AC5C4A72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003" y="3241713"/>
                <a:ext cx="807868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8C87C10-9F04-7DEB-BFE5-50FF889B28C3}"/>
                  </a:ext>
                </a:extLst>
              </p:cNvPr>
              <p:cNvSpPr txBox="1"/>
              <p:nvPr/>
            </p:nvSpPr>
            <p:spPr>
              <a:xfrm>
                <a:off x="1571348" y="3773020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8C87C10-9F04-7DEB-BFE5-50FF889B2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348" y="3773020"/>
                <a:ext cx="80786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47518E4-180B-4B55-0CEF-BCA127665883}"/>
                  </a:ext>
                </a:extLst>
              </p:cNvPr>
              <p:cNvSpPr txBox="1"/>
              <p:nvPr/>
            </p:nvSpPr>
            <p:spPr>
              <a:xfrm>
                <a:off x="1571348" y="4296431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47518E4-180B-4B55-0CEF-BCA1276658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348" y="4296431"/>
                <a:ext cx="807868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754B79-A243-4334-C336-F4F368AD598A}"/>
                  </a:ext>
                </a:extLst>
              </p:cNvPr>
              <p:cNvSpPr txBox="1"/>
              <p:nvPr/>
            </p:nvSpPr>
            <p:spPr>
              <a:xfrm>
                <a:off x="2438024" y="2796061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754B79-A243-4334-C336-F4F368AD5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024" y="2796061"/>
                <a:ext cx="807868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A89AA9-A2F7-C371-386D-42764955840C}"/>
                  </a:ext>
                </a:extLst>
              </p:cNvPr>
              <p:cNvSpPr txBox="1"/>
              <p:nvPr/>
            </p:nvSpPr>
            <p:spPr>
              <a:xfrm>
                <a:off x="3335786" y="2806332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A89AA9-A2F7-C371-386D-427649558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5786" y="2806332"/>
                <a:ext cx="807868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479DF7-7659-4F0C-DD71-051D467F9CEC}"/>
                  </a:ext>
                </a:extLst>
              </p:cNvPr>
              <p:cNvSpPr txBox="1"/>
              <p:nvPr/>
            </p:nvSpPr>
            <p:spPr>
              <a:xfrm>
                <a:off x="4143654" y="2808596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479DF7-7659-4F0C-DD71-051D467F9C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3654" y="2808596"/>
                <a:ext cx="80786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6A96395-5444-06AB-85EE-ACB95098CC9C}"/>
                  </a:ext>
                </a:extLst>
              </p:cNvPr>
              <p:cNvSpPr txBox="1"/>
              <p:nvPr/>
            </p:nvSpPr>
            <p:spPr>
              <a:xfrm>
                <a:off x="2438024" y="3284994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6A96395-5444-06AB-85EE-ACB95098C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024" y="3284994"/>
                <a:ext cx="807868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A74EDB-9CD1-EEA5-BC09-1D863DEE197D}"/>
                  </a:ext>
                </a:extLst>
              </p:cNvPr>
              <p:cNvSpPr txBox="1"/>
              <p:nvPr/>
            </p:nvSpPr>
            <p:spPr>
              <a:xfrm>
                <a:off x="3335786" y="3273423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A74EDB-9CD1-EEA5-BC09-1D863DEE1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5786" y="3273423"/>
                <a:ext cx="807868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A99E2B0-2D63-67B6-E459-3C0707F3D274}"/>
                  </a:ext>
                </a:extLst>
              </p:cNvPr>
              <p:cNvSpPr txBox="1"/>
              <p:nvPr/>
            </p:nvSpPr>
            <p:spPr>
              <a:xfrm>
                <a:off x="4143654" y="3254852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A99E2B0-2D63-67B6-E459-3C0707F3D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3654" y="3254852"/>
                <a:ext cx="807868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6064A2-5A85-A65D-B52A-FFD7114F2913}"/>
                  </a:ext>
                </a:extLst>
              </p:cNvPr>
              <p:cNvSpPr txBox="1"/>
              <p:nvPr/>
            </p:nvSpPr>
            <p:spPr>
              <a:xfrm>
                <a:off x="2438024" y="3822886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6064A2-5A85-A65D-B52A-FFD7114F29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024" y="3822886"/>
                <a:ext cx="807868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E5E3C40-0D69-0838-6D66-721FF40F5A12}"/>
                  </a:ext>
                </a:extLst>
              </p:cNvPr>
              <p:cNvSpPr txBox="1"/>
              <p:nvPr/>
            </p:nvSpPr>
            <p:spPr>
              <a:xfrm>
                <a:off x="3335786" y="3807013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E5E3C40-0D69-0838-6D66-721FF40F5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5786" y="3807013"/>
                <a:ext cx="807868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7E1FD28-FD06-5B0A-66D0-DFB873B61B5D}"/>
                  </a:ext>
                </a:extLst>
              </p:cNvPr>
              <p:cNvSpPr txBox="1"/>
              <p:nvPr/>
            </p:nvSpPr>
            <p:spPr>
              <a:xfrm>
                <a:off x="4143654" y="3779657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7E1FD28-FD06-5B0A-66D0-DFB873B61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3654" y="3779657"/>
                <a:ext cx="807868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D667B5C-530F-F754-3347-54CFA41D0A11}"/>
                  </a:ext>
                </a:extLst>
              </p:cNvPr>
              <p:cNvSpPr txBox="1"/>
              <p:nvPr/>
            </p:nvSpPr>
            <p:spPr>
              <a:xfrm>
                <a:off x="2438024" y="4302976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n-IN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D667B5C-530F-F754-3347-54CFA41D0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024" y="4302976"/>
                <a:ext cx="807868" cy="52322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30C7EA4-9579-F507-6FDE-A2C8163E5521}"/>
                  </a:ext>
                </a:extLst>
              </p:cNvPr>
              <p:cNvSpPr txBox="1"/>
              <p:nvPr/>
            </p:nvSpPr>
            <p:spPr>
              <a:xfrm>
                <a:off x="3335786" y="4310964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30C7EA4-9579-F507-6FDE-A2C8163E5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5786" y="4310964"/>
                <a:ext cx="807868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B9E9D1-920D-1EAA-8EDD-9AB27699A3CF}"/>
                  </a:ext>
                </a:extLst>
              </p:cNvPr>
              <p:cNvSpPr txBox="1"/>
              <p:nvPr/>
            </p:nvSpPr>
            <p:spPr>
              <a:xfrm>
                <a:off x="4143654" y="4299569"/>
                <a:ext cx="8078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IN" sz="28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B9E9D1-920D-1EAA-8EDD-9AB27699A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3654" y="4299569"/>
                <a:ext cx="807868" cy="52322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24">
            <a:extLst>
              <a:ext uri="{FF2B5EF4-FFF2-40B4-BE49-F238E27FC236}">
                <a16:creationId xmlns:a16="http://schemas.microsoft.com/office/drawing/2014/main" id="{14AAFDBB-B073-37D0-33E8-96C646BED4EE}"/>
              </a:ext>
            </a:extLst>
          </p:cNvPr>
          <p:cNvSpPr/>
          <p:nvPr/>
        </p:nvSpPr>
        <p:spPr>
          <a:xfrm>
            <a:off x="164617" y="-162877"/>
            <a:ext cx="6493635" cy="188421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Pattern Matching Table</a:t>
            </a:r>
            <a:endParaRPr lang="en-IN" sz="3200" b="1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37DCD56-5FD7-2559-5C48-CEAF46357C79}"/>
              </a:ext>
            </a:extLst>
          </p:cNvPr>
          <p:cNvSpPr/>
          <p:nvPr/>
        </p:nvSpPr>
        <p:spPr>
          <a:xfrm>
            <a:off x="5925479" y="1619133"/>
            <a:ext cx="5990941" cy="144880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Book Antiqua" panose="02040602050305030304" pitchFamily="18" charset="0"/>
              </a:rPr>
              <a:t>Trace patterns using algorithm:</a:t>
            </a:r>
          </a:p>
          <a:p>
            <a:pPr marL="400050" indent="-400050" algn="just">
              <a:buAutoNum type="romanLcParenBoth"/>
            </a:pPr>
            <a:r>
              <a:rPr lang="en-US" sz="2800" dirty="0">
                <a:latin typeface="Book Antiqua" panose="02040602050305030304" pitchFamily="18" charset="0"/>
              </a:rPr>
              <a:t>T=</a:t>
            </a:r>
            <a:r>
              <a:rPr lang="en-US" sz="2800" dirty="0" err="1">
                <a:latin typeface="Book Antiqua" panose="02040602050305030304" pitchFamily="18" charset="0"/>
              </a:rPr>
              <a:t>aabcaba</a:t>
            </a:r>
            <a:endParaRPr lang="en-US" sz="2800" dirty="0">
              <a:latin typeface="Book Antiqua" panose="02040602050305030304" pitchFamily="18" charset="0"/>
            </a:endParaRPr>
          </a:p>
          <a:p>
            <a:pPr marL="400050" indent="-400050" algn="just">
              <a:buAutoNum type="romanLcParenBoth"/>
            </a:pPr>
            <a:r>
              <a:rPr lang="en-US" sz="2800" dirty="0">
                <a:latin typeface="Book Antiqua" panose="02040602050305030304" pitchFamily="18" charset="0"/>
              </a:rPr>
              <a:t>T=</a:t>
            </a:r>
            <a:r>
              <a:rPr lang="en-US" sz="2800" dirty="0" err="1">
                <a:latin typeface="Book Antiqua" panose="02040602050305030304" pitchFamily="18" charset="0"/>
              </a:rPr>
              <a:t>abcaabaca</a:t>
            </a:r>
            <a:endParaRPr lang="en-IN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26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8" grpId="0"/>
      <p:bldP spid="19" grpId="0"/>
      <p:bldP spid="20" grpId="0"/>
      <p:bldP spid="22" grpId="0"/>
      <p:bldP spid="23" grpId="0"/>
      <p:bldP spid="25" grpId="0" animBg="1"/>
      <p:bldP spid="2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29D49F-3B16-A6CB-C93C-B8CEEFD8B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7542E1-4F6D-C3B1-E80D-7BC570A2A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34A287-B8E7-8756-4401-437BF3529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78</a:t>
            </a:fld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125D45-B424-3734-0B80-C4C9864A5918}"/>
              </a:ext>
            </a:extLst>
          </p:cNvPr>
          <p:cNvSpPr/>
          <p:nvPr/>
        </p:nvSpPr>
        <p:spPr>
          <a:xfrm>
            <a:off x="9214282" y="0"/>
            <a:ext cx="2586590" cy="1848892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latin typeface="Book Antiqua" panose="02040602050305030304" pitchFamily="18" charset="0"/>
              </a:rPr>
              <a:t>Linear Arrays</a:t>
            </a:r>
            <a:endParaRPr lang="en-IN" sz="3200" b="1" i="1" dirty="0">
              <a:latin typeface="Book Antiqua" panose="02040602050305030304" pitchFamily="18" charset="0"/>
            </a:endParaRPr>
          </a:p>
        </p:txBody>
      </p:sp>
      <p:pic>
        <p:nvPicPr>
          <p:cNvPr id="1026" name="Picture 2" descr="Vector Stock - Young people sitting on a bench vector illustration.  audience concept. waiting concept. Stock Clip Art gg122459682 - GoGraph">
            <a:extLst>
              <a:ext uri="{FF2B5EF4-FFF2-40B4-BE49-F238E27FC236}">
                <a16:creationId xmlns:a16="http://schemas.microsoft.com/office/drawing/2014/main" id="{F98864C8-1291-E9FE-CD1E-5F1A81339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80" y="1252677"/>
            <a:ext cx="8965902" cy="38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68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D862CD-AFC6-170C-4AAD-F56B088F8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7B7142-0084-446C-7A23-B3C614A2F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73D3C-DA16-0534-4C92-16953C305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79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4869A5-B891-08D4-1766-D4F84145AD81}"/>
              </a:ext>
            </a:extLst>
          </p:cNvPr>
          <p:cNvSpPr/>
          <p:nvPr/>
        </p:nvSpPr>
        <p:spPr>
          <a:xfrm>
            <a:off x="457200" y="136526"/>
            <a:ext cx="5990941" cy="117737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Book Antiqua" panose="02040602050305030304" pitchFamily="18" charset="0"/>
              </a:rPr>
              <a:t>Definition of Linear Array</a:t>
            </a:r>
            <a:endParaRPr lang="en-IN" sz="3600" dirty="0">
              <a:latin typeface="Book Antiqua" panose="020406020503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A04A3C-34D2-7A08-0032-AAD2DE20637C}"/>
              </a:ext>
            </a:extLst>
          </p:cNvPr>
          <p:cNvSpPr txBox="1"/>
          <p:nvPr/>
        </p:nvSpPr>
        <p:spPr>
          <a:xfrm>
            <a:off x="932155" y="1882066"/>
            <a:ext cx="96766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chemeClr val="accent6">
                    <a:lumMod val="10000"/>
                  </a:schemeClr>
                </a:solidFill>
                <a:latin typeface="Book Antiqua" panose="02040602050305030304" pitchFamily="18" charset="0"/>
              </a:rPr>
              <a:t>List of finite number of n homogeneous elements such that:</a:t>
            </a:r>
          </a:p>
          <a:p>
            <a:pPr marL="342900" indent="-342900" algn="just">
              <a:buAutoNum type="alphaLcParenBoth"/>
            </a:pPr>
            <a:r>
              <a:rPr lang="en-US" sz="3200" b="1" i="1" dirty="0">
                <a:solidFill>
                  <a:schemeClr val="accent6">
                    <a:lumMod val="10000"/>
                  </a:schemeClr>
                </a:solidFill>
                <a:latin typeface="Book Antiqua" panose="02040602050305030304" pitchFamily="18" charset="0"/>
              </a:rPr>
              <a:t>Elements referred by index of n consecutive numbers</a:t>
            </a:r>
          </a:p>
          <a:p>
            <a:pPr marL="342900" indent="-342900" algn="just">
              <a:buAutoNum type="alphaLcParenBoth"/>
            </a:pPr>
            <a:r>
              <a:rPr lang="en-US" sz="3200" b="1" i="1" dirty="0">
                <a:solidFill>
                  <a:schemeClr val="accent6">
                    <a:lumMod val="10000"/>
                  </a:schemeClr>
                </a:solidFill>
                <a:latin typeface="Book Antiqua" panose="02040602050305030304" pitchFamily="18" charset="0"/>
              </a:rPr>
              <a:t>Elements stored in contiguous memory allocation</a:t>
            </a:r>
            <a:endParaRPr lang="en-IN" sz="3200" b="1" i="1" dirty="0">
              <a:solidFill>
                <a:schemeClr val="accent6">
                  <a:lumMod val="10000"/>
                </a:schemeClr>
              </a:solidFill>
              <a:latin typeface="Book Antiqua" panose="0204060205030503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D15B05-8CD8-F533-836B-3F425265D847}"/>
                  </a:ext>
                </a:extLst>
              </p:cNvPr>
              <p:cNvSpPr txBox="1"/>
              <p:nvPr/>
            </p:nvSpPr>
            <p:spPr>
              <a:xfrm>
                <a:off x="2818660" y="4727782"/>
                <a:ext cx="504465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𝑳𝒆𝒏𝒈𝒕𝒉</m:t>
                      </m:r>
                      <m:r>
                        <a:rPr lang="en-US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𝑼𝑩</m:t>
                      </m:r>
                      <m:r>
                        <a:rPr lang="en-US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𝑳𝑩</m:t>
                      </m:r>
                      <m:r>
                        <a:rPr lang="en-US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IN" sz="36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D15B05-8CD8-F533-836B-3F425265D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8660" y="4727782"/>
                <a:ext cx="5044651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835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snowy field with snow covered trees and blue skies">
            <a:extLst>
              <a:ext uri="{FF2B5EF4-FFF2-40B4-BE49-F238E27FC236}">
                <a16:creationId xmlns:a16="http://schemas.microsoft.com/office/drawing/2014/main" id="{5605CAF4-87E0-4A20-9AC1-E42F5D70BF4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7421" y="1600200"/>
            <a:ext cx="2743199" cy="36576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821450-3024-4103-98AE-6D80CECEDA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12614" y="1893262"/>
            <a:ext cx="2743200" cy="3071477"/>
          </a:xfrm>
        </p:spPr>
        <p:txBody>
          <a:bodyPr anchor="ctr" anchorCtr="0">
            <a:normAutofit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Primary goals</a:t>
            </a:r>
          </a:p>
          <a:p>
            <a:r>
              <a:rPr lang="en-US" dirty="0"/>
              <a:t>Areas of growth</a:t>
            </a:r>
          </a:p>
          <a:p>
            <a:r>
              <a:rPr lang="en-US" dirty="0"/>
              <a:t>Timeline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CB36A-F473-4B86-BCEF-98BF3294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122" name="Picture 2" descr="Fields, Records and Files | Gigaflop">
            <a:extLst>
              <a:ext uri="{FF2B5EF4-FFF2-40B4-BE49-F238E27FC236}">
                <a16:creationId xmlns:a16="http://schemas.microsoft.com/office/drawing/2014/main" id="{9DB079CB-34A2-B6E0-4385-247E1C684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21" y="441325"/>
            <a:ext cx="7339013" cy="489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EF8E06-9A0D-9B56-98C6-058F7D672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99" y="441325"/>
            <a:ext cx="3607209" cy="2701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7D52CB-ED83-6C8C-A90A-741F3317482A}"/>
              </a:ext>
            </a:extLst>
          </p:cNvPr>
          <p:cNvSpPr txBox="1"/>
          <p:nvPr/>
        </p:nvSpPr>
        <p:spPr>
          <a:xfrm>
            <a:off x="742749" y="3143250"/>
            <a:ext cx="35811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Book Antiqua" panose="02040602050305030304" pitchFamily="18" charset="0"/>
              </a:rPr>
              <a:t>Unique fields are called key fields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8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779513-90F2-18BC-91B0-2217C7C5D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0E909C-A84D-983F-9B6C-93CB0E4C8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4E3817-011E-3A61-3561-23EB6622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80</a:t>
            </a:fld>
            <a:endParaRPr lang="en-US" dirty="0"/>
          </a:p>
        </p:txBody>
      </p:sp>
      <p:pic>
        <p:nvPicPr>
          <p:cNvPr id="6" name="Picture 2" descr="Vector Stock - Young people sitting on a bench vector illustration.  audience concept. waiting concept. Stock Clip Art gg122459682 - GoGraph">
            <a:extLst>
              <a:ext uri="{FF2B5EF4-FFF2-40B4-BE49-F238E27FC236}">
                <a16:creationId xmlns:a16="http://schemas.microsoft.com/office/drawing/2014/main" id="{34B0DBA2-D8F6-040A-3613-9A5B82C15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533" y="302176"/>
            <a:ext cx="8965902" cy="38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40AF80-5AE6-8C8C-B043-AF8DEEEE0EF2}"/>
              </a:ext>
            </a:extLst>
          </p:cNvPr>
          <p:cNvSpPr txBox="1"/>
          <p:nvPr/>
        </p:nvSpPr>
        <p:spPr>
          <a:xfrm>
            <a:off x="172697" y="-20989"/>
            <a:ext cx="4416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Array Name: Posers </a:t>
            </a:r>
            <a:endParaRPr lang="en-IN" sz="3600" b="1" i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9083DF2-E969-815E-FEB6-57F4E40EDA02}"/>
              </a:ext>
            </a:extLst>
          </p:cNvPr>
          <p:cNvSpPr/>
          <p:nvPr/>
        </p:nvSpPr>
        <p:spPr>
          <a:xfrm>
            <a:off x="1428656" y="3892267"/>
            <a:ext cx="2299317" cy="985422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Posers[0]</a:t>
            </a:r>
            <a:endParaRPr lang="en-IN" sz="28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987B8B9-DDA0-31F9-98D9-5FCC9FB4E11D}"/>
              </a:ext>
            </a:extLst>
          </p:cNvPr>
          <p:cNvSpPr/>
          <p:nvPr/>
        </p:nvSpPr>
        <p:spPr>
          <a:xfrm>
            <a:off x="3763483" y="4023182"/>
            <a:ext cx="2299317" cy="985422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Posers[1]</a:t>
            </a:r>
            <a:endParaRPr lang="en-IN" sz="28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08A9B34-B0AA-ADE0-B93B-E48F18230A24}"/>
              </a:ext>
            </a:extLst>
          </p:cNvPr>
          <p:cNvSpPr/>
          <p:nvPr/>
        </p:nvSpPr>
        <p:spPr>
          <a:xfrm>
            <a:off x="6062800" y="4095329"/>
            <a:ext cx="2299317" cy="985422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Posers[2]</a:t>
            </a:r>
            <a:endParaRPr lang="en-IN" sz="28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E7F85D5-9341-BADD-36FE-49D15E2DCFBE}"/>
              </a:ext>
            </a:extLst>
          </p:cNvPr>
          <p:cNvSpPr/>
          <p:nvPr/>
        </p:nvSpPr>
        <p:spPr>
          <a:xfrm>
            <a:off x="8621767" y="4167476"/>
            <a:ext cx="2299317" cy="985422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Posers[3]</a:t>
            </a:r>
            <a:endParaRPr lang="en-IN" sz="28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7A81CA-9429-B844-718F-9A4B8C22AC1C}"/>
              </a:ext>
            </a:extLst>
          </p:cNvPr>
          <p:cNvCxnSpPr/>
          <p:nvPr/>
        </p:nvCxnSpPr>
        <p:spPr>
          <a:xfrm flipV="1">
            <a:off x="3062889" y="3328534"/>
            <a:ext cx="0" cy="75600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AF7C85B-B76B-878A-9BD9-77FA9E33342B}"/>
              </a:ext>
            </a:extLst>
          </p:cNvPr>
          <p:cNvCxnSpPr/>
          <p:nvPr/>
        </p:nvCxnSpPr>
        <p:spPr>
          <a:xfrm flipV="1">
            <a:off x="4913141" y="3339329"/>
            <a:ext cx="0" cy="756000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C503804-0208-2330-95BB-C1888BEA063A}"/>
              </a:ext>
            </a:extLst>
          </p:cNvPr>
          <p:cNvCxnSpPr>
            <a:cxnSpLocks/>
          </p:cNvCxnSpPr>
          <p:nvPr/>
        </p:nvCxnSpPr>
        <p:spPr>
          <a:xfrm flipH="1" flipV="1">
            <a:off x="6176725" y="3267182"/>
            <a:ext cx="443150" cy="900294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031D97F-92FE-FDB8-9A3C-8570CF4139FF}"/>
              </a:ext>
            </a:extLst>
          </p:cNvPr>
          <p:cNvCxnSpPr>
            <a:cxnSpLocks/>
          </p:cNvCxnSpPr>
          <p:nvPr/>
        </p:nvCxnSpPr>
        <p:spPr>
          <a:xfrm flipH="1" flipV="1">
            <a:off x="7191649" y="3136267"/>
            <a:ext cx="1942826" cy="1119615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94539751-4FA8-1091-CD4D-326A3929D8BA}"/>
              </a:ext>
            </a:extLst>
          </p:cNvPr>
          <p:cNvCxnSpPr>
            <a:cxnSpLocks/>
          </p:cNvCxnSpPr>
          <p:nvPr/>
        </p:nvCxnSpPr>
        <p:spPr>
          <a:xfrm>
            <a:off x="2991125" y="4660187"/>
            <a:ext cx="658433" cy="533741"/>
          </a:xfrm>
          <a:prstGeom prst="bentConnector3">
            <a:avLst>
              <a:gd name="adj1" fmla="val 50000"/>
            </a:avLst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3E48F47-AECE-7156-685C-9227FAFA6155}"/>
              </a:ext>
            </a:extLst>
          </p:cNvPr>
          <p:cNvSpPr txBox="1"/>
          <p:nvPr/>
        </p:nvSpPr>
        <p:spPr>
          <a:xfrm>
            <a:off x="3577720" y="4932318"/>
            <a:ext cx="1694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Book Antiqua" panose="02040602050305030304" pitchFamily="18" charset="0"/>
              </a:rPr>
              <a:t>Subscript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B27DF13B-44D1-634B-0BB8-01E5BC12B0E3}"/>
              </a:ext>
            </a:extLst>
          </p:cNvPr>
          <p:cNvCxnSpPr>
            <a:cxnSpLocks/>
          </p:cNvCxnSpPr>
          <p:nvPr/>
        </p:nvCxnSpPr>
        <p:spPr>
          <a:xfrm rot="10800000" flipV="1">
            <a:off x="1422264" y="4760541"/>
            <a:ext cx="880023" cy="288925"/>
          </a:xfrm>
          <a:prstGeom prst="bentConnector3">
            <a:avLst>
              <a:gd name="adj1" fmla="val 117106"/>
            </a:avLst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14939C1-2C7D-AE05-4E2A-632BD917CE66}"/>
              </a:ext>
            </a:extLst>
          </p:cNvPr>
          <p:cNvSpPr txBox="1"/>
          <p:nvPr/>
        </p:nvSpPr>
        <p:spPr>
          <a:xfrm>
            <a:off x="614860" y="5046504"/>
            <a:ext cx="2262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latin typeface="Book Antiqua" panose="02040602050305030304" pitchFamily="18" charset="0"/>
              </a:rPr>
              <a:t>Subscripted variable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23" grpId="0"/>
      <p:bldP spid="3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B236B1-6288-404D-D8B3-357EDAC8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841AF7-9010-75C5-5303-80C158E34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BB82D-8EAB-1A48-8295-567B49E7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81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C603AB-6256-7829-01F3-1F1038FCD14B}"/>
              </a:ext>
            </a:extLst>
          </p:cNvPr>
          <p:cNvSpPr txBox="1"/>
          <p:nvPr/>
        </p:nvSpPr>
        <p:spPr>
          <a:xfrm>
            <a:off x="1119418" y="874455"/>
            <a:ext cx="96766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chemeClr val="accent6">
                    <a:lumMod val="10000"/>
                  </a:schemeClr>
                </a:solidFill>
                <a:latin typeface="Book Antiqua" panose="02040602050305030304" pitchFamily="18" charset="0"/>
              </a:rPr>
              <a:t>Each declaration of an array has 3 pieces of information:</a:t>
            </a:r>
          </a:p>
          <a:p>
            <a:pPr marL="514350" indent="-514350" algn="just">
              <a:buAutoNum type="arabicParenBoth"/>
            </a:pPr>
            <a:r>
              <a:rPr lang="en-US" sz="3200" b="1" i="1" dirty="0">
                <a:solidFill>
                  <a:schemeClr val="accent6">
                    <a:lumMod val="10000"/>
                  </a:schemeClr>
                </a:solidFill>
                <a:latin typeface="Book Antiqua" panose="02040602050305030304" pitchFamily="18" charset="0"/>
              </a:rPr>
              <a:t>Name of the array</a:t>
            </a:r>
          </a:p>
          <a:p>
            <a:pPr marL="514350" indent="-514350" algn="just">
              <a:buAutoNum type="arabicParenBoth"/>
            </a:pPr>
            <a:r>
              <a:rPr lang="en-US" sz="3200" b="1" i="1" dirty="0">
                <a:solidFill>
                  <a:schemeClr val="accent6">
                    <a:lumMod val="10000"/>
                  </a:schemeClr>
                </a:solidFill>
                <a:latin typeface="Book Antiqua" panose="02040602050305030304" pitchFamily="18" charset="0"/>
              </a:rPr>
              <a:t>Data type of the array</a:t>
            </a:r>
          </a:p>
          <a:p>
            <a:pPr marL="514350" indent="-514350" algn="just">
              <a:buAutoNum type="arabicParenBoth"/>
            </a:pPr>
            <a:r>
              <a:rPr lang="en-US" sz="3200" b="1" i="1" dirty="0">
                <a:solidFill>
                  <a:schemeClr val="accent6">
                    <a:lumMod val="10000"/>
                  </a:schemeClr>
                </a:solidFill>
                <a:latin typeface="Book Antiqua" panose="02040602050305030304" pitchFamily="18" charset="0"/>
              </a:rPr>
              <a:t>Index set of the array</a:t>
            </a:r>
            <a:endParaRPr lang="en-IN" sz="3200" b="1" i="1" dirty="0">
              <a:solidFill>
                <a:schemeClr val="accent6">
                  <a:lumMod val="1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89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163B07A-2754-245B-DAB7-5A69556FCE15}"/>
              </a:ext>
            </a:extLst>
          </p:cNvPr>
          <p:cNvSpPr/>
          <p:nvPr/>
        </p:nvSpPr>
        <p:spPr>
          <a:xfrm>
            <a:off x="1076325" y="1930247"/>
            <a:ext cx="4114800" cy="228932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Book Antiqua" panose="02040602050305030304" pitchFamily="18" charset="0"/>
              </a:rPr>
              <a:t>Stack</a:t>
            </a:r>
            <a:endParaRPr lang="en-IN" sz="36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D5C8F2-C607-6E7C-824A-8BEB504EB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126CCC-3DC8-DD40-F0E7-013C93B32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44E4F3-FD52-7D39-9ACA-7FCF057EA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82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3B41415-3379-A6A1-A144-8F428F2378DC}"/>
              </a:ext>
            </a:extLst>
          </p:cNvPr>
          <p:cNvSpPr txBox="1">
            <a:spLocks/>
          </p:cNvSpPr>
          <p:nvPr/>
        </p:nvSpPr>
        <p:spPr>
          <a:xfrm>
            <a:off x="114019" y="136525"/>
            <a:ext cx="9534806" cy="832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Representation of Linear Arrays in Memory</a:t>
            </a:r>
            <a:endParaRPr lang="en-IN" sz="40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8F1A0B-CBDC-26C6-555A-7A924B378A2B}"/>
              </a:ext>
            </a:extLst>
          </p:cNvPr>
          <p:cNvSpPr txBox="1"/>
          <p:nvPr/>
        </p:nvSpPr>
        <p:spPr>
          <a:xfrm>
            <a:off x="461963" y="789331"/>
            <a:ext cx="1800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int A[4];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8AA664-17B6-EC63-0ACF-04F9AF75CB6F}"/>
              </a:ext>
            </a:extLst>
          </p:cNvPr>
          <p:cNvSpPr/>
          <p:nvPr/>
        </p:nvSpPr>
        <p:spPr>
          <a:xfrm>
            <a:off x="1362075" y="2467477"/>
            <a:ext cx="847725" cy="638175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2F5D62-B5AE-BA5D-C2BE-C8A9F206D79C}"/>
              </a:ext>
            </a:extLst>
          </p:cNvPr>
          <p:cNvSpPr/>
          <p:nvPr/>
        </p:nvSpPr>
        <p:spPr>
          <a:xfrm>
            <a:off x="2209800" y="2467477"/>
            <a:ext cx="847725" cy="638175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F3F475-2367-4653-1E5F-AA83E784503E}"/>
              </a:ext>
            </a:extLst>
          </p:cNvPr>
          <p:cNvSpPr/>
          <p:nvPr/>
        </p:nvSpPr>
        <p:spPr>
          <a:xfrm>
            <a:off x="3057525" y="2467477"/>
            <a:ext cx="847725" cy="638175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BD802A-2D6B-D23F-FB91-2148091AF135}"/>
              </a:ext>
            </a:extLst>
          </p:cNvPr>
          <p:cNvSpPr/>
          <p:nvPr/>
        </p:nvSpPr>
        <p:spPr>
          <a:xfrm>
            <a:off x="3905250" y="2467476"/>
            <a:ext cx="847725" cy="638175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29A898-642B-E9FE-7B4D-7ABA961DFDAC}"/>
              </a:ext>
            </a:extLst>
          </p:cNvPr>
          <p:cNvSpPr txBox="1"/>
          <p:nvPr/>
        </p:nvSpPr>
        <p:spPr>
          <a:xfrm>
            <a:off x="1399338" y="1991818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1010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0BF40A-F837-4114-02EF-A41F742EB4E8}"/>
              </a:ext>
            </a:extLst>
          </p:cNvPr>
          <p:cNvSpPr txBox="1"/>
          <p:nvPr/>
        </p:nvSpPr>
        <p:spPr>
          <a:xfrm>
            <a:off x="2232776" y="200632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1014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95D20B-742F-3051-F802-279704DCC34A}"/>
              </a:ext>
            </a:extLst>
          </p:cNvPr>
          <p:cNvSpPr txBox="1"/>
          <p:nvPr/>
        </p:nvSpPr>
        <p:spPr>
          <a:xfrm>
            <a:off x="3070977" y="200632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1018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171A2C-8BAD-6D37-C341-F2CA9EA865F6}"/>
              </a:ext>
            </a:extLst>
          </p:cNvPr>
          <p:cNvSpPr txBox="1"/>
          <p:nvPr/>
        </p:nvSpPr>
        <p:spPr>
          <a:xfrm>
            <a:off x="3891160" y="1984748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1022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933998-1386-0AA7-ED27-10CC0FF5A764}"/>
              </a:ext>
            </a:extLst>
          </p:cNvPr>
          <p:cNvSpPr txBox="1"/>
          <p:nvPr/>
        </p:nvSpPr>
        <p:spPr>
          <a:xfrm>
            <a:off x="6605588" y="976140"/>
            <a:ext cx="4510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int *A;</a:t>
            </a:r>
          </a:p>
          <a:p>
            <a:r>
              <a:rPr lang="en-US" sz="2800" b="1" dirty="0">
                <a:latin typeface="Book Antiqua" panose="02040602050305030304" pitchFamily="18" charset="0"/>
              </a:rPr>
              <a:t>A=malloc(</a:t>
            </a:r>
            <a:r>
              <a:rPr lang="en-US" sz="2800" b="1" dirty="0" err="1">
                <a:latin typeface="Book Antiqua" panose="02040602050305030304" pitchFamily="18" charset="0"/>
              </a:rPr>
              <a:t>sizeof</a:t>
            </a:r>
            <a:r>
              <a:rPr lang="en-US" sz="2800" b="1" dirty="0">
                <a:latin typeface="Book Antiqua" panose="02040602050305030304" pitchFamily="18" charset="0"/>
              </a:rPr>
              <a:t>(int)*4);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023C98F-4CD5-1E87-CB35-9B73622CA048}"/>
              </a:ext>
            </a:extLst>
          </p:cNvPr>
          <p:cNvSpPr/>
          <p:nvPr/>
        </p:nvSpPr>
        <p:spPr>
          <a:xfrm>
            <a:off x="7705725" y="3910513"/>
            <a:ext cx="4114800" cy="22893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Book Antiqua" panose="02040602050305030304" pitchFamily="18" charset="0"/>
              </a:rPr>
              <a:t>Heap</a:t>
            </a:r>
            <a:endParaRPr lang="en-IN" sz="36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1D2870-FE67-B217-2404-43B8DB320BA6}"/>
              </a:ext>
            </a:extLst>
          </p:cNvPr>
          <p:cNvSpPr/>
          <p:nvPr/>
        </p:nvSpPr>
        <p:spPr>
          <a:xfrm>
            <a:off x="8229600" y="4456287"/>
            <a:ext cx="847725" cy="638175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66A95D-665D-71DE-8C7D-871D269A2C1D}"/>
              </a:ext>
            </a:extLst>
          </p:cNvPr>
          <p:cNvSpPr/>
          <p:nvPr/>
        </p:nvSpPr>
        <p:spPr>
          <a:xfrm>
            <a:off x="9077325" y="4456287"/>
            <a:ext cx="847725" cy="638175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A4F060-4EEA-5016-1248-616C0820026F}"/>
              </a:ext>
            </a:extLst>
          </p:cNvPr>
          <p:cNvSpPr/>
          <p:nvPr/>
        </p:nvSpPr>
        <p:spPr>
          <a:xfrm>
            <a:off x="9925050" y="4456287"/>
            <a:ext cx="847725" cy="638175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3EB3A2-7F8C-BF5A-6BD2-4EE32763B0D9}"/>
              </a:ext>
            </a:extLst>
          </p:cNvPr>
          <p:cNvSpPr/>
          <p:nvPr/>
        </p:nvSpPr>
        <p:spPr>
          <a:xfrm>
            <a:off x="10772775" y="4456286"/>
            <a:ext cx="847725" cy="638175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3412B2-8E90-C097-71BA-B3AF4231015D}"/>
              </a:ext>
            </a:extLst>
          </p:cNvPr>
          <p:cNvSpPr txBox="1"/>
          <p:nvPr/>
        </p:nvSpPr>
        <p:spPr>
          <a:xfrm>
            <a:off x="8172450" y="4041987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2030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8456D2-9A30-7343-1C53-2FD6A59FCDF1}"/>
              </a:ext>
            </a:extLst>
          </p:cNvPr>
          <p:cNvSpPr txBox="1"/>
          <p:nvPr/>
        </p:nvSpPr>
        <p:spPr>
          <a:xfrm>
            <a:off x="9005888" y="405649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2034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2FA653-C76D-3201-107D-F59DAE47C82C}"/>
              </a:ext>
            </a:extLst>
          </p:cNvPr>
          <p:cNvSpPr txBox="1"/>
          <p:nvPr/>
        </p:nvSpPr>
        <p:spPr>
          <a:xfrm>
            <a:off x="9844089" y="405649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2038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661E68-ED90-774E-3CD0-7A38838988DE}"/>
              </a:ext>
            </a:extLst>
          </p:cNvPr>
          <p:cNvSpPr txBox="1"/>
          <p:nvPr/>
        </p:nvSpPr>
        <p:spPr>
          <a:xfrm>
            <a:off x="10629903" y="405489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2042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618B140-FF36-E35E-9CD7-9B55C15DDFF6}"/>
              </a:ext>
            </a:extLst>
          </p:cNvPr>
          <p:cNvSpPr/>
          <p:nvPr/>
        </p:nvSpPr>
        <p:spPr>
          <a:xfrm>
            <a:off x="6803231" y="2190751"/>
            <a:ext cx="4114800" cy="118392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Book Antiqua" panose="02040602050305030304" pitchFamily="18" charset="0"/>
              </a:rPr>
              <a:t>Stack</a:t>
            </a:r>
            <a:endParaRPr lang="en-IN" sz="36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26A629-AB48-F70B-67D7-D5B3F241AD96}"/>
              </a:ext>
            </a:extLst>
          </p:cNvPr>
          <p:cNvSpPr/>
          <p:nvPr/>
        </p:nvSpPr>
        <p:spPr>
          <a:xfrm>
            <a:off x="7096125" y="2630055"/>
            <a:ext cx="847725" cy="638175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F51EB8-6682-723A-AB34-950D0E7DBC90}"/>
              </a:ext>
            </a:extLst>
          </p:cNvPr>
          <p:cNvSpPr txBox="1"/>
          <p:nvPr/>
        </p:nvSpPr>
        <p:spPr>
          <a:xfrm>
            <a:off x="7041039" y="2238193"/>
            <a:ext cx="1301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ook Antiqua" panose="02040602050305030304" pitchFamily="18" charset="0"/>
              </a:rPr>
              <a:t>1010-A</a:t>
            </a:r>
            <a:endParaRPr lang="en-IN" sz="2800" dirty="0">
              <a:latin typeface="Book Antiqua" panose="02040602050305030304" pitchFamily="18" charset="0"/>
            </a:endParaRPr>
          </a:p>
        </p:txBody>
      </p: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8181F3CB-67C8-5673-D194-2D5413319A56}"/>
              </a:ext>
            </a:extLst>
          </p:cNvPr>
          <p:cNvCxnSpPr>
            <a:cxnSpLocks/>
            <a:endCxn id="21" idx="1"/>
          </p:cNvCxnSpPr>
          <p:nvPr/>
        </p:nvCxnSpPr>
        <p:spPr>
          <a:xfrm rot="16200000" flipH="1">
            <a:off x="7128590" y="3674365"/>
            <a:ext cx="1478120" cy="723900"/>
          </a:xfrm>
          <a:prstGeom prst="curvedConnector2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Cloud 42">
            <a:extLst>
              <a:ext uri="{FF2B5EF4-FFF2-40B4-BE49-F238E27FC236}">
                <a16:creationId xmlns:a16="http://schemas.microsoft.com/office/drawing/2014/main" id="{D5A8DBF4-A105-1A2D-F366-11C0DB47B238}"/>
              </a:ext>
            </a:extLst>
          </p:cNvPr>
          <p:cNvSpPr/>
          <p:nvPr/>
        </p:nvSpPr>
        <p:spPr>
          <a:xfrm>
            <a:off x="542925" y="4590549"/>
            <a:ext cx="3143250" cy="1478120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Book Antiqua" panose="02040602050305030304" pitchFamily="18" charset="0"/>
              </a:rPr>
              <a:t>Static Memory Allocation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44" name="Cloud 43">
            <a:extLst>
              <a:ext uri="{FF2B5EF4-FFF2-40B4-BE49-F238E27FC236}">
                <a16:creationId xmlns:a16="http://schemas.microsoft.com/office/drawing/2014/main" id="{C70D3AE2-1A48-435C-8320-B7DFAF7E6757}"/>
              </a:ext>
            </a:extLst>
          </p:cNvPr>
          <p:cNvSpPr/>
          <p:nvPr/>
        </p:nvSpPr>
        <p:spPr>
          <a:xfrm>
            <a:off x="4388644" y="4680729"/>
            <a:ext cx="3143250" cy="1478120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Book Antiqua" panose="02040602050305030304" pitchFamily="18" charset="0"/>
              </a:rPr>
              <a:t>Dynamic Memory Allocation</a:t>
            </a:r>
            <a:endParaRPr lang="en-IN" sz="2800" b="1" dirty="0">
              <a:latin typeface="Book Antiqua" panose="02040602050305030304" pitchFamily="18" charset="0"/>
            </a:endParaRPr>
          </a:p>
        </p:txBody>
      </p:sp>
      <p:sp>
        <p:nvSpPr>
          <p:cNvPr id="45" name="Arrow: Up 44">
            <a:extLst>
              <a:ext uri="{FF2B5EF4-FFF2-40B4-BE49-F238E27FC236}">
                <a16:creationId xmlns:a16="http://schemas.microsoft.com/office/drawing/2014/main" id="{A95DC042-7BAF-92BE-3268-39B5ACEC22C7}"/>
              </a:ext>
            </a:extLst>
          </p:cNvPr>
          <p:cNvSpPr/>
          <p:nvPr/>
        </p:nvSpPr>
        <p:spPr>
          <a:xfrm>
            <a:off x="1990726" y="4219575"/>
            <a:ext cx="264794" cy="461154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Arrow: Up 45">
            <a:extLst>
              <a:ext uri="{FF2B5EF4-FFF2-40B4-BE49-F238E27FC236}">
                <a16:creationId xmlns:a16="http://schemas.microsoft.com/office/drawing/2014/main" id="{3AFE5F8D-396A-9546-7992-C6E974E22D88}"/>
              </a:ext>
            </a:extLst>
          </p:cNvPr>
          <p:cNvSpPr/>
          <p:nvPr/>
        </p:nvSpPr>
        <p:spPr>
          <a:xfrm rot="5400000">
            <a:off x="7314489" y="4544796"/>
            <a:ext cx="264794" cy="461154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278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9" grpId="0" animBg="1"/>
      <p:bldP spid="11" grpId="0" animBg="1"/>
      <p:bldP spid="12" grpId="0" animBg="1"/>
      <p:bldP spid="13" grpId="0" animBg="1"/>
      <p:bldP spid="15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9" grpId="0"/>
      <p:bldP spid="30" grpId="0"/>
      <p:bldP spid="31" grpId="0"/>
      <p:bldP spid="32" grpId="0"/>
      <p:bldP spid="34" grpId="0" animBg="1"/>
      <p:bldP spid="35" grpId="0" animBg="1"/>
      <p:bldP spid="36" grpId="0"/>
      <p:bldP spid="43" grpId="0" animBg="1"/>
      <p:bldP spid="44" grpId="0" animBg="1"/>
      <p:bldP spid="45" grpId="0" animBg="1"/>
      <p:bldP spid="4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FE8BB9-06E2-8B6C-4043-6B69D7E2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D63AD9-130C-1C68-55B3-E1BA07F75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23BEE-4372-992D-495E-32BD3FD01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83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85BA835-E5FE-410D-2266-F8884CE9B63F}"/>
              </a:ext>
            </a:extLst>
          </p:cNvPr>
          <p:cNvSpPr txBox="1">
            <a:spLocks/>
          </p:cNvSpPr>
          <p:nvPr/>
        </p:nvSpPr>
        <p:spPr>
          <a:xfrm>
            <a:off x="593412" y="4104843"/>
            <a:ext cx="9534806" cy="832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Linear Arrays can be accessed in constant time</a:t>
            </a:r>
            <a:endParaRPr lang="en-IN" sz="40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026" name="Picture 2" descr="Free Time Cliparts, Download Free Time Cliparts png images, Free ClipArts  on Clipart Library">
            <a:extLst>
              <a:ext uri="{FF2B5EF4-FFF2-40B4-BE49-F238E27FC236}">
                <a16:creationId xmlns:a16="http://schemas.microsoft.com/office/drawing/2014/main" id="{5E81AF14-A100-699C-1D44-47577248B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99" y="622980"/>
            <a:ext cx="3789563" cy="348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71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BCB02-AF89-0F9B-5D8D-788555175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5552"/>
            <a:ext cx="8257032" cy="85344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</a:rPr>
              <a:t>Programs/Algorithms on Linear Array Operations</a:t>
            </a:r>
            <a:endParaRPr lang="en-IN" sz="4400" i="1" dirty="0">
              <a:solidFill>
                <a:srgbClr val="FF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95B08B-7E0A-2CB1-CBC6-CCFEFA1DC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C9BED8-5914-12F0-0C41-DAA0FD3E2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BD9554-79FB-A975-4F38-D2AF0CE77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84</a:t>
            </a:fld>
            <a:endParaRPr lang="en-US" dirty="0"/>
          </a:p>
        </p:txBody>
      </p:sp>
      <p:sp>
        <p:nvSpPr>
          <p:cNvPr id="6" name="Scroll: Vertical 5">
            <a:extLst>
              <a:ext uri="{FF2B5EF4-FFF2-40B4-BE49-F238E27FC236}">
                <a16:creationId xmlns:a16="http://schemas.microsoft.com/office/drawing/2014/main" id="{6168BFF9-5A69-76DE-6872-DE5DE030D7A8}"/>
              </a:ext>
            </a:extLst>
          </p:cNvPr>
          <p:cNvSpPr/>
          <p:nvPr/>
        </p:nvSpPr>
        <p:spPr>
          <a:xfrm>
            <a:off x="1636776" y="1197546"/>
            <a:ext cx="8784336" cy="5277358"/>
          </a:xfrm>
          <a:prstGeom prst="verticalScroll">
            <a:avLst/>
          </a:prstGeom>
          <a:solidFill>
            <a:schemeClr val="tx2">
              <a:lumMod val="60000"/>
              <a:lumOff val="4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en-US" sz="3200" b="1" i="1" dirty="0">
                <a:solidFill>
                  <a:schemeClr val="accent6"/>
                </a:solidFill>
                <a:latin typeface="Book Antiqua" panose="02040602050305030304" pitchFamily="18" charset="0"/>
              </a:rPr>
              <a:t>Traversing an Array (Display)</a:t>
            </a:r>
          </a:p>
          <a:p>
            <a:pPr marL="342900" indent="-342900" algn="just">
              <a:buAutoNum type="arabicPeriod"/>
            </a:pPr>
            <a:r>
              <a:rPr lang="en-IN" sz="3200" b="1" i="1" dirty="0">
                <a:solidFill>
                  <a:schemeClr val="accent6"/>
                </a:solidFill>
                <a:latin typeface="Book Antiqua" panose="02040602050305030304" pitchFamily="18" charset="0"/>
              </a:rPr>
              <a:t>Inserting an element at specific position</a:t>
            </a:r>
          </a:p>
          <a:p>
            <a:pPr marL="342900" indent="-342900" algn="just">
              <a:buAutoNum type="arabicPeriod"/>
            </a:pPr>
            <a:r>
              <a:rPr lang="en-IN" sz="3200" b="1" i="1" dirty="0">
                <a:solidFill>
                  <a:schemeClr val="accent6"/>
                </a:solidFill>
                <a:latin typeface="Book Antiqua" panose="02040602050305030304" pitchFamily="18" charset="0"/>
              </a:rPr>
              <a:t>Deleting an element from specific position</a:t>
            </a:r>
          </a:p>
          <a:p>
            <a:pPr marL="342900" indent="-342900" algn="just">
              <a:buAutoNum type="arabicPeriod"/>
            </a:pPr>
            <a:r>
              <a:rPr lang="en-IN" sz="3200" b="1" i="1" dirty="0">
                <a:solidFill>
                  <a:schemeClr val="accent6"/>
                </a:solidFill>
                <a:latin typeface="Book Antiqua" panose="02040602050305030304" pitchFamily="18" charset="0"/>
              </a:rPr>
              <a:t>Bubble sort</a:t>
            </a:r>
          </a:p>
          <a:p>
            <a:pPr marL="342900" indent="-342900" algn="just">
              <a:buAutoNum type="arabicPeriod"/>
            </a:pPr>
            <a:r>
              <a:rPr lang="en-IN" sz="3200" b="1" i="1" dirty="0">
                <a:solidFill>
                  <a:schemeClr val="accent6"/>
                </a:solidFill>
                <a:latin typeface="Book Antiqua" panose="02040602050305030304" pitchFamily="18" charset="0"/>
              </a:rPr>
              <a:t>Linear Search</a:t>
            </a:r>
          </a:p>
          <a:p>
            <a:pPr marL="342900" indent="-342900" algn="just">
              <a:buAutoNum type="arabicPeriod"/>
            </a:pPr>
            <a:r>
              <a:rPr lang="en-IN" sz="3200" b="1" i="1" dirty="0">
                <a:solidFill>
                  <a:schemeClr val="accent6"/>
                </a:solidFill>
                <a:latin typeface="Book Antiqua" panose="02040602050305030304" pitchFamily="18" charset="0"/>
              </a:rPr>
              <a:t>Binary Search</a:t>
            </a:r>
          </a:p>
          <a:p>
            <a:pPr algn="just"/>
            <a:endParaRPr lang="en-IN" sz="3200" b="1" i="1" dirty="0">
              <a:solidFill>
                <a:schemeClr val="accent6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57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DDF079-E668-1AFB-1AEF-7C16A2566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08A51A-18F5-8B26-F07E-31F73C3FD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18C2E7-B5F6-A012-BDCE-91CD8F71D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85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D790BC-3F95-7E5D-6C4C-7BAAEB39C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809" y="621530"/>
            <a:ext cx="2124075" cy="2152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F3634C-625C-CB14-68CA-792B006A8BBF}"/>
              </a:ext>
            </a:extLst>
          </p:cNvPr>
          <p:cNvSpPr txBox="1"/>
          <p:nvPr/>
        </p:nvSpPr>
        <p:spPr>
          <a:xfrm>
            <a:off x="1172936" y="2774180"/>
            <a:ext cx="2149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3 X 3 Matrix</a:t>
            </a:r>
            <a:endParaRPr lang="en-IN" sz="28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BDDEC0-D402-6F64-D6C6-0E37A8F10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867" y="347154"/>
            <a:ext cx="5654939" cy="45710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80D7F4-F764-D373-95DA-79AF5008E6EF}"/>
              </a:ext>
            </a:extLst>
          </p:cNvPr>
          <p:cNvSpPr txBox="1"/>
          <p:nvPr/>
        </p:nvSpPr>
        <p:spPr>
          <a:xfrm>
            <a:off x="5852947" y="4918230"/>
            <a:ext cx="2658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ook Antiqua" panose="02040602050305030304" pitchFamily="18" charset="0"/>
              </a:rPr>
              <a:t>3X 7 X 5 Matrix</a:t>
            </a:r>
            <a:endParaRPr lang="en-IN" sz="28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46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3E524-DBCC-5BC3-0042-03C6EDB2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11277600" cy="657687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Identify the size of matrix for following scenarios</a:t>
            </a:r>
            <a:endParaRPr lang="en-IN" b="1" i="1" dirty="0">
              <a:solidFill>
                <a:srgbClr val="FF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86DA6F-1C6A-8898-DCF6-10A070212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1C9FCB-5728-C564-60C4-AB5AE185F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D36310-5565-352B-5F09-D4AA9F595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86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919571-537F-3318-4EEA-935779570834}"/>
              </a:ext>
            </a:extLst>
          </p:cNvPr>
          <p:cNvSpPr txBox="1"/>
          <p:nvPr/>
        </p:nvSpPr>
        <p:spPr>
          <a:xfrm>
            <a:off x="1118587" y="1127464"/>
            <a:ext cx="94238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Attendance of 5 students for 5 days</a:t>
            </a:r>
          </a:p>
          <a:p>
            <a:pPr marL="285750" indent="-285750">
              <a:buFontTx/>
              <a:buChar char="-"/>
            </a:pPr>
            <a:r>
              <a:rPr lang="en-US" sz="32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DSA, ADE, CO marks of 3 students for 3 test</a:t>
            </a:r>
            <a:r>
              <a:rPr lang="en-IN" sz="32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s</a:t>
            </a:r>
          </a:p>
          <a:p>
            <a:pPr marL="285750" indent="-285750">
              <a:buFontTx/>
              <a:buChar char="-"/>
            </a:pPr>
            <a:r>
              <a:rPr lang="en-IN" sz="32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Temperature of </a:t>
            </a:r>
            <a:r>
              <a:rPr lang="en-IN" sz="3200" b="1" i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Shimoga</a:t>
            </a:r>
            <a:r>
              <a:rPr lang="en-IN" sz="32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 for last 5 days</a:t>
            </a:r>
          </a:p>
          <a:p>
            <a:pPr marL="285750" indent="-285750">
              <a:buFontTx/>
              <a:buChar char="-"/>
            </a:pPr>
            <a:r>
              <a:rPr lang="en-IN" sz="32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Seating arrangement for 20 students in 10 benches, with 2 students per bench</a:t>
            </a:r>
          </a:p>
          <a:p>
            <a:pPr marL="285750" indent="-285750" algn="just">
              <a:buFontTx/>
              <a:buChar char="-"/>
            </a:pPr>
            <a:r>
              <a:rPr lang="en-IN" sz="32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3 frames of a video with each frame is a </a:t>
            </a:r>
            <a:r>
              <a:rPr lang="en-IN" sz="3200" b="1" i="1" dirty="0" err="1">
                <a:solidFill>
                  <a:srgbClr val="7030A0"/>
                </a:solidFill>
                <a:latin typeface="Book Antiqua" panose="02040602050305030304" pitchFamily="18" charset="0"/>
              </a:rPr>
              <a:t>color</a:t>
            </a:r>
            <a:r>
              <a:rPr lang="en-IN" sz="3200" b="1" i="1" dirty="0">
                <a:solidFill>
                  <a:srgbClr val="7030A0"/>
                </a:solidFill>
                <a:latin typeface="Book Antiqua" panose="02040602050305030304" pitchFamily="18" charset="0"/>
              </a:rPr>
              <a:t> image (RGBA) and size of the frame is 50 X 50</a:t>
            </a:r>
          </a:p>
        </p:txBody>
      </p:sp>
    </p:spTree>
    <p:extLst>
      <p:ext uri="{BB962C8B-B14F-4D97-AF65-F5344CB8AC3E}">
        <p14:creationId xmlns:p14="http://schemas.microsoft.com/office/powerpoint/2010/main" val="119529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51105-ECA7-3A2B-E17D-9DDE9179F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89B025-057B-8169-3C67-75A5EF11D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6E42FF-02F8-BD0E-85E9-23E3960A1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87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09542E2-13BC-B02B-51FD-05870F2795CD}"/>
              </a:ext>
            </a:extLst>
          </p:cNvPr>
          <p:cNvSpPr txBox="1">
            <a:spLocks/>
          </p:cNvSpPr>
          <p:nvPr/>
        </p:nvSpPr>
        <p:spPr>
          <a:xfrm>
            <a:off x="114018" y="136525"/>
            <a:ext cx="10814393" cy="1283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Representation of 2D Arrays(Matrix Arrays) in Memory</a:t>
            </a:r>
            <a:endParaRPr lang="en-IN" sz="40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495D9BE-7A6E-F4E7-7178-FCFDFEE9A2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724498"/>
              </p:ext>
            </p:extLst>
          </p:nvPr>
        </p:nvGraphicFramePr>
        <p:xfrm>
          <a:off x="672482" y="1507576"/>
          <a:ext cx="3562164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0541">
                  <a:extLst>
                    <a:ext uri="{9D8B030D-6E8A-4147-A177-3AD203B41FA5}">
                      <a16:colId xmlns:a16="http://schemas.microsoft.com/office/drawing/2014/main" val="155333273"/>
                    </a:ext>
                  </a:extLst>
                </a:gridCol>
                <a:gridCol w="890541">
                  <a:extLst>
                    <a:ext uri="{9D8B030D-6E8A-4147-A177-3AD203B41FA5}">
                      <a16:colId xmlns:a16="http://schemas.microsoft.com/office/drawing/2014/main" val="1108499004"/>
                    </a:ext>
                  </a:extLst>
                </a:gridCol>
                <a:gridCol w="890541">
                  <a:extLst>
                    <a:ext uri="{9D8B030D-6E8A-4147-A177-3AD203B41FA5}">
                      <a16:colId xmlns:a16="http://schemas.microsoft.com/office/drawing/2014/main" val="3284423083"/>
                    </a:ext>
                  </a:extLst>
                </a:gridCol>
                <a:gridCol w="890541">
                  <a:extLst>
                    <a:ext uri="{9D8B030D-6E8A-4147-A177-3AD203B41FA5}">
                      <a16:colId xmlns:a16="http://schemas.microsoft.com/office/drawing/2014/main" val="33377680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IN" sz="32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0</a:t>
                      </a:r>
                      <a:endParaRPr lang="en-IN" sz="36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1</a:t>
                      </a:r>
                      <a:endParaRPr lang="en-IN" sz="3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/>
                        <a:t>2</a:t>
                      </a:r>
                      <a:endParaRPr lang="en-IN" sz="3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6026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/>
                        <a:t>0</a:t>
                      </a:r>
                      <a:endParaRPr lang="en-IN" sz="36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14</a:t>
                      </a:r>
                      <a:endParaRPr lang="en-IN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-9</a:t>
                      </a:r>
                      <a:endParaRPr lang="en-IN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25</a:t>
                      </a:r>
                      <a:endParaRPr lang="en-IN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378744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 b="1" dirty="0"/>
                        <a:t>1</a:t>
                      </a:r>
                      <a:endParaRPr lang="en-IN" sz="36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56</a:t>
                      </a:r>
                      <a:endParaRPr lang="en-IN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22</a:t>
                      </a:r>
                      <a:endParaRPr lang="en-IN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18</a:t>
                      </a:r>
                      <a:endParaRPr lang="en-IN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5020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/>
                        <a:t>2</a:t>
                      </a:r>
                      <a:endParaRPr lang="en-IN" sz="36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5</a:t>
                      </a:r>
                      <a:endParaRPr lang="en-IN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0</a:t>
                      </a:r>
                      <a:endParaRPr lang="en-IN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/>
                        <a:t>58</a:t>
                      </a:r>
                      <a:endParaRPr lang="en-IN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875141"/>
                  </a:ext>
                </a:extLst>
              </a:tr>
            </a:tbl>
          </a:graphicData>
        </a:graphic>
      </p:graphicFrame>
      <p:sp>
        <p:nvSpPr>
          <p:cNvPr id="8" name="Arrow: Right 7">
            <a:extLst>
              <a:ext uri="{FF2B5EF4-FFF2-40B4-BE49-F238E27FC236}">
                <a16:creationId xmlns:a16="http://schemas.microsoft.com/office/drawing/2014/main" id="{2825FFA9-A59C-938F-A27E-2238D181099C}"/>
              </a:ext>
            </a:extLst>
          </p:cNvPr>
          <p:cNvSpPr/>
          <p:nvPr/>
        </p:nvSpPr>
        <p:spPr>
          <a:xfrm>
            <a:off x="4422569" y="1624613"/>
            <a:ext cx="745724" cy="514905"/>
          </a:xfrm>
          <a:prstGeom prst="rightArrow">
            <a:avLst/>
          </a:prstGeom>
          <a:solidFill>
            <a:schemeClr val="accent5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EAD452-8EDF-C86C-C822-2559EFA249D8}"/>
              </a:ext>
            </a:extLst>
          </p:cNvPr>
          <p:cNvSpPr txBox="1"/>
          <p:nvPr/>
        </p:nvSpPr>
        <p:spPr>
          <a:xfrm>
            <a:off x="457200" y="1855433"/>
            <a:ext cx="301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F929AF-5FB9-8A76-F5F5-4723DA7BD414}"/>
              </a:ext>
            </a:extLst>
          </p:cNvPr>
          <p:cNvSpPr/>
          <p:nvPr/>
        </p:nvSpPr>
        <p:spPr>
          <a:xfrm>
            <a:off x="5168293" y="1624617"/>
            <a:ext cx="745724" cy="5149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(0,0)</a:t>
            </a:r>
            <a:endParaRPr lang="en-IN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ACD292-469D-9DBD-6913-DAB5CE0EB793}"/>
              </a:ext>
            </a:extLst>
          </p:cNvPr>
          <p:cNvSpPr/>
          <p:nvPr/>
        </p:nvSpPr>
        <p:spPr>
          <a:xfrm>
            <a:off x="5914017" y="1624616"/>
            <a:ext cx="745724" cy="5149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(1,0)</a:t>
            </a:r>
            <a:endParaRPr lang="en-IN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3213CF-C4B1-1A25-39DB-6C13D1B319DB}"/>
              </a:ext>
            </a:extLst>
          </p:cNvPr>
          <p:cNvSpPr/>
          <p:nvPr/>
        </p:nvSpPr>
        <p:spPr>
          <a:xfrm>
            <a:off x="6591684" y="1624615"/>
            <a:ext cx="745724" cy="5149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(2,0)</a:t>
            </a:r>
            <a:endParaRPr lang="en-IN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05DC3D-319B-123E-0242-DA90EE969A09}"/>
              </a:ext>
            </a:extLst>
          </p:cNvPr>
          <p:cNvSpPr/>
          <p:nvPr/>
        </p:nvSpPr>
        <p:spPr>
          <a:xfrm>
            <a:off x="7337408" y="1624615"/>
            <a:ext cx="745724" cy="5149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(0,1)</a:t>
            </a:r>
            <a:endParaRPr lang="en-IN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453E1A-3CC9-F05C-F2A5-27A02A3470EA}"/>
              </a:ext>
            </a:extLst>
          </p:cNvPr>
          <p:cNvSpPr/>
          <p:nvPr/>
        </p:nvSpPr>
        <p:spPr>
          <a:xfrm>
            <a:off x="8083132" y="1624614"/>
            <a:ext cx="745724" cy="5149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(1,1)</a:t>
            </a:r>
            <a:endParaRPr lang="en-IN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FB027D-7CA4-60A1-F778-B8CC828BEF61}"/>
              </a:ext>
            </a:extLst>
          </p:cNvPr>
          <p:cNvSpPr/>
          <p:nvPr/>
        </p:nvSpPr>
        <p:spPr>
          <a:xfrm>
            <a:off x="8760799" y="1624613"/>
            <a:ext cx="745724" cy="5149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(2,1)</a:t>
            </a:r>
            <a:endParaRPr lang="en-IN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FE48C2-94D9-442E-2387-7EB38CF170DE}"/>
              </a:ext>
            </a:extLst>
          </p:cNvPr>
          <p:cNvSpPr/>
          <p:nvPr/>
        </p:nvSpPr>
        <p:spPr>
          <a:xfrm>
            <a:off x="9506523" y="1624615"/>
            <a:ext cx="745724" cy="5149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(0,2)</a:t>
            </a:r>
            <a:endParaRPr lang="en-IN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7BA124-00EF-765D-A3D9-46AF9668B7D1}"/>
              </a:ext>
            </a:extLst>
          </p:cNvPr>
          <p:cNvSpPr/>
          <p:nvPr/>
        </p:nvSpPr>
        <p:spPr>
          <a:xfrm>
            <a:off x="10252247" y="1624614"/>
            <a:ext cx="745724" cy="5149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(1,2)</a:t>
            </a:r>
            <a:endParaRPr lang="en-IN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D70A3B-CC50-51B0-C27A-67189CBB61FE}"/>
              </a:ext>
            </a:extLst>
          </p:cNvPr>
          <p:cNvSpPr/>
          <p:nvPr/>
        </p:nvSpPr>
        <p:spPr>
          <a:xfrm>
            <a:off x="10929914" y="1624613"/>
            <a:ext cx="745724" cy="51490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(2,2)</a:t>
            </a:r>
            <a:endParaRPr lang="en-IN" sz="2400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DA2E8A4D-8A1E-151D-20A0-D6A8D33D3670}"/>
              </a:ext>
            </a:extLst>
          </p:cNvPr>
          <p:cNvSpPr/>
          <p:nvPr/>
        </p:nvSpPr>
        <p:spPr>
          <a:xfrm>
            <a:off x="4422569" y="4067896"/>
            <a:ext cx="745724" cy="514905"/>
          </a:xfrm>
          <a:prstGeom prst="rightArrow">
            <a:avLst/>
          </a:prstGeom>
          <a:solidFill>
            <a:schemeClr val="accent5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968303-B8B8-2B07-E498-327DA387FF97}"/>
              </a:ext>
            </a:extLst>
          </p:cNvPr>
          <p:cNvSpPr/>
          <p:nvPr/>
        </p:nvSpPr>
        <p:spPr>
          <a:xfrm>
            <a:off x="5168293" y="4019978"/>
            <a:ext cx="745724" cy="51490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(0,0)</a:t>
            </a:r>
            <a:endParaRPr lang="en-IN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385358-C5CE-C4B4-C388-4062BAD9328E}"/>
              </a:ext>
            </a:extLst>
          </p:cNvPr>
          <p:cNvSpPr/>
          <p:nvPr/>
        </p:nvSpPr>
        <p:spPr>
          <a:xfrm>
            <a:off x="5914017" y="4019977"/>
            <a:ext cx="745724" cy="51490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(0,1)</a:t>
            </a:r>
            <a:endParaRPr lang="en-IN" sz="2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EA84C6-B2BF-8CB9-E07C-D61E54D52DE1}"/>
              </a:ext>
            </a:extLst>
          </p:cNvPr>
          <p:cNvSpPr/>
          <p:nvPr/>
        </p:nvSpPr>
        <p:spPr>
          <a:xfrm>
            <a:off x="6591684" y="4019976"/>
            <a:ext cx="745724" cy="51490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(0.2)</a:t>
            </a:r>
            <a:endParaRPr lang="en-IN" sz="2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8D364E-5A02-49EE-6911-12AABED6FD03}"/>
              </a:ext>
            </a:extLst>
          </p:cNvPr>
          <p:cNvSpPr/>
          <p:nvPr/>
        </p:nvSpPr>
        <p:spPr>
          <a:xfrm>
            <a:off x="7337408" y="4019976"/>
            <a:ext cx="745724" cy="51490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(1,1)</a:t>
            </a:r>
            <a:endParaRPr lang="en-IN" sz="2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FDC835C-FB7D-22BC-3FA2-D57276E99E21}"/>
              </a:ext>
            </a:extLst>
          </p:cNvPr>
          <p:cNvSpPr/>
          <p:nvPr/>
        </p:nvSpPr>
        <p:spPr>
          <a:xfrm>
            <a:off x="8083132" y="4019975"/>
            <a:ext cx="745724" cy="51490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(1,2)</a:t>
            </a:r>
            <a:endParaRPr lang="en-IN" sz="2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DABDC8-3AA4-9095-D7F3-8B719AC6D356}"/>
              </a:ext>
            </a:extLst>
          </p:cNvPr>
          <p:cNvSpPr/>
          <p:nvPr/>
        </p:nvSpPr>
        <p:spPr>
          <a:xfrm>
            <a:off x="8760799" y="4019974"/>
            <a:ext cx="745724" cy="51490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(1,3)</a:t>
            </a:r>
            <a:endParaRPr lang="en-IN" sz="2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586E21-CA1B-5DEB-18FD-35F033C2EBD6}"/>
              </a:ext>
            </a:extLst>
          </p:cNvPr>
          <p:cNvSpPr/>
          <p:nvPr/>
        </p:nvSpPr>
        <p:spPr>
          <a:xfrm>
            <a:off x="9506523" y="4019976"/>
            <a:ext cx="745724" cy="51490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(2,0)</a:t>
            </a:r>
            <a:endParaRPr lang="en-IN" sz="24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8B0515E-53E6-E2DD-15F5-7F80FBA049B1}"/>
              </a:ext>
            </a:extLst>
          </p:cNvPr>
          <p:cNvSpPr/>
          <p:nvPr/>
        </p:nvSpPr>
        <p:spPr>
          <a:xfrm>
            <a:off x="10252247" y="4019975"/>
            <a:ext cx="745724" cy="51490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(2,1)</a:t>
            </a:r>
            <a:endParaRPr lang="en-IN" sz="24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6177D0-7814-4265-FCAC-C03998EA7F3D}"/>
              </a:ext>
            </a:extLst>
          </p:cNvPr>
          <p:cNvSpPr/>
          <p:nvPr/>
        </p:nvSpPr>
        <p:spPr>
          <a:xfrm>
            <a:off x="10929914" y="4019974"/>
            <a:ext cx="745724" cy="51490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(2,2)</a:t>
            </a:r>
            <a:endParaRPr lang="en-IN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5DB177-C8AF-F2A1-80FE-66585F1C9073}"/>
              </a:ext>
            </a:extLst>
          </p:cNvPr>
          <p:cNvSpPr txBox="1"/>
          <p:nvPr/>
        </p:nvSpPr>
        <p:spPr>
          <a:xfrm>
            <a:off x="6048337" y="2190163"/>
            <a:ext cx="3578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Book Antiqua" panose="02040602050305030304" pitchFamily="18" charset="0"/>
              </a:rPr>
              <a:t>Column-major Order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8AC5E8-D271-1B99-5351-AF2F1D37B771}"/>
              </a:ext>
            </a:extLst>
          </p:cNvPr>
          <p:cNvSpPr txBox="1"/>
          <p:nvPr/>
        </p:nvSpPr>
        <p:spPr>
          <a:xfrm>
            <a:off x="6048337" y="4599884"/>
            <a:ext cx="3071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Book Antiqua" panose="02040602050305030304" pitchFamily="18" charset="0"/>
              </a:rPr>
              <a:t>Row-major Order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83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1B6367-9099-D758-72F8-87F5F190E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789E9C-FA4C-AB87-1A7B-EBADD1289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0B7BE4-A9BA-6C82-1920-C570FBA93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88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521A97-7F26-3C63-261C-3C1F796C4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225552"/>
            <a:ext cx="10824099" cy="853440"/>
          </a:xfrm>
        </p:spPr>
        <p:txBody>
          <a:bodyPr>
            <a:norm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</a:rPr>
              <a:t>Programs/Algorithms on 2D Matrices</a:t>
            </a:r>
            <a:endParaRPr lang="en-IN" sz="4400" i="1" dirty="0">
              <a:solidFill>
                <a:srgbClr val="FF0000"/>
              </a:solidFill>
            </a:endParaRPr>
          </a:p>
        </p:txBody>
      </p:sp>
      <p:sp>
        <p:nvSpPr>
          <p:cNvPr id="7" name="Scroll: Vertical 6">
            <a:extLst>
              <a:ext uri="{FF2B5EF4-FFF2-40B4-BE49-F238E27FC236}">
                <a16:creationId xmlns:a16="http://schemas.microsoft.com/office/drawing/2014/main" id="{08480CBF-ED8C-9FAE-1C63-FE9AD2918935}"/>
              </a:ext>
            </a:extLst>
          </p:cNvPr>
          <p:cNvSpPr/>
          <p:nvPr/>
        </p:nvSpPr>
        <p:spPr>
          <a:xfrm>
            <a:off x="1636776" y="1197546"/>
            <a:ext cx="8181927" cy="4723860"/>
          </a:xfrm>
          <a:prstGeom prst="verticalScroll">
            <a:avLst/>
          </a:prstGeom>
          <a:solidFill>
            <a:schemeClr val="accent4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en-US" sz="3200" b="1" i="1" dirty="0">
                <a:solidFill>
                  <a:schemeClr val="accent6"/>
                </a:solidFill>
                <a:latin typeface="Book Antiqua" panose="02040602050305030304" pitchFamily="18" charset="0"/>
              </a:rPr>
              <a:t>Static Allocation, read input, display, trace of a matrix</a:t>
            </a:r>
          </a:p>
          <a:p>
            <a:pPr marL="342900" indent="-342900" algn="just">
              <a:buAutoNum type="arabicPeriod"/>
            </a:pPr>
            <a:r>
              <a:rPr lang="en-IN" sz="3200" b="1" i="1" dirty="0">
                <a:solidFill>
                  <a:schemeClr val="accent6"/>
                </a:solidFill>
                <a:latin typeface="Book Antiqua" panose="02040602050305030304" pitchFamily="18" charset="0"/>
              </a:rPr>
              <a:t>Repeat Q1 with dynamic allocation</a:t>
            </a:r>
          </a:p>
          <a:p>
            <a:pPr marL="342900" indent="-342900" algn="just">
              <a:buAutoNum type="arabicPeriod"/>
            </a:pPr>
            <a:r>
              <a:rPr lang="en-IN" sz="3200" b="1" i="1" dirty="0">
                <a:solidFill>
                  <a:schemeClr val="accent6"/>
                </a:solidFill>
                <a:latin typeface="Book Antiqua" panose="02040602050305030304" pitchFamily="18" charset="0"/>
              </a:rPr>
              <a:t>Dynamic allocation with transpose operation</a:t>
            </a:r>
          </a:p>
          <a:p>
            <a:pPr algn="just"/>
            <a:endParaRPr lang="en-IN" sz="3200" b="1" i="1" dirty="0">
              <a:solidFill>
                <a:schemeClr val="accent6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802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0344FF-FD47-AA30-4711-38DD58CD8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4637AA-0542-339B-DFA3-86405EA7F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45C56-1F80-2B44-03B7-CB469CE9A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89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C20750-357C-14EA-C002-65D310CA4801}"/>
              </a:ext>
            </a:extLst>
          </p:cNvPr>
          <p:cNvSpPr txBox="1"/>
          <p:nvPr/>
        </p:nvSpPr>
        <p:spPr>
          <a:xfrm>
            <a:off x="1139302" y="955997"/>
            <a:ext cx="609452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b="1" dirty="0">
                <a:latin typeface="Book Antiqua" panose="02040602050305030304" pitchFamily="18" charset="0"/>
              </a:rPr>
              <a:t>#include&lt;stdio.h&gt;</a:t>
            </a:r>
          </a:p>
          <a:p>
            <a:r>
              <a:rPr lang="en-IN" sz="3200" b="1" dirty="0">
                <a:latin typeface="Book Antiqua" panose="02040602050305030304" pitchFamily="18" charset="0"/>
              </a:rPr>
              <a:t>void main()</a:t>
            </a:r>
          </a:p>
          <a:p>
            <a:r>
              <a:rPr lang="en-IN" sz="3200" b="1" dirty="0">
                <a:latin typeface="Book Antiqua" panose="02040602050305030304" pitchFamily="18" charset="0"/>
              </a:rPr>
              <a:t>{</a:t>
            </a:r>
          </a:p>
          <a:p>
            <a:r>
              <a:rPr lang="en-IN" sz="3200" b="1" dirty="0">
                <a:latin typeface="Book Antiqua" panose="02040602050305030304" pitchFamily="18" charset="0"/>
              </a:rPr>
              <a:t>    int </a:t>
            </a:r>
            <a:r>
              <a:rPr lang="en-IN" sz="3200" b="1" dirty="0" err="1">
                <a:latin typeface="Book Antiqua" panose="02040602050305030304" pitchFamily="18" charset="0"/>
              </a:rPr>
              <a:t>i</a:t>
            </a:r>
            <a:r>
              <a:rPr lang="en-IN" sz="3200" b="1" dirty="0">
                <a:latin typeface="Book Antiqua" panose="02040602050305030304" pitchFamily="18" charset="0"/>
              </a:rPr>
              <a:t>, marks[10];</a:t>
            </a:r>
          </a:p>
          <a:p>
            <a:r>
              <a:rPr lang="en-IN" sz="3200" b="1" dirty="0">
                <a:latin typeface="Book Antiqua" panose="02040602050305030304" pitchFamily="18" charset="0"/>
              </a:rPr>
              <a:t>    for(</a:t>
            </a:r>
            <a:r>
              <a:rPr lang="en-IN" sz="3200" b="1" dirty="0" err="1">
                <a:latin typeface="Book Antiqua" panose="02040602050305030304" pitchFamily="18" charset="0"/>
              </a:rPr>
              <a:t>i</a:t>
            </a:r>
            <a:r>
              <a:rPr lang="en-IN" sz="3200" b="1" dirty="0">
                <a:latin typeface="Book Antiqua" panose="02040602050305030304" pitchFamily="18" charset="0"/>
              </a:rPr>
              <a:t>=0;i&lt;10;i++)</a:t>
            </a:r>
          </a:p>
          <a:p>
            <a:r>
              <a:rPr lang="en-IN" sz="3200" b="1" dirty="0">
                <a:latin typeface="Book Antiqua" panose="02040602050305030304" pitchFamily="18" charset="0"/>
              </a:rPr>
              <a:t>        marks[</a:t>
            </a:r>
            <a:r>
              <a:rPr lang="en-IN" sz="3200" b="1" dirty="0" err="1">
                <a:latin typeface="Book Antiqua" panose="02040602050305030304" pitchFamily="18" charset="0"/>
              </a:rPr>
              <a:t>i</a:t>
            </a:r>
            <a:r>
              <a:rPr lang="en-IN" sz="3200" b="1" dirty="0">
                <a:latin typeface="Book Antiqua" panose="02040602050305030304" pitchFamily="18" charset="0"/>
              </a:rPr>
              <a:t>]=-1;</a:t>
            </a:r>
          </a:p>
          <a:p>
            <a:r>
              <a:rPr lang="en-IN" sz="3200" b="1" dirty="0">
                <a:latin typeface="Book Antiqua" panose="02040602050305030304" pitchFamily="18" charset="0"/>
              </a:rPr>
              <a:t>    for(</a:t>
            </a:r>
            <a:r>
              <a:rPr lang="en-IN" sz="3200" b="1" dirty="0" err="1">
                <a:latin typeface="Book Antiqua" panose="02040602050305030304" pitchFamily="18" charset="0"/>
              </a:rPr>
              <a:t>i</a:t>
            </a:r>
            <a:r>
              <a:rPr lang="en-IN" sz="3200" b="1" dirty="0">
                <a:latin typeface="Book Antiqua" panose="02040602050305030304" pitchFamily="18" charset="0"/>
              </a:rPr>
              <a:t>=0;i&lt;10;i++)</a:t>
            </a:r>
          </a:p>
          <a:p>
            <a:r>
              <a:rPr lang="en-IN" sz="3200" b="1" dirty="0">
                <a:latin typeface="Book Antiqua" panose="02040602050305030304" pitchFamily="18" charset="0"/>
              </a:rPr>
              <a:t>       </a:t>
            </a:r>
            <a:r>
              <a:rPr lang="en-IN" sz="3200" b="1" dirty="0" err="1">
                <a:latin typeface="Book Antiqua" panose="02040602050305030304" pitchFamily="18" charset="0"/>
              </a:rPr>
              <a:t>printf</a:t>
            </a:r>
            <a:r>
              <a:rPr lang="en-IN" sz="3200" b="1" dirty="0">
                <a:latin typeface="Book Antiqua" panose="02040602050305030304" pitchFamily="18" charset="0"/>
              </a:rPr>
              <a:t>("%d\</a:t>
            </a:r>
            <a:r>
              <a:rPr lang="en-IN" sz="3200" b="1" dirty="0" err="1">
                <a:latin typeface="Book Antiqua" panose="02040602050305030304" pitchFamily="18" charset="0"/>
              </a:rPr>
              <a:t>n",marks</a:t>
            </a:r>
            <a:r>
              <a:rPr lang="en-IN" sz="3200" b="1" dirty="0">
                <a:latin typeface="Book Antiqua" panose="02040602050305030304" pitchFamily="18" charset="0"/>
              </a:rPr>
              <a:t>[</a:t>
            </a:r>
            <a:r>
              <a:rPr lang="en-IN" sz="3200" b="1" dirty="0" err="1">
                <a:latin typeface="Book Antiqua" panose="02040602050305030304" pitchFamily="18" charset="0"/>
              </a:rPr>
              <a:t>i</a:t>
            </a:r>
            <a:r>
              <a:rPr lang="en-IN" sz="3200" b="1" dirty="0">
                <a:latin typeface="Book Antiqua" panose="02040602050305030304" pitchFamily="18" charset="0"/>
              </a:rPr>
              <a:t>]);</a:t>
            </a:r>
          </a:p>
          <a:p>
            <a:r>
              <a:rPr lang="en-IN" sz="3200" b="1" dirty="0">
                <a:latin typeface="Book Antiqua" panose="02040602050305030304" pitchFamily="18" charset="0"/>
              </a:rPr>
              <a:t>}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4E6997-AE63-E8E0-7690-B34561FED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0795" y="17103"/>
            <a:ext cx="10824099" cy="853440"/>
          </a:xfrm>
        </p:spPr>
        <p:txBody>
          <a:bodyPr>
            <a:norm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</a:rPr>
              <a:t>What is the output of following code:</a:t>
            </a:r>
            <a:endParaRPr lang="en-IN" sz="4400" i="1" dirty="0">
              <a:solidFill>
                <a:srgbClr val="FF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E61D8D-BFC8-46CE-6741-F75DF3D8FCD1}"/>
              </a:ext>
            </a:extLst>
          </p:cNvPr>
          <p:cNvSpPr/>
          <p:nvPr/>
        </p:nvSpPr>
        <p:spPr>
          <a:xfrm>
            <a:off x="7190913" y="1078992"/>
            <a:ext cx="3639844" cy="241472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Array Initialization to a single value</a:t>
            </a:r>
            <a:endParaRPr lang="en-IN" sz="32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28830A-504A-DCA3-5F2C-3EB1110C5CB3}"/>
              </a:ext>
            </a:extLst>
          </p:cNvPr>
          <p:cNvSpPr/>
          <p:nvPr/>
        </p:nvSpPr>
        <p:spPr>
          <a:xfrm>
            <a:off x="7075502" y="3639845"/>
            <a:ext cx="4545367" cy="169215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Book Antiqua" panose="02040602050305030304" pitchFamily="18" charset="0"/>
              </a:rPr>
              <a:t>If array concept is not there, one would need n </a:t>
            </a:r>
            <a:r>
              <a:rPr lang="en-US" sz="2800" b="1" i="1" dirty="0" err="1">
                <a:latin typeface="Book Antiqua" panose="02040602050305030304" pitchFamily="18" charset="0"/>
              </a:rPr>
              <a:t>varables</a:t>
            </a:r>
            <a:r>
              <a:rPr lang="en-US" sz="2800" b="1" i="1" dirty="0">
                <a:latin typeface="Book Antiqua" panose="02040602050305030304" pitchFamily="18" charset="0"/>
              </a:rPr>
              <a:t>, and n repetitive code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0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1FFCF-38E1-2645-96A8-E10BDF208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9</a:t>
            </a:fld>
            <a:endParaRPr lang="en-US" dirty="0"/>
          </a:p>
        </p:txBody>
      </p:sp>
      <p:pic>
        <p:nvPicPr>
          <p:cNvPr id="6146" name="Picture 2" descr="Variable Pay or Performance Incentives for Your Business">
            <a:extLst>
              <a:ext uri="{FF2B5EF4-FFF2-40B4-BE49-F238E27FC236}">
                <a16:creationId xmlns:a16="http://schemas.microsoft.com/office/drawing/2014/main" id="{91EFA31F-8DE1-EB50-4C64-EDFAF0736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23850"/>
            <a:ext cx="4886325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D26395-E7D5-2C08-7FDC-4E3C9D0DD8F9}"/>
              </a:ext>
            </a:extLst>
          </p:cNvPr>
          <p:cNvSpPr txBox="1"/>
          <p:nvPr/>
        </p:nvSpPr>
        <p:spPr>
          <a:xfrm>
            <a:off x="6033987" y="857250"/>
            <a:ext cx="4238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latin typeface="Book Antiqua" panose="02040602050305030304" pitchFamily="18" charset="0"/>
              </a:rPr>
              <a:t>Fixed or variable length records</a:t>
            </a:r>
            <a:endParaRPr lang="en-IN" sz="40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057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94226-0F22-E142-19DC-0CFAE3125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F824EA-4563-FF94-E523-79D89BF9B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B70A3E-D540-AC0A-2A1E-BFBFBB55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90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F89BEB-9FB0-5D2C-8180-94B5A03F9B30}"/>
                  </a:ext>
                </a:extLst>
              </p:cNvPr>
              <p:cNvSpPr txBox="1"/>
              <p:nvPr/>
            </p:nvSpPr>
            <p:spPr>
              <a:xfrm>
                <a:off x="716409" y="401545"/>
                <a:ext cx="8253413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𝑨𝒅𝒅𝒓𝒆𝒔𝒔</m:t>
                      </m:r>
                      <m:r>
                        <a:rPr lang="en-US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𝒐𝒇</m:t>
                      </m:r>
                      <m:r>
                        <a:rPr lang="en-US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𝑩𝑨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𝒘</m:t>
                      </m:r>
                      <m:r>
                        <a:rPr lang="en-US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  <m:r>
                        <a:rPr lang="en-US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𝑳𝑩</m:t>
                      </m:r>
                      <m:r>
                        <a:rPr lang="en-US" sz="36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N" sz="36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F89BEB-9FB0-5D2C-8180-94B5A03F9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09" y="401545"/>
                <a:ext cx="8253413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4F7C236-B58E-5E56-6650-210BC990073E}"/>
              </a:ext>
            </a:extLst>
          </p:cNvPr>
          <p:cNvSpPr txBox="1"/>
          <p:nvPr/>
        </p:nvSpPr>
        <p:spPr>
          <a:xfrm>
            <a:off x="674704" y="1271447"/>
            <a:ext cx="54212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chemeClr val="accent6">
                    <a:lumMod val="10000"/>
                  </a:schemeClr>
                </a:solidFill>
                <a:latin typeface="Book Antiqua" panose="02040602050305030304" pitchFamily="18" charset="0"/>
              </a:rPr>
              <a:t>k – subscript</a:t>
            </a:r>
          </a:p>
          <a:p>
            <a:pPr algn="just"/>
            <a:r>
              <a:rPr lang="en-US" sz="3200" b="1" i="1" dirty="0">
                <a:solidFill>
                  <a:schemeClr val="accent6">
                    <a:lumMod val="10000"/>
                  </a:schemeClr>
                </a:solidFill>
                <a:latin typeface="Book Antiqua" panose="02040602050305030304" pitchFamily="18" charset="0"/>
              </a:rPr>
              <a:t>BA – Base Address</a:t>
            </a:r>
          </a:p>
          <a:p>
            <a:pPr algn="just"/>
            <a:r>
              <a:rPr lang="en-US" sz="3200" b="1" i="1" dirty="0">
                <a:solidFill>
                  <a:schemeClr val="accent6">
                    <a:lumMod val="10000"/>
                  </a:schemeClr>
                </a:solidFill>
                <a:latin typeface="Book Antiqua" panose="02040602050305030304" pitchFamily="18" charset="0"/>
              </a:rPr>
              <a:t>w – word length- 2bytes for int, 4bytes for float (32 bit compilers)</a:t>
            </a:r>
          </a:p>
          <a:p>
            <a:pPr algn="just"/>
            <a:r>
              <a:rPr lang="en-US" sz="3200" b="1" i="1" dirty="0">
                <a:solidFill>
                  <a:schemeClr val="accent6">
                    <a:lumMod val="10000"/>
                  </a:schemeClr>
                </a:solidFill>
                <a:latin typeface="Book Antiqua" panose="02040602050305030304" pitchFamily="18" charset="0"/>
              </a:rPr>
              <a:t>LB – lower bound</a:t>
            </a:r>
            <a:endParaRPr lang="en-IN" sz="3200" b="1" i="1" dirty="0">
              <a:solidFill>
                <a:schemeClr val="accent6">
                  <a:lumMod val="1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DD7228-4F8E-0719-1252-EE3E7B601535}"/>
              </a:ext>
            </a:extLst>
          </p:cNvPr>
          <p:cNvSpPr txBox="1"/>
          <p:nvPr/>
        </p:nvSpPr>
        <p:spPr>
          <a:xfrm>
            <a:off x="6488929" y="1532160"/>
            <a:ext cx="4748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chemeClr val="accent6">
                    <a:lumMod val="10000"/>
                  </a:schemeClr>
                </a:solidFill>
                <a:latin typeface="Book Antiqua" panose="02040602050305030304" pitchFamily="18" charset="0"/>
              </a:rPr>
              <a:t>Consider int A[10];</a:t>
            </a:r>
          </a:p>
          <a:p>
            <a:pPr algn="just"/>
            <a:r>
              <a:rPr lang="en-US" sz="3200" b="1" i="1" dirty="0">
                <a:solidFill>
                  <a:schemeClr val="accent6">
                    <a:lumMod val="10000"/>
                  </a:schemeClr>
                </a:solidFill>
                <a:latin typeface="Book Antiqua" panose="02040602050305030304" pitchFamily="18" charset="0"/>
              </a:rPr>
              <a:t>Compute Address of A[7] if BA=1012</a:t>
            </a:r>
            <a:endParaRPr lang="en-IN" sz="3200" b="1" i="1" dirty="0">
              <a:solidFill>
                <a:schemeClr val="accent6">
                  <a:lumMod val="10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92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013FEF-8766-04E2-BF96-6ADC97FAA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8FE95-63E6-1573-8315-AEC8C8D3A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FC8664-18FF-E215-AAC9-FA5C11DD0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91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9F7CCD-E5C4-BF43-BC03-4D3716DF0FBE}"/>
              </a:ext>
            </a:extLst>
          </p:cNvPr>
          <p:cNvSpPr/>
          <p:nvPr/>
        </p:nvSpPr>
        <p:spPr>
          <a:xfrm>
            <a:off x="723530" y="2496845"/>
            <a:ext cx="3693111" cy="95878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Book Antiqua" panose="02040602050305030304" pitchFamily="18" charset="0"/>
              </a:rPr>
              <a:t>Storing values in an Array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28539CC-3D09-714B-F063-92054537D498}"/>
              </a:ext>
            </a:extLst>
          </p:cNvPr>
          <p:cNvSpPr/>
          <p:nvPr/>
        </p:nvSpPr>
        <p:spPr>
          <a:xfrm>
            <a:off x="5831889" y="1131965"/>
            <a:ext cx="3693111" cy="958788"/>
          </a:xfrm>
          <a:prstGeom prst="roundRect">
            <a:avLst/>
          </a:prstGeom>
          <a:solidFill>
            <a:schemeClr val="accent6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Book Antiqua" panose="02040602050305030304" pitchFamily="18" charset="0"/>
              </a:rPr>
              <a:t>Initialization while declaration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65EF282-2609-0C7D-CBC8-48490870ECE4}"/>
              </a:ext>
            </a:extLst>
          </p:cNvPr>
          <p:cNvSpPr/>
          <p:nvPr/>
        </p:nvSpPr>
        <p:spPr>
          <a:xfrm>
            <a:off x="5831888" y="2698812"/>
            <a:ext cx="3693111" cy="958788"/>
          </a:xfrm>
          <a:prstGeom prst="roundRect">
            <a:avLst/>
          </a:prstGeom>
          <a:solidFill>
            <a:schemeClr val="accent6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Book Antiqua" panose="02040602050305030304" pitchFamily="18" charset="0"/>
              </a:rPr>
              <a:t>Read from keyboard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49D4AD9-AC54-46A6-6E40-09479E8F41BF}"/>
              </a:ext>
            </a:extLst>
          </p:cNvPr>
          <p:cNvSpPr/>
          <p:nvPr/>
        </p:nvSpPr>
        <p:spPr>
          <a:xfrm>
            <a:off x="5831145" y="3947204"/>
            <a:ext cx="3693111" cy="958788"/>
          </a:xfrm>
          <a:prstGeom prst="roundRect">
            <a:avLst/>
          </a:prstGeom>
          <a:solidFill>
            <a:schemeClr val="accent6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atin typeface="Book Antiqua" panose="02040602050305030304" pitchFamily="18" charset="0"/>
              </a:rPr>
              <a:t>Assign Individually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E323FF-792F-B93E-DF92-3FE2EFE77094}"/>
              </a:ext>
            </a:extLst>
          </p:cNvPr>
          <p:cNvCxnSpPr/>
          <p:nvPr/>
        </p:nvCxnSpPr>
        <p:spPr>
          <a:xfrm flipV="1">
            <a:off x="4474346" y="1802167"/>
            <a:ext cx="1357542" cy="10564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B40A93-E6F4-D6AA-538B-A7F36FBE7333}"/>
              </a:ext>
            </a:extLst>
          </p:cNvPr>
          <p:cNvCxnSpPr>
            <a:cxnSpLocks/>
          </p:cNvCxnSpPr>
          <p:nvPr/>
        </p:nvCxnSpPr>
        <p:spPr>
          <a:xfrm>
            <a:off x="4445494" y="2858609"/>
            <a:ext cx="1386393" cy="1753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CBC8008-D5AA-FE09-2726-23465FF998D5}"/>
              </a:ext>
            </a:extLst>
          </p:cNvPr>
          <p:cNvCxnSpPr>
            <a:cxnSpLocks/>
          </p:cNvCxnSpPr>
          <p:nvPr/>
        </p:nvCxnSpPr>
        <p:spPr>
          <a:xfrm>
            <a:off x="4474346" y="2858609"/>
            <a:ext cx="1386393" cy="13438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5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093E13-BB91-99FD-869D-6E728FE23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8D97FA-9A6F-C434-C270-380CF0374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BCE48B-DCD7-C3A4-CB34-0B71E4C8E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92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0ACF89-A233-BEAC-B1D9-D824B3AF84BB}"/>
              </a:ext>
            </a:extLst>
          </p:cNvPr>
          <p:cNvSpPr txBox="1">
            <a:spLocks/>
          </p:cNvSpPr>
          <p:nvPr/>
        </p:nvSpPr>
        <p:spPr>
          <a:xfrm>
            <a:off x="228599" y="225552"/>
            <a:ext cx="10824099" cy="853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30" baseline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i="1" dirty="0">
                <a:solidFill>
                  <a:srgbClr val="FF0000"/>
                </a:solidFill>
              </a:rPr>
              <a:t>Identify the correct one:</a:t>
            </a:r>
            <a:endParaRPr lang="en-IN" sz="4400" i="1" dirty="0">
              <a:solidFill>
                <a:srgbClr val="FF0000"/>
              </a:solidFill>
            </a:endParaRPr>
          </a:p>
        </p:txBody>
      </p:sp>
      <p:sp>
        <p:nvSpPr>
          <p:cNvPr id="8" name="Scroll: Vertical 7">
            <a:extLst>
              <a:ext uri="{FF2B5EF4-FFF2-40B4-BE49-F238E27FC236}">
                <a16:creationId xmlns:a16="http://schemas.microsoft.com/office/drawing/2014/main" id="{2E1567E2-E9FF-B63C-1E87-67DBA9E1F3B5}"/>
              </a:ext>
            </a:extLst>
          </p:cNvPr>
          <p:cNvSpPr/>
          <p:nvPr/>
        </p:nvSpPr>
        <p:spPr>
          <a:xfrm>
            <a:off x="1636776" y="1197546"/>
            <a:ext cx="8181927" cy="4723860"/>
          </a:xfrm>
          <a:prstGeom prst="verticalScroll">
            <a:avLst/>
          </a:prstGeom>
          <a:solidFill>
            <a:schemeClr val="accent4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>
                <a:solidFill>
                  <a:schemeClr val="accent6"/>
                </a:solidFill>
                <a:latin typeface="Book Antiqua" panose="02040602050305030304" pitchFamily="18" charset="0"/>
              </a:rPr>
              <a:t>1. int a[4] = {0};</a:t>
            </a:r>
          </a:p>
          <a:p>
            <a:pPr algn="just"/>
            <a:r>
              <a:rPr lang="en-US" sz="3200" b="1" i="1" dirty="0">
                <a:solidFill>
                  <a:schemeClr val="accent6"/>
                </a:solidFill>
                <a:latin typeface="Book Antiqua" panose="02040602050305030304" pitchFamily="18" charset="0"/>
              </a:rPr>
              <a:t>2. int a[4]={1,2,3};</a:t>
            </a:r>
          </a:p>
          <a:p>
            <a:pPr algn="just"/>
            <a:r>
              <a:rPr lang="en-US" sz="3200" b="1" i="1" dirty="0">
                <a:solidFill>
                  <a:schemeClr val="accent6"/>
                </a:solidFill>
                <a:latin typeface="Book Antiqua" panose="02040602050305030304" pitchFamily="18" charset="0"/>
              </a:rPr>
              <a:t>3. int a[4]={1,2,3,4};</a:t>
            </a:r>
          </a:p>
          <a:p>
            <a:pPr algn="just"/>
            <a:r>
              <a:rPr lang="en-US" sz="3200" b="1" i="1" dirty="0">
                <a:solidFill>
                  <a:schemeClr val="accent6"/>
                </a:solidFill>
                <a:latin typeface="Book Antiqua" panose="02040602050305030304" pitchFamily="18" charset="0"/>
              </a:rPr>
              <a:t>4. int a[4]={1,2,3,4,5};</a:t>
            </a:r>
          </a:p>
          <a:p>
            <a:pPr algn="just"/>
            <a:r>
              <a:rPr lang="en-US" sz="3200" b="1" i="1" dirty="0">
                <a:solidFill>
                  <a:schemeClr val="accent6"/>
                </a:solidFill>
                <a:latin typeface="Book Antiqua" panose="02040602050305030304" pitchFamily="18" charset="0"/>
              </a:rPr>
              <a:t>5. int a[]={1,2,3,4,5};</a:t>
            </a:r>
          </a:p>
          <a:p>
            <a:pPr algn="just"/>
            <a:endParaRPr lang="en-US" sz="3200" b="1" i="1" dirty="0">
              <a:solidFill>
                <a:schemeClr val="accent6"/>
              </a:solidFill>
              <a:latin typeface="Book Antiqua" panose="02040602050305030304" pitchFamily="18" charset="0"/>
            </a:endParaRPr>
          </a:p>
          <a:p>
            <a:pPr algn="just"/>
            <a:endParaRPr lang="en-IN" sz="3200" b="1" i="1" dirty="0">
              <a:solidFill>
                <a:schemeClr val="accent6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1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872799-C930-0B29-5D7F-9ECBE3199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099460-75DC-A6CB-D93A-F9C1F9C0D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73DE6-C813-444E-5BD4-5BFD88667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93</a:t>
            </a:fld>
            <a:endParaRPr lang="en-US" dirty="0"/>
          </a:p>
        </p:txBody>
      </p:sp>
      <p:pic>
        <p:nvPicPr>
          <p:cNvPr id="1026" name="Picture 2" descr="1,026,716 Group Activity Images, Stock Photos &amp; Vectors | Shutterstock">
            <a:extLst>
              <a:ext uri="{FF2B5EF4-FFF2-40B4-BE49-F238E27FC236}">
                <a16:creationId xmlns:a16="http://schemas.microsoft.com/office/drawing/2014/main" id="{5687F2D2-3697-E689-0AAD-36B071F3A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57" y="429851"/>
            <a:ext cx="3594504" cy="252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C2BA6C-D81D-B0F9-EE82-788A753E7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13874"/>
            <a:ext cx="3298548" cy="3298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EB239E-720A-DB78-216D-9631FFA092CD}"/>
              </a:ext>
            </a:extLst>
          </p:cNvPr>
          <p:cNvSpPr/>
          <p:nvPr/>
        </p:nvSpPr>
        <p:spPr>
          <a:xfrm>
            <a:off x="457200" y="3886799"/>
            <a:ext cx="10471212" cy="1120207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 dirty="0">
                <a:latin typeface="Book Antiqua" panose="02040602050305030304" pitchFamily="18" charset="0"/>
              </a:rPr>
              <a:t>Write a C program to initialize an array A of first 8 natural numbers. Later copy the same to another array B.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9C3439-DA54-DE8B-71C9-09FFB1C78AD4}"/>
              </a:ext>
            </a:extLst>
          </p:cNvPr>
          <p:cNvSpPr/>
          <p:nvPr/>
        </p:nvSpPr>
        <p:spPr>
          <a:xfrm>
            <a:off x="457200" y="5080216"/>
            <a:ext cx="10471212" cy="1120207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 dirty="0">
                <a:latin typeface="Book Antiqua" panose="02040602050305030304" pitchFamily="18" charset="0"/>
              </a:rPr>
              <a:t>Write a C program to initialize an array A of first 8 natural numbers. Later copy only even numbers to another array B.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28C67C-2334-B864-68AE-CF637F132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162" y="429850"/>
            <a:ext cx="3615681" cy="300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0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277397-5413-7A0A-FEF7-16DBE2F48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2022-23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8A126F-5642-1BFE-D639-8090C242D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Data Structures and Applications – Dept. of AIML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40E3FB-50EC-9C0F-2996-78F95BA4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94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CF2D50-8A2E-E3CF-F01B-C01944A1D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411"/>
            <a:ext cx="4762500" cy="3571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8E2606-9189-57FD-BB95-761579954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802" y="311411"/>
            <a:ext cx="3952598" cy="29200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5868B0-56A2-7D48-C6EA-3F89EF5C2AAD}"/>
              </a:ext>
            </a:extLst>
          </p:cNvPr>
          <p:cNvSpPr txBox="1"/>
          <p:nvPr/>
        </p:nvSpPr>
        <p:spPr>
          <a:xfrm>
            <a:off x="6404868" y="3429000"/>
            <a:ext cx="2941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Book Antiqua" panose="02040602050305030304" pitchFamily="18" charset="0"/>
              </a:rPr>
              <a:t>Jagged Teeth</a:t>
            </a:r>
            <a:endParaRPr lang="en-IN" sz="3600" b="1" dirty="0">
              <a:latin typeface="Book Antiqua" panose="0204060205030503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3C202D-B083-8DCF-2A44-9022CFB862D5}"/>
              </a:ext>
            </a:extLst>
          </p:cNvPr>
          <p:cNvSpPr/>
          <p:nvPr/>
        </p:nvSpPr>
        <p:spPr>
          <a:xfrm>
            <a:off x="759041" y="4095633"/>
            <a:ext cx="10471212" cy="1120207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 dirty="0">
                <a:latin typeface="Book Antiqua" panose="02040602050305030304" pitchFamily="18" charset="0"/>
              </a:rPr>
              <a:t>Write a C program to create Jagged arrays (Pointer arrays)</a:t>
            </a:r>
            <a:endParaRPr lang="en-IN" sz="28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4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a Homogeneous Mixture? Definition and Examples | Homogeneous  mixture, Heterogeneous mixture, Examples of mixtures">
            <a:extLst>
              <a:ext uri="{FF2B5EF4-FFF2-40B4-BE49-F238E27FC236}">
                <a16:creationId xmlns:a16="http://schemas.microsoft.com/office/drawing/2014/main" id="{F8CFBED9-1116-60F8-9F40-CB962E61B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0" y="568171"/>
            <a:ext cx="7187361" cy="478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B3A898CB-8902-B896-5317-006A78C0672A}"/>
              </a:ext>
            </a:extLst>
          </p:cNvPr>
          <p:cNvSpPr/>
          <p:nvPr/>
        </p:nvSpPr>
        <p:spPr>
          <a:xfrm>
            <a:off x="8402121" y="257452"/>
            <a:ext cx="3338003" cy="2317072"/>
          </a:xfrm>
          <a:prstGeom prst="clou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Arrays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02398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F831D2-68F7-8A9C-B436-FC491F88F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31" y="292963"/>
            <a:ext cx="8184519" cy="545089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8F240BD7-2E1D-2720-EF24-F42BE3EF26FD}"/>
              </a:ext>
            </a:extLst>
          </p:cNvPr>
          <p:cNvSpPr/>
          <p:nvPr/>
        </p:nvSpPr>
        <p:spPr>
          <a:xfrm>
            <a:off x="8167456" y="292963"/>
            <a:ext cx="3701989" cy="2317072"/>
          </a:xfrm>
          <a:prstGeom prst="cloud">
            <a:avLst/>
          </a:prstGeom>
          <a:solidFill>
            <a:schemeClr val="accent1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Structures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74568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C07AA3-9AC7-43E2-35A1-074F6B304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11430000" cy="5981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990B99-7200-0993-CB2D-83ECF4F0D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Dept. of AIML, JNNCE, Shivamogga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15795-C0F1-CCE0-E929-72C7AA863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105A-DFB9-43E5-955E-EE1A3EFB2FDC}" type="slidenum">
              <a:rPr lang="en-IN" smtClean="0"/>
              <a:t>97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9135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7FDDDD9-7A82-9677-905D-6BE3C83C4E46}"/>
              </a:ext>
            </a:extLst>
          </p:cNvPr>
          <p:cNvSpPr/>
          <p:nvPr/>
        </p:nvSpPr>
        <p:spPr>
          <a:xfrm>
            <a:off x="4333107" y="183200"/>
            <a:ext cx="3533313" cy="242232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Person to be modelled as structure</a:t>
            </a:r>
            <a:endParaRPr lang="en-IN" sz="32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592BA4-DD95-766D-BD53-0FE264F2D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Dept. of AIML, JNNCE, Shivamogga</a:t>
            </a:r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2B3221-4DED-4E03-CD2F-A70CD953B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1105A-DFB9-43E5-955E-EE1A3EFB2FDC}" type="slidenum">
              <a:rPr lang="en-IN" smtClean="0"/>
              <a:t>98</a:t>
            </a:fld>
            <a:endParaRPr lang="en-IN"/>
          </a:p>
        </p:txBody>
      </p:sp>
      <p:pic>
        <p:nvPicPr>
          <p:cNvPr id="1026" name="Picture 2" descr="Old Person Clipart - ClipArt Best - ClipArt Best">
            <a:extLst>
              <a:ext uri="{FF2B5EF4-FFF2-40B4-BE49-F238E27FC236}">
                <a16:creationId xmlns:a16="http://schemas.microsoft.com/office/drawing/2014/main" id="{40DE9585-8297-6DC3-F699-7CBAA9B03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01" y="183200"/>
            <a:ext cx="3693881" cy="439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3FFD36-D2F1-3AA1-C8F0-B97FC86AAFD8}"/>
              </a:ext>
            </a:extLst>
          </p:cNvPr>
          <p:cNvSpPr txBox="1"/>
          <p:nvPr/>
        </p:nvSpPr>
        <p:spPr>
          <a:xfrm>
            <a:off x="7714696" y="2285930"/>
            <a:ext cx="35333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struct person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{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    char name[20];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     int age;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      float salary;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Book Antiqua" panose="02040602050305030304" pitchFamily="18" charset="0"/>
              </a:rPr>
              <a:t>};</a:t>
            </a:r>
            <a:endParaRPr lang="en-IN" sz="32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20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908A27-9629-4849-F146-E02024976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12/2/2022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6130ED-1B5D-B293-B04B-EC1481667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0D444-1D94-14C8-5783-C75DD177F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99</a:t>
            </a:fld>
            <a:endParaRPr lang="en-US" dirty="0"/>
          </a:p>
        </p:txBody>
      </p:sp>
      <p:pic>
        <p:nvPicPr>
          <p:cNvPr id="5" name="Picture 2" descr="Old Person Clipart - ClipArt Best - ClipArt Best">
            <a:extLst>
              <a:ext uri="{FF2B5EF4-FFF2-40B4-BE49-F238E27FC236}">
                <a16:creationId xmlns:a16="http://schemas.microsoft.com/office/drawing/2014/main" id="{EBFCD89B-390B-F60A-8D41-77585F27A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19" y="227588"/>
            <a:ext cx="2809365" cy="334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7CA38F-59A3-BF77-3822-33E244C0B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733" y="136526"/>
            <a:ext cx="2784364" cy="33412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212778-0EC2-4FED-1021-79B238E05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746" y="174255"/>
            <a:ext cx="2195649" cy="339456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B32CA36-30F0-B186-7230-74FDF3377A87}"/>
              </a:ext>
            </a:extLst>
          </p:cNvPr>
          <p:cNvSpPr/>
          <p:nvPr/>
        </p:nvSpPr>
        <p:spPr>
          <a:xfrm>
            <a:off x="8362427" y="957711"/>
            <a:ext cx="3239545" cy="169886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Group of person</a:t>
            </a:r>
            <a:endParaRPr lang="en-IN" sz="32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CB44D7-028C-42B0-CE2E-222C7F391111}"/>
              </a:ext>
            </a:extLst>
          </p:cNvPr>
          <p:cNvSpPr/>
          <p:nvPr/>
        </p:nvSpPr>
        <p:spPr>
          <a:xfrm>
            <a:off x="8362426" y="3657030"/>
            <a:ext cx="3239545" cy="169886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Array of structures</a:t>
            </a:r>
            <a:endParaRPr lang="en-IN" sz="3200" b="1" dirty="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5DB62B2C-8C1B-996D-76FC-B77FA4B74AA7}"/>
              </a:ext>
            </a:extLst>
          </p:cNvPr>
          <p:cNvSpPr/>
          <p:nvPr/>
        </p:nvSpPr>
        <p:spPr>
          <a:xfrm>
            <a:off x="9765437" y="2656577"/>
            <a:ext cx="461639" cy="992145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597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7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4EEF2"/>
      </a:accent1>
      <a:accent2>
        <a:srgbClr val="9CD3D9"/>
      </a:accent2>
      <a:accent3>
        <a:srgbClr val="387373"/>
      </a:accent3>
      <a:accent4>
        <a:srgbClr val="022E40"/>
      </a:accent4>
      <a:accent5>
        <a:srgbClr val="F2E4C9"/>
      </a:accent5>
      <a:accent6>
        <a:srgbClr val="FFFFF5"/>
      </a:accent6>
      <a:hlink>
        <a:srgbClr val="0563C1"/>
      </a:hlink>
      <a:folHlink>
        <a:srgbClr val="954F72"/>
      </a:folHlink>
    </a:clrScheme>
    <a:fontScheme name="Custom 114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nowscape_tm44613219_Win32_JB_SL_v3" id="{1C87AC08-773C-4510-A4A8-B1D3594C4029}" vid="{72F6DBE6-EDB8-4427-B790-8ECF5ED625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576AF5-45CB-4D7F-8506-5C2B8F7E0CB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D91B5A3C-8B2E-4B35-A109-4713D9D356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73F6E9-2FA5-4F36-A42B-ED7213C4AAB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Snowscape presentation</Template>
  <TotalTime>3179</TotalTime>
  <Words>4541</Words>
  <Application>Microsoft Office PowerPoint</Application>
  <PresentationFormat>Widescreen</PresentationFormat>
  <Paragraphs>1186</Paragraphs>
  <Slides>112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24" baseType="lpstr">
      <vt:lpstr>Algerian</vt:lpstr>
      <vt:lpstr>Arial</vt:lpstr>
      <vt:lpstr>Bahnschrift SemiBold</vt:lpstr>
      <vt:lpstr>Bodoni MT</vt:lpstr>
      <vt:lpstr>Book Antiqua</vt:lpstr>
      <vt:lpstr>Calibri</vt:lpstr>
      <vt:lpstr>Cambria</vt:lpstr>
      <vt:lpstr>Cambria Math</vt:lpstr>
      <vt:lpstr>Source Sans Pro Light</vt:lpstr>
      <vt:lpstr>urw-din</vt:lpstr>
      <vt:lpstr>Wingdings</vt:lpstr>
      <vt:lpstr>Office Theme</vt:lpstr>
      <vt:lpstr>DATA STRUCTURES AND APPLICATIONS</vt:lpstr>
      <vt:lpstr>WHY?</vt:lpstr>
      <vt:lpstr>WHY??</vt:lpstr>
      <vt:lpstr>PowerPoint Presentation</vt:lpstr>
      <vt:lpstr>Examples</vt:lpstr>
      <vt:lpstr>PERSON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Structures</vt:lpstr>
      <vt:lpstr>PowerPoint Presentation</vt:lpstr>
      <vt:lpstr>PowerPoint Presentation</vt:lpstr>
      <vt:lpstr>PowerPoint Presentation</vt:lpstr>
      <vt:lpstr>PowerPoint Presentation</vt:lpstr>
      <vt:lpstr>Strings</vt:lpstr>
      <vt:lpstr>PowerPoint Presentation</vt:lpstr>
      <vt:lpstr>PowerPoint Presentation</vt:lpstr>
      <vt:lpstr>A finite sequence of zero or more characters is called</vt:lpstr>
      <vt:lpstr>PowerPoint Presentation</vt:lpstr>
      <vt:lpstr>PowerPoint Presentation</vt:lpstr>
      <vt:lpstr>PowerPoint Presentation</vt:lpstr>
      <vt:lpstr>String Storage Techniques</vt:lpstr>
      <vt:lpstr>Example Program</vt:lpstr>
      <vt:lpstr>Record Oriented Fixed Length</vt:lpstr>
      <vt:lpstr>PowerPoint Presentation</vt:lpstr>
      <vt:lpstr>PowerPoint Presentation</vt:lpstr>
      <vt:lpstr>PowerPoint Presentation</vt:lpstr>
      <vt:lpstr>Variable Length storage with Fixed maximum</vt:lpstr>
      <vt:lpstr>Variable Length Storage with Markers</vt:lpstr>
      <vt:lpstr>Variable Length Storage with Lengths listed</vt:lpstr>
      <vt:lpstr>Variable Length Storage with Markers and variable size</vt:lpstr>
      <vt:lpstr>Linked Storage</vt:lpstr>
      <vt:lpstr>String Operations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Programs/Algorithms on Linear Array Operations</vt:lpstr>
      <vt:lpstr>PowerPoint Presentation</vt:lpstr>
      <vt:lpstr>Identify the size of matrix for following scenarios</vt:lpstr>
      <vt:lpstr>PowerPoint Presentation</vt:lpstr>
      <vt:lpstr>Programs/Algorithms on 2D Matrices</vt:lpstr>
      <vt:lpstr>What is the output of following code: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STRUCTURES AND APPLICATIONS</dc:title>
  <dc:creator>JNNCE JAMS</dc:creator>
  <cp:lastModifiedBy>JNNCE JAMS</cp:lastModifiedBy>
  <cp:revision>262</cp:revision>
  <dcterms:created xsi:type="dcterms:W3CDTF">2022-10-29T14:18:54Z</dcterms:created>
  <dcterms:modified xsi:type="dcterms:W3CDTF">2022-12-02T16:41:39Z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