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386" r:id="rId6"/>
    <p:sldId id="387" r:id="rId7"/>
    <p:sldId id="388" r:id="rId8"/>
    <p:sldId id="389" r:id="rId9"/>
    <p:sldId id="390" r:id="rId10"/>
    <p:sldId id="406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20" r:id="rId36"/>
    <p:sldId id="421" r:id="rId37"/>
    <p:sldId id="422" r:id="rId38"/>
    <p:sldId id="423" r:id="rId39"/>
    <p:sldId id="416" r:id="rId40"/>
    <p:sldId id="417" r:id="rId41"/>
    <p:sldId id="418" r:id="rId42"/>
    <p:sldId id="41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810D7D-C82B-465E-B2E5-9187E749AC89}">
          <p14:sldIdLst>
            <p14:sldId id="256"/>
          </p14:sldIdLst>
        </p14:section>
        <p14:section name="Untitled Section" id="{F495C602-CF34-4DD7-A34A-568135A74C09}">
          <p14:sldIdLst>
            <p14:sldId id="386"/>
            <p14:sldId id="387"/>
            <p14:sldId id="388"/>
            <p14:sldId id="389"/>
            <p14:sldId id="390"/>
            <p14:sldId id="406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20"/>
            <p14:sldId id="421"/>
            <p14:sldId id="422"/>
            <p14:sldId id="423"/>
            <p14:sldId id="416"/>
            <p14:sldId id="417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FC0"/>
    <a:srgbClr val="7B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1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E2EAC-EF6C-46F1-8C17-1BF07A2E50DB}" type="doc">
      <dgm:prSet loTypeId="urn:microsoft.com/office/officeart/2005/8/layout/hierarchy1" loCatId="hierarchy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IN"/>
        </a:p>
      </dgm:t>
    </dgm:pt>
    <dgm:pt modelId="{7AA43E5B-EFB5-409B-8F68-0706211DCF8A}">
      <dgm:prSet phldrT="[Text]"/>
      <dgm:spPr/>
      <dgm:t>
        <a:bodyPr/>
        <a:lstStyle/>
        <a:p>
          <a:r>
            <a:rPr lang="en-US" b="1" dirty="0"/>
            <a:t>Priority Queue Representation</a:t>
          </a:r>
          <a:endParaRPr lang="en-IN" b="1" dirty="0"/>
        </a:p>
      </dgm:t>
    </dgm:pt>
    <dgm:pt modelId="{15355B51-3B1B-4B47-943D-4148953BF19C}" type="parTrans" cxnId="{F5BFE494-BFAE-4CBE-B9AA-75D0B12CBABA}">
      <dgm:prSet/>
      <dgm:spPr/>
      <dgm:t>
        <a:bodyPr/>
        <a:lstStyle/>
        <a:p>
          <a:endParaRPr lang="en-IN"/>
        </a:p>
      </dgm:t>
    </dgm:pt>
    <dgm:pt modelId="{990ADDCA-1023-4E0A-892C-718167E5A487}" type="sibTrans" cxnId="{F5BFE494-BFAE-4CBE-B9AA-75D0B12CBABA}">
      <dgm:prSet/>
      <dgm:spPr/>
      <dgm:t>
        <a:bodyPr/>
        <a:lstStyle/>
        <a:p>
          <a:endParaRPr lang="en-IN"/>
        </a:p>
      </dgm:t>
    </dgm:pt>
    <dgm:pt modelId="{A70BCE00-9EE1-4AA1-8FB6-AF0426953B76}">
      <dgm:prSet phldrT="[Text]"/>
      <dgm:spPr/>
      <dgm:t>
        <a:bodyPr/>
        <a:lstStyle/>
        <a:p>
          <a:pPr algn="ctr"/>
          <a:r>
            <a:rPr lang="en-US" b="1" dirty="0"/>
            <a:t>One way</a:t>
          </a:r>
        </a:p>
        <a:p>
          <a:pPr algn="ctr"/>
          <a:r>
            <a:rPr lang="en-US" b="1" dirty="0"/>
            <a:t> list</a:t>
          </a:r>
          <a:r>
            <a:rPr lang="en-US" dirty="0"/>
            <a:t>	</a:t>
          </a:r>
          <a:endParaRPr lang="en-IN" dirty="0"/>
        </a:p>
      </dgm:t>
    </dgm:pt>
    <dgm:pt modelId="{7A4CF17F-A480-4651-A831-85FA6F8B20EA}" type="parTrans" cxnId="{A7BE236E-6CC6-4626-9EBB-BE0EB81B507C}">
      <dgm:prSet/>
      <dgm:spPr/>
      <dgm:t>
        <a:bodyPr/>
        <a:lstStyle/>
        <a:p>
          <a:endParaRPr lang="en-IN"/>
        </a:p>
      </dgm:t>
    </dgm:pt>
    <dgm:pt modelId="{9CA0F92C-C9BB-4076-A776-5E1A82B4CA01}" type="sibTrans" cxnId="{A7BE236E-6CC6-4626-9EBB-BE0EB81B507C}">
      <dgm:prSet/>
      <dgm:spPr/>
      <dgm:t>
        <a:bodyPr/>
        <a:lstStyle/>
        <a:p>
          <a:endParaRPr lang="en-IN"/>
        </a:p>
      </dgm:t>
    </dgm:pt>
    <dgm:pt modelId="{EA2D193B-C957-490F-BFA0-E650D64FDB6A}">
      <dgm:prSet phldrT="[Text]"/>
      <dgm:spPr/>
      <dgm:t>
        <a:bodyPr/>
        <a:lstStyle/>
        <a:p>
          <a:r>
            <a:rPr lang="en-US" b="1" dirty="0"/>
            <a:t>Array</a:t>
          </a:r>
          <a:endParaRPr lang="en-IN" b="1" dirty="0"/>
        </a:p>
      </dgm:t>
    </dgm:pt>
    <dgm:pt modelId="{0B54EBC9-B749-4D79-8CD2-33A67457AE95}" type="parTrans" cxnId="{FF708FAC-7FB0-43C8-A514-546C2B94C519}">
      <dgm:prSet/>
      <dgm:spPr/>
      <dgm:t>
        <a:bodyPr/>
        <a:lstStyle/>
        <a:p>
          <a:endParaRPr lang="en-IN"/>
        </a:p>
      </dgm:t>
    </dgm:pt>
    <dgm:pt modelId="{7B2F6CA4-FEDD-4C5E-B8C2-F747EA98EEAC}" type="sibTrans" cxnId="{FF708FAC-7FB0-43C8-A514-546C2B94C519}">
      <dgm:prSet/>
      <dgm:spPr/>
      <dgm:t>
        <a:bodyPr/>
        <a:lstStyle/>
        <a:p>
          <a:endParaRPr lang="en-IN"/>
        </a:p>
      </dgm:t>
    </dgm:pt>
    <dgm:pt modelId="{619CF3C4-6D64-42F7-AD60-41E1FAAAFBF7}" type="pres">
      <dgm:prSet presAssocID="{422E2EAC-EF6C-46F1-8C17-1BF07A2E50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B4E42B-DCDF-43B5-BF6D-DEC1C448DBD6}" type="pres">
      <dgm:prSet presAssocID="{7AA43E5B-EFB5-409B-8F68-0706211DCF8A}" presName="hierRoot1" presStyleCnt="0"/>
      <dgm:spPr/>
    </dgm:pt>
    <dgm:pt modelId="{3C255FE2-E8D6-47D6-8956-4D72B811D5F5}" type="pres">
      <dgm:prSet presAssocID="{7AA43E5B-EFB5-409B-8F68-0706211DCF8A}" presName="composite" presStyleCnt="0"/>
      <dgm:spPr/>
    </dgm:pt>
    <dgm:pt modelId="{09399FB1-7F19-4104-A7E5-62FFF7CB0D82}" type="pres">
      <dgm:prSet presAssocID="{7AA43E5B-EFB5-409B-8F68-0706211DCF8A}" presName="background" presStyleLbl="node0" presStyleIdx="0" presStyleCnt="1"/>
      <dgm:spPr/>
    </dgm:pt>
    <dgm:pt modelId="{1ECB0A4B-E158-404E-8D62-77033BE67A4A}" type="pres">
      <dgm:prSet presAssocID="{7AA43E5B-EFB5-409B-8F68-0706211DCF8A}" presName="text" presStyleLbl="fgAcc0" presStyleIdx="0" presStyleCnt="1">
        <dgm:presLayoutVars>
          <dgm:chPref val="3"/>
        </dgm:presLayoutVars>
      </dgm:prSet>
      <dgm:spPr/>
    </dgm:pt>
    <dgm:pt modelId="{72FD16F4-12A2-40DD-914B-72FCD0AE4D8F}" type="pres">
      <dgm:prSet presAssocID="{7AA43E5B-EFB5-409B-8F68-0706211DCF8A}" presName="hierChild2" presStyleCnt="0"/>
      <dgm:spPr/>
    </dgm:pt>
    <dgm:pt modelId="{16559BA4-861B-46B1-9AE0-F937CDB955BB}" type="pres">
      <dgm:prSet presAssocID="{7A4CF17F-A480-4651-A831-85FA6F8B20EA}" presName="Name10" presStyleLbl="parChTrans1D2" presStyleIdx="0" presStyleCnt="2"/>
      <dgm:spPr/>
    </dgm:pt>
    <dgm:pt modelId="{2EEBCEEB-68E9-49CF-B335-FFAA5E5CD96C}" type="pres">
      <dgm:prSet presAssocID="{A70BCE00-9EE1-4AA1-8FB6-AF0426953B76}" presName="hierRoot2" presStyleCnt="0"/>
      <dgm:spPr/>
    </dgm:pt>
    <dgm:pt modelId="{9C7897D1-0FEC-4685-8C66-EF9A219376CC}" type="pres">
      <dgm:prSet presAssocID="{A70BCE00-9EE1-4AA1-8FB6-AF0426953B76}" presName="composite2" presStyleCnt="0"/>
      <dgm:spPr/>
    </dgm:pt>
    <dgm:pt modelId="{46C9A74E-7408-44D3-A225-A7C7B6E39A67}" type="pres">
      <dgm:prSet presAssocID="{A70BCE00-9EE1-4AA1-8FB6-AF0426953B76}" presName="background2" presStyleLbl="node2" presStyleIdx="0" presStyleCnt="2"/>
      <dgm:spPr/>
    </dgm:pt>
    <dgm:pt modelId="{6D2CE840-C2FC-4DDF-A10A-A5F26397913B}" type="pres">
      <dgm:prSet presAssocID="{A70BCE00-9EE1-4AA1-8FB6-AF0426953B76}" presName="text2" presStyleLbl="fgAcc2" presStyleIdx="0" presStyleCnt="2" custLinFactNeighborX="-1407" custLinFactNeighborY="443">
        <dgm:presLayoutVars>
          <dgm:chPref val="3"/>
        </dgm:presLayoutVars>
      </dgm:prSet>
      <dgm:spPr/>
    </dgm:pt>
    <dgm:pt modelId="{B69AA3E0-848C-4829-9F70-D44AF49CA370}" type="pres">
      <dgm:prSet presAssocID="{A70BCE00-9EE1-4AA1-8FB6-AF0426953B76}" presName="hierChild3" presStyleCnt="0"/>
      <dgm:spPr/>
    </dgm:pt>
    <dgm:pt modelId="{CCF6A2C0-C75A-4E6D-B86C-67F78F901360}" type="pres">
      <dgm:prSet presAssocID="{0B54EBC9-B749-4D79-8CD2-33A67457AE95}" presName="Name10" presStyleLbl="parChTrans1D2" presStyleIdx="1" presStyleCnt="2"/>
      <dgm:spPr/>
    </dgm:pt>
    <dgm:pt modelId="{FAB376A5-89A2-4138-8693-483B7C4F44E2}" type="pres">
      <dgm:prSet presAssocID="{EA2D193B-C957-490F-BFA0-E650D64FDB6A}" presName="hierRoot2" presStyleCnt="0"/>
      <dgm:spPr/>
    </dgm:pt>
    <dgm:pt modelId="{62DC577D-6071-4F07-A0F2-015267D896E0}" type="pres">
      <dgm:prSet presAssocID="{EA2D193B-C957-490F-BFA0-E650D64FDB6A}" presName="composite2" presStyleCnt="0"/>
      <dgm:spPr/>
    </dgm:pt>
    <dgm:pt modelId="{D7039734-D6F3-47C2-839E-DBE84DEE0BC4}" type="pres">
      <dgm:prSet presAssocID="{EA2D193B-C957-490F-BFA0-E650D64FDB6A}" presName="background2" presStyleLbl="node2" presStyleIdx="1" presStyleCnt="2"/>
      <dgm:spPr/>
    </dgm:pt>
    <dgm:pt modelId="{9FBDF5D1-6100-4122-9D51-1924D43F6B35}" type="pres">
      <dgm:prSet presAssocID="{EA2D193B-C957-490F-BFA0-E650D64FDB6A}" presName="text2" presStyleLbl="fgAcc2" presStyleIdx="1" presStyleCnt="2">
        <dgm:presLayoutVars>
          <dgm:chPref val="3"/>
        </dgm:presLayoutVars>
      </dgm:prSet>
      <dgm:spPr/>
    </dgm:pt>
    <dgm:pt modelId="{AEC4E708-764E-44CE-8915-DF0B5ABBB7CB}" type="pres">
      <dgm:prSet presAssocID="{EA2D193B-C957-490F-BFA0-E650D64FDB6A}" presName="hierChild3" presStyleCnt="0"/>
      <dgm:spPr/>
    </dgm:pt>
  </dgm:ptLst>
  <dgm:cxnLst>
    <dgm:cxn modelId="{685A6203-061E-42DF-AB0D-F48FE59AE78D}" type="presOf" srcId="{EA2D193B-C957-490F-BFA0-E650D64FDB6A}" destId="{9FBDF5D1-6100-4122-9D51-1924D43F6B35}" srcOrd="0" destOrd="0" presId="urn:microsoft.com/office/officeart/2005/8/layout/hierarchy1"/>
    <dgm:cxn modelId="{9C002E27-565B-450E-BA00-2D0CC8ADB10E}" type="presOf" srcId="{A70BCE00-9EE1-4AA1-8FB6-AF0426953B76}" destId="{6D2CE840-C2FC-4DDF-A10A-A5F26397913B}" srcOrd="0" destOrd="0" presId="urn:microsoft.com/office/officeart/2005/8/layout/hierarchy1"/>
    <dgm:cxn modelId="{6075C42D-9BF7-4B11-9FD2-C654D0AD4C96}" type="presOf" srcId="{7A4CF17F-A480-4651-A831-85FA6F8B20EA}" destId="{16559BA4-861B-46B1-9AE0-F937CDB955BB}" srcOrd="0" destOrd="0" presId="urn:microsoft.com/office/officeart/2005/8/layout/hierarchy1"/>
    <dgm:cxn modelId="{D147D149-E4A5-431D-AE25-D6A83137CA21}" type="presOf" srcId="{7AA43E5B-EFB5-409B-8F68-0706211DCF8A}" destId="{1ECB0A4B-E158-404E-8D62-77033BE67A4A}" srcOrd="0" destOrd="0" presId="urn:microsoft.com/office/officeart/2005/8/layout/hierarchy1"/>
    <dgm:cxn modelId="{A7BE236E-6CC6-4626-9EBB-BE0EB81B507C}" srcId="{7AA43E5B-EFB5-409B-8F68-0706211DCF8A}" destId="{A70BCE00-9EE1-4AA1-8FB6-AF0426953B76}" srcOrd="0" destOrd="0" parTransId="{7A4CF17F-A480-4651-A831-85FA6F8B20EA}" sibTransId="{9CA0F92C-C9BB-4076-A776-5E1A82B4CA01}"/>
    <dgm:cxn modelId="{AC254D4E-85BC-4203-AA84-EDADDD614A26}" type="presOf" srcId="{422E2EAC-EF6C-46F1-8C17-1BF07A2E50DB}" destId="{619CF3C4-6D64-42F7-AD60-41E1FAAAFBF7}" srcOrd="0" destOrd="0" presId="urn:microsoft.com/office/officeart/2005/8/layout/hierarchy1"/>
    <dgm:cxn modelId="{9F7D854E-2047-4DB3-952C-23A5103C0D49}" type="presOf" srcId="{0B54EBC9-B749-4D79-8CD2-33A67457AE95}" destId="{CCF6A2C0-C75A-4E6D-B86C-67F78F901360}" srcOrd="0" destOrd="0" presId="urn:microsoft.com/office/officeart/2005/8/layout/hierarchy1"/>
    <dgm:cxn modelId="{F5BFE494-BFAE-4CBE-B9AA-75D0B12CBABA}" srcId="{422E2EAC-EF6C-46F1-8C17-1BF07A2E50DB}" destId="{7AA43E5B-EFB5-409B-8F68-0706211DCF8A}" srcOrd="0" destOrd="0" parTransId="{15355B51-3B1B-4B47-943D-4148953BF19C}" sibTransId="{990ADDCA-1023-4E0A-892C-718167E5A487}"/>
    <dgm:cxn modelId="{FF708FAC-7FB0-43C8-A514-546C2B94C519}" srcId="{7AA43E5B-EFB5-409B-8F68-0706211DCF8A}" destId="{EA2D193B-C957-490F-BFA0-E650D64FDB6A}" srcOrd="1" destOrd="0" parTransId="{0B54EBC9-B749-4D79-8CD2-33A67457AE95}" sibTransId="{7B2F6CA4-FEDD-4C5E-B8C2-F747EA98EEAC}"/>
    <dgm:cxn modelId="{5EC34633-606D-484F-BF04-A0CEFD9F5B39}" type="presParOf" srcId="{619CF3C4-6D64-42F7-AD60-41E1FAAAFBF7}" destId="{8AB4E42B-DCDF-43B5-BF6D-DEC1C448DBD6}" srcOrd="0" destOrd="0" presId="urn:microsoft.com/office/officeart/2005/8/layout/hierarchy1"/>
    <dgm:cxn modelId="{D6C8AB07-CDAF-4241-8958-44E2CBB60C32}" type="presParOf" srcId="{8AB4E42B-DCDF-43B5-BF6D-DEC1C448DBD6}" destId="{3C255FE2-E8D6-47D6-8956-4D72B811D5F5}" srcOrd="0" destOrd="0" presId="urn:microsoft.com/office/officeart/2005/8/layout/hierarchy1"/>
    <dgm:cxn modelId="{6E696DAB-D660-48C6-A040-2EE741DF0E60}" type="presParOf" srcId="{3C255FE2-E8D6-47D6-8956-4D72B811D5F5}" destId="{09399FB1-7F19-4104-A7E5-62FFF7CB0D82}" srcOrd="0" destOrd="0" presId="urn:microsoft.com/office/officeart/2005/8/layout/hierarchy1"/>
    <dgm:cxn modelId="{972F4612-A36F-473B-B8EF-F15056EE38A1}" type="presParOf" srcId="{3C255FE2-E8D6-47D6-8956-4D72B811D5F5}" destId="{1ECB0A4B-E158-404E-8D62-77033BE67A4A}" srcOrd="1" destOrd="0" presId="urn:microsoft.com/office/officeart/2005/8/layout/hierarchy1"/>
    <dgm:cxn modelId="{8AD89E43-08BD-4A28-A42F-0F5822849FAD}" type="presParOf" srcId="{8AB4E42B-DCDF-43B5-BF6D-DEC1C448DBD6}" destId="{72FD16F4-12A2-40DD-914B-72FCD0AE4D8F}" srcOrd="1" destOrd="0" presId="urn:microsoft.com/office/officeart/2005/8/layout/hierarchy1"/>
    <dgm:cxn modelId="{C99E3E0E-214A-40AD-A8DE-6E4A7AA311DE}" type="presParOf" srcId="{72FD16F4-12A2-40DD-914B-72FCD0AE4D8F}" destId="{16559BA4-861B-46B1-9AE0-F937CDB955BB}" srcOrd="0" destOrd="0" presId="urn:microsoft.com/office/officeart/2005/8/layout/hierarchy1"/>
    <dgm:cxn modelId="{2E29E3A3-92D8-438B-8082-0238A19CD3AE}" type="presParOf" srcId="{72FD16F4-12A2-40DD-914B-72FCD0AE4D8F}" destId="{2EEBCEEB-68E9-49CF-B335-FFAA5E5CD96C}" srcOrd="1" destOrd="0" presId="urn:microsoft.com/office/officeart/2005/8/layout/hierarchy1"/>
    <dgm:cxn modelId="{2220495A-E0A1-4336-AEE7-BE30337CF274}" type="presParOf" srcId="{2EEBCEEB-68E9-49CF-B335-FFAA5E5CD96C}" destId="{9C7897D1-0FEC-4685-8C66-EF9A219376CC}" srcOrd="0" destOrd="0" presId="urn:microsoft.com/office/officeart/2005/8/layout/hierarchy1"/>
    <dgm:cxn modelId="{A128B83A-0EE5-43FC-BA4D-3EC8EBBB9D9A}" type="presParOf" srcId="{9C7897D1-0FEC-4685-8C66-EF9A219376CC}" destId="{46C9A74E-7408-44D3-A225-A7C7B6E39A67}" srcOrd="0" destOrd="0" presId="urn:microsoft.com/office/officeart/2005/8/layout/hierarchy1"/>
    <dgm:cxn modelId="{A2034119-62E8-4C3D-B902-5922EEA39668}" type="presParOf" srcId="{9C7897D1-0FEC-4685-8C66-EF9A219376CC}" destId="{6D2CE840-C2FC-4DDF-A10A-A5F26397913B}" srcOrd="1" destOrd="0" presId="urn:microsoft.com/office/officeart/2005/8/layout/hierarchy1"/>
    <dgm:cxn modelId="{1C7483F6-0E7B-4D0D-BA24-E9642A309F4A}" type="presParOf" srcId="{2EEBCEEB-68E9-49CF-B335-FFAA5E5CD96C}" destId="{B69AA3E0-848C-4829-9F70-D44AF49CA370}" srcOrd="1" destOrd="0" presId="urn:microsoft.com/office/officeart/2005/8/layout/hierarchy1"/>
    <dgm:cxn modelId="{7FA54918-9CA9-4F55-8C75-E6FC8EF01A58}" type="presParOf" srcId="{72FD16F4-12A2-40DD-914B-72FCD0AE4D8F}" destId="{CCF6A2C0-C75A-4E6D-B86C-67F78F901360}" srcOrd="2" destOrd="0" presId="urn:microsoft.com/office/officeart/2005/8/layout/hierarchy1"/>
    <dgm:cxn modelId="{6A5EFBF3-13EB-4B37-A030-3DF3001268A6}" type="presParOf" srcId="{72FD16F4-12A2-40DD-914B-72FCD0AE4D8F}" destId="{FAB376A5-89A2-4138-8693-483B7C4F44E2}" srcOrd="3" destOrd="0" presId="urn:microsoft.com/office/officeart/2005/8/layout/hierarchy1"/>
    <dgm:cxn modelId="{153C0D0E-645F-445A-80D0-F2A8657B6A25}" type="presParOf" srcId="{FAB376A5-89A2-4138-8693-483B7C4F44E2}" destId="{62DC577D-6071-4F07-A0F2-015267D896E0}" srcOrd="0" destOrd="0" presId="urn:microsoft.com/office/officeart/2005/8/layout/hierarchy1"/>
    <dgm:cxn modelId="{99D46027-140B-4E7E-990A-AC65E3E64D99}" type="presParOf" srcId="{62DC577D-6071-4F07-A0F2-015267D896E0}" destId="{D7039734-D6F3-47C2-839E-DBE84DEE0BC4}" srcOrd="0" destOrd="0" presId="urn:microsoft.com/office/officeart/2005/8/layout/hierarchy1"/>
    <dgm:cxn modelId="{E6BDFDBA-D343-4680-B5FE-9DD806954E72}" type="presParOf" srcId="{62DC577D-6071-4F07-A0F2-015267D896E0}" destId="{9FBDF5D1-6100-4122-9D51-1924D43F6B35}" srcOrd="1" destOrd="0" presId="urn:microsoft.com/office/officeart/2005/8/layout/hierarchy1"/>
    <dgm:cxn modelId="{E170D063-A2C4-4DEB-9248-7A109FE6EBFF}" type="presParOf" srcId="{FAB376A5-89A2-4138-8693-483B7C4F44E2}" destId="{AEC4E708-764E-44CE-8915-DF0B5ABBB7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6A2C0-C75A-4E6D-B86C-67F78F901360}">
      <dsp:nvSpPr>
        <dsp:cNvPr id="0" name=""/>
        <dsp:cNvSpPr/>
      </dsp:nvSpPr>
      <dsp:spPr>
        <a:xfrm>
          <a:off x="4083076" y="2147122"/>
          <a:ext cx="2064476" cy="98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547"/>
              </a:lnTo>
              <a:lnTo>
                <a:pt x="2064476" y="669547"/>
              </a:lnTo>
              <a:lnTo>
                <a:pt x="2064476" y="98250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59BA4-861B-46B1-9AE0-F937CDB955BB}">
      <dsp:nvSpPr>
        <dsp:cNvPr id="0" name=""/>
        <dsp:cNvSpPr/>
      </dsp:nvSpPr>
      <dsp:spPr>
        <a:xfrm>
          <a:off x="1971067" y="2147122"/>
          <a:ext cx="2112008" cy="984446"/>
        </a:xfrm>
        <a:custGeom>
          <a:avLst/>
          <a:gdLst/>
          <a:ahLst/>
          <a:cxnLst/>
          <a:rect l="0" t="0" r="0" b="0"/>
          <a:pathLst>
            <a:path>
              <a:moveTo>
                <a:pt x="2112008" y="0"/>
              </a:moveTo>
              <a:lnTo>
                <a:pt x="2112008" y="671490"/>
              </a:lnTo>
              <a:lnTo>
                <a:pt x="0" y="671490"/>
              </a:lnTo>
              <a:lnTo>
                <a:pt x="0" y="98444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99FB1-7F19-4104-A7E5-62FFF7CB0D82}">
      <dsp:nvSpPr>
        <dsp:cNvPr id="0" name=""/>
        <dsp:cNvSpPr/>
      </dsp:nvSpPr>
      <dsp:spPr>
        <a:xfrm>
          <a:off x="2393958" y="1943"/>
          <a:ext cx="3378234" cy="2145179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CB0A4B-E158-404E-8D62-77033BE67A4A}">
      <dsp:nvSpPr>
        <dsp:cNvPr id="0" name=""/>
        <dsp:cNvSpPr/>
      </dsp:nvSpPr>
      <dsp:spPr>
        <a:xfrm>
          <a:off x="2769318" y="358534"/>
          <a:ext cx="3378234" cy="214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Priority Queue Representation</a:t>
          </a:r>
          <a:endParaRPr lang="en-IN" sz="3700" b="1" kern="1200" dirty="0"/>
        </a:p>
      </dsp:txBody>
      <dsp:txXfrm>
        <a:off x="2832148" y="421364"/>
        <a:ext cx="3252574" cy="2019519"/>
      </dsp:txXfrm>
    </dsp:sp>
    <dsp:sp modelId="{46C9A74E-7408-44D3-A225-A7C7B6E39A67}">
      <dsp:nvSpPr>
        <dsp:cNvPr id="0" name=""/>
        <dsp:cNvSpPr/>
      </dsp:nvSpPr>
      <dsp:spPr>
        <a:xfrm>
          <a:off x="281950" y="3131568"/>
          <a:ext cx="3378234" cy="2145179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2CE840-C2FC-4DDF-A10A-A5F26397913B}">
      <dsp:nvSpPr>
        <dsp:cNvPr id="0" name=""/>
        <dsp:cNvSpPr/>
      </dsp:nvSpPr>
      <dsp:spPr>
        <a:xfrm>
          <a:off x="657309" y="3488159"/>
          <a:ext cx="3378234" cy="214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One way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 list</a:t>
          </a:r>
          <a:r>
            <a:rPr lang="en-US" sz="3700" kern="1200" dirty="0"/>
            <a:t>	</a:t>
          </a:r>
          <a:endParaRPr lang="en-IN" sz="3700" kern="1200" dirty="0"/>
        </a:p>
      </dsp:txBody>
      <dsp:txXfrm>
        <a:off x="720139" y="3550989"/>
        <a:ext cx="3252574" cy="2019519"/>
      </dsp:txXfrm>
    </dsp:sp>
    <dsp:sp modelId="{D7039734-D6F3-47C2-839E-DBE84DEE0BC4}">
      <dsp:nvSpPr>
        <dsp:cNvPr id="0" name=""/>
        <dsp:cNvSpPr/>
      </dsp:nvSpPr>
      <dsp:spPr>
        <a:xfrm>
          <a:off x="4458435" y="3129625"/>
          <a:ext cx="3378234" cy="2145179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DF5D1-6100-4122-9D51-1924D43F6B35}">
      <dsp:nvSpPr>
        <dsp:cNvPr id="0" name=""/>
        <dsp:cNvSpPr/>
      </dsp:nvSpPr>
      <dsp:spPr>
        <a:xfrm>
          <a:off x="4833795" y="3486216"/>
          <a:ext cx="3378234" cy="214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Array</a:t>
          </a:r>
          <a:endParaRPr lang="en-IN" sz="3700" b="1" kern="1200" dirty="0"/>
        </a:p>
      </dsp:txBody>
      <dsp:txXfrm>
        <a:off x="4896625" y="3549046"/>
        <a:ext cx="3252574" cy="201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2022-23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Data Structures and Applications – Dept. of AIML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Data Structures and Applications – Dept. of AIML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  <p:sldLayoutId id="214748367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169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1885580"/>
            <a:ext cx="7087296" cy="167534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lgerian" panose="04020705040A02060702" pitchFamily="82" charset="0"/>
              </a:rPr>
              <a:t>DATA STRUCTURES AND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249" y="3646653"/>
            <a:ext cx="7087296" cy="524794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- Integrated Professional Core Course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21AAF-0CA5-D3B5-1D52-9BB39A4A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0FCA9-A844-13D8-A47C-DDEDA0F4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E282D-50D7-3B4C-4936-912906F8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BAF3D-0A42-7FF7-B0C6-D1899CA6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79" y="1404556"/>
            <a:ext cx="9160878" cy="3286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0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C2C3B-9CC3-B83C-085F-9331DC09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FC0BC-8012-9333-095B-D132801A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889F2-3D2E-DE65-F9F1-E7B9F63F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1423E-E8CA-3E9F-3C37-2E5F029D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75"/>
            <a:ext cx="6170628" cy="4111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96DCE-3D70-9BA2-021B-0697958A0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49" y="524827"/>
            <a:ext cx="4784701" cy="50621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47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44867-D91F-7C39-C0BD-6B3F124A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CE36A-2CE1-CA4E-B48B-D625C720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575C0-7E00-DAF8-76AC-B40558DC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CDF043-AE76-A674-7903-8066952C9543}"/>
              </a:ext>
            </a:extLst>
          </p:cNvPr>
          <p:cNvSpPr txBox="1">
            <a:spLocks/>
          </p:cNvSpPr>
          <p:nvPr/>
        </p:nvSpPr>
        <p:spPr>
          <a:xfrm>
            <a:off x="338328" y="113530"/>
            <a:ext cx="4379976" cy="58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PRIORITY QUEUES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65335-67ED-695B-F200-1D97F08632A9}"/>
              </a:ext>
            </a:extLst>
          </p:cNvPr>
          <p:cNvSpPr txBox="1"/>
          <p:nvPr/>
        </p:nvSpPr>
        <p:spPr>
          <a:xfrm>
            <a:off x="762591" y="773689"/>
            <a:ext cx="10862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A Priority Queue is a collection of elements with each element assigned a priority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Deletion of an element is based on following rules:</a:t>
            </a:r>
          </a:p>
          <a:p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      1. An element of higher priority before lower priority</a:t>
            </a:r>
          </a:p>
          <a:p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      2. For same priority elements, FIFO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7AAC0-0807-EC24-4019-747058F5F6DE}"/>
              </a:ext>
            </a:extLst>
          </p:cNvPr>
          <p:cNvSpPr/>
          <p:nvPr/>
        </p:nvSpPr>
        <p:spPr>
          <a:xfrm>
            <a:off x="762591" y="3630168"/>
            <a:ext cx="9807873" cy="1088136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Timesharing systems with high priority programs first and programs with normal priority into standard queue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38F86-24C8-89EE-888F-CB254600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95CEC-0767-696C-B8A1-912219A1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12FA1-CBF2-7EA8-F3A6-607F5372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A31D4C-4034-0513-8353-B48589C7C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223512"/>
              </p:ext>
            </p:extLst>
          </p:nvPr>
        </p:nvGraphicFramePr>
        <p:xfrm>
          <a:off x="1545336" y="136525"/>
          <a:ext cx="8541512" cy="563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8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9E41-1FD6-D39D-F03B-59C14186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10DF7-C030-23E3-B581-6DE83EE1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DCD2E-26ED-DCA6-240B-B501EF24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015615-A6FC-AC67-7DC4-93F641FB312F}"/>
              </a:ext>
            </a:extLst>
          </p:cNvPr>
          <p:cNvSpPr txBox="1">
            <a:spLocks/>
          </p:cNvSpPr>
          <p:nvPr/>
        </p:nvSpPr>
        <p:spPr>
          <a:xfrm>
            <a:off x="338328" y="113530"/>
            <a:ext cx="5952744" cy="58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Oneway</a:t>
            </a:r>
            <a:r>
              <a:rPr lang="en-US" b="1" dirty="0">
                <a:solidFill>
                  <a:srgbClr val="FF0000"/>
                </a:solidFill>
              </a:rPr>
              <a:t> List Representation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3905-BF85-E141-5093-9F6A3508EA95}"/>
              </a:ext>
            </a:extLst>
          </p:cNvPr>
          <p:cNvSpPr txBox="1"/>
          <p:nvPr/>
        </p:nvSpPr>
        <p:spPr>
          <a:xfrm>
            <a:off x="822960" y="1152144"/>
            <a:ext cx="893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Collection of Nodes</a:t>
            </a:r>
          </a:p>
          <a:p>
            <a:r>
              <a:rPr lang="en-US" sz="3200" b="1" dirty="0">
                <a:latin typeface="Book Antiqua" panose="02040602050305030304" pitchFamily="18" charset="0"/>
              </a:rPr>
              <a:t>Each Node has 3 fields: </a:t>
            </a:r>
            <a:r>
              <a:rPr lang="en-US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INFO, PRN, LINK</a:t>
            </a:r>
            <a:endParaRPr lang="en-IN" sz="32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D4917-AB54-747A-4592-1F70515AEC83}"/>
              </a:ext>
            </a:extLst>
          </p:cNvPr>
          <p:cNvSpPr/>
          <p:nvPr/>
        </p:nvSpPr>
        <p:spPr>
          <a:xfrm>
            <a:off x="822960" y="2496312"/>
            <a:ext cx="9125712" cy="2255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Book Antiqua" panose="02040602050305030304" pitchFamily="18" charset="0"/>
              </a:rPr>
              <a:t>Rule: Lower numbers indicate higher priority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Book Antiqua" panose="02040602050305030304" pitchFamily="18" charset="0"/>
              </a:rPr>
              <a:t>Higher priority nodes behind lower priority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Book Antiqua" panose="02040602050305030304" pitchFamily="18" charset="0"/>
              </a:rPr>
              <a:t>Same priority nodes in the order added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B58FB-32CE-853A-6A5C-1E3081E4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65D64-F91E-E748-5345-974280C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E3FAF-C377-6719-A90B-48316040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252FF-69D5-CE4F-F8FE-E0769640C485}"/>
              </a:ext>
            </a:extLst>
          </p:cNvPr>
          <p:cNvSpPr txBox="1"/>
          <p:nvPr/>
        </p:nvSpPr>
        <p:spPr>
          <a:xfrm>
            <a:off x="228600" y="320040"/>
            <a:ext cx="989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ook Antiqua" panose="02040602050305030304" pitchFamily="18" charset="0"/>
              </a:rPr>
              <a:t>Eg</a:t>
            </a:r>
            <a:r>
              <a:rPr lang="en-US" sz="3200" b="1" dirty="0">
                <a:latin typeface="Book Antiqua" panose="02040602050305030304" pitchFamily="18" charset="0"/>
              </a:rPr>
              <a:t>: (AAA,1), (BBB,1), (CCC,4),  (DDD,3), (EEE,2)</a:t>
            </a:r>
            <a:endParaRPr lang="en-IN" sz="32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BDF633-3E97-391C-5426-3283A329442E}"/>
              </a:ext>
            </a:extLst>
          </p:cNvPr>
          <p:cNvGrpSpPr/>
          <p:nvPr/>
        </p:nvGrpSpPr>
        <p:grpSpPr>
          <a:xfrm>
            <a:off x="768096" y="1261872"/>
            <a:ext cx="2240280" cy="932688"/>
            <a:chOff x="768096" y="1261872"/>
            <a:chExt cx="2240280" cy="932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02A1D3-5BAF-A832-5BF8-2DC779C75873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AAA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811C1C-A467-0CAF-8828-ECDE1053E949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7D71C-E923-C396-10D2-70C30F8E4E16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/</a:t>
              </a:r>
              <a:endParaRPr lang="en-IN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92E3DD-1180-65AB-649A-0C356988211C}"/>
              </a:ext>
            </a:extLst>
          </p:cNvPr>
          <p:cNvGrpSpPr/>
          <p:nvPr/>
        </p:nvGrpSpPr>
        <p:grpSpPr>
          <a:xfrm>
            <a:off x="3599688" y="2542032"/>
            <a:ext cx="2240280" cy="932688"/>
            <a:chOff x="768096" y="1261872"/>
            <a:chExt cx="2240280" cy="932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55737D-486C-C5CE-8E5E-C3D5A93E54B7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BBB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EEE4E-112A-F01E-0EF7-8B371284B99F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8DFCBB-C22F-1D29-4E32-9C7F859ABDC6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/</a:t>
              </a:r>
              <a:endParaRPr lang="en-IN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1CDD14-7419-842D-6B2D-39C90D2CB936}"/>
              </a:ext>
            </a:extLst>
          </p:cNvPr>
          <p:cNvGrpSpPr/>
          <p:nvPr/>
        </p:nvGrpSpPr>
        <p:grpSpPr>
          <a:xfrm>
            <a:off x="708660" y="2496312"/>
            <a:ext cx="2240280" cy="932688"/>
            <a:chOff x="768096" y="1261872"/>
            <a:chExt cx="2240280" cy="9326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82DEA-7259-B02D-1D83-CF01B5522761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AAA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03A8A5-DF71-660E-1209-4EBF12F25D29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990D34-F05E-9746-E9A0-889DBCD75890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43389C-6E89-61FC-D26D-1EFAFF6FA4B3}"/>
              </a:ext>
            </a:extLst>
          </p:cNvPr>
          <p:cNvCxnSpPr>
            <a:endCxn id="11" idx="1"/>
          </p:cNvCxnSpPr>
          <p:nvPr/>
        </p:nvCxnSpPr>
        <p:spPr>
          <a:xfrm>
            <a:off x="2720340" y="3008376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BB1C4B-BD66-AC91-13C8-E6C0D9AA2340}"/>
              </a:ext>
            </a:extLst>
          </p:cNvPr>
          <p:cNvGrpSpPr/>
          <p:nvPr/>
        </p:nvGrpSpPr>
        <p:grpSpPr>
          <a:xfrm>
            <a:off x="3691128" y="3776472"/>
            <a:ext cx="2240280" cy="932688"/>
            <a:chOff x="768096" y="1261872"/>
            <a:chExt cx="2240280" cy="9326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6A60B2-79CE-24CE-E403-D2912F829C43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BBB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6AFC03-0ACF-E107-EC1A-1957FF99C51B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8C742F-5F97-C65F-17CD-C97689B682DC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854D16-AAC4-6348-4D27-5DC2D180BB07}"/>
              </a:ext>
            </a:extLst>
          </p:cNvPr>
          <p:cNvGrpSpPr/>
          <p:nvPr/>
        </p:nvGrpSpPr>
        <p:grpSpPr>
          <a:xfrm>
            <a:off x="800100" y="3730752"/>
            <a:ext cx="2240280" cy="932688"/>
            <a:chOff x="768096" y="1261872"/>
            <a:chExt cx="2240280" cy="9326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5D344B-109D-DDF9-699F-540FA6C24D44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AAA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A22616-5369-D1A2-31FE-7FEC64D76ED7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EE45F7-232E-E8C6-8109-255D3BEB7556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29DC2F-71EA-C7EC-C9A3-80D8C130555A}"/>
              </a:ext>
            </a:extLst>
          </p:cNvPr>
          <p:cNvCxnSpPr>
            <a:endCxn id="21" idx="1"/>
          </p:cNvCxnSpPr>
          <p:nvPr/>
        </p:nvCxnSpPr>
        <p:spPr>
          <a:xfrm>
            <a:off x="2811780" y="4242816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11ECE4-362C-AF13-8799-B8B5ADF42E89}"/>
              </a:ext>
            </a:extLst>
          </p:cNvPr>
          <p:cNvGrpSpPr/>
          <p:nvPr/>
        </p:nvGrpSpPr>
        <p:grpSpPr>
          <a:xfrm>
            <a:off x="6486144" y="3786445"/>
            <a:ext cx="2240280" cy="932688"/>
            <a:chOff x="768096" y="1261872"/>
            <a:chExt cx="2240280" cy="9326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EF1B27-ABBE-5B32-912B-D544EC719643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CCC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321323-9FAE-A96B-CDD6-9499BF806125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  <a:endParaRPr lang="en-IN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0B6317-253B-E8C2-673E-F7CE531F686D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/</a:t>
              </a:r>
              <a:endParaRPr lang="en-IN" sz="32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55014F-9FE3-C6CE-C85B-A1765321BF78}"/>
              </a:ext>
            </a:extLst>
          </p:cNvPr>
          <p:cNvCxnSpPr>
            <a:endCxn id="30" idx="1"/>
          </p:cNvCxnSpPr>
          <p:nvPr/>
        </p:nvCxnSpPr>
        <p:spPr>
          <a:xfrm>
            <a:off x="5606796" y="4252789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B40A5E-B80C-2263-8746-66FE3087D122}"/>
              </a:ext>
            </a:extLst>
          </p:cNvPr>
          <p:cNvGrpSpPr/>
          <p:nvPr/>
        </p:nvGrpSpPr>
        <p:grpSpPr>
          <a:xfrm>
            <a:off x="3796284" y="5139757"/>
            <a:ext cx="2240280" cy="932688"/>
            <a:chOff x="768096" y="1261872"/>
            <a:chExt cx="2240280" cy="9326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8491F3F-9472-0B16-1BBB-0523BACD76D6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BBB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B5A464-27F2-59AC-3147-A95B2B89C200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302EF5-E737-9DC1-CC2E-BB7BCDFA837A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181534-7870-BA8B-B169-755595F25A86}"/>
              </a:ext>
            </a:extLst>
          </p:cNvPr>
          <p:cNvGrpSpPr/>
          <p:nvPr/>
        </p:nvGrpSpPr>
        <p:grpSpPr>
          <a:xfrm>
            <a:off x="905256" y="5094037"/>
            <a:ext cx="2240280" cy="932688"/>
            <a:chOff x="768096" y="1261872"/>
            <a:chExt cx="2240280" cy="93268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728220-460D-1830-9FC5-A0A4A199BA8B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AAA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05D623-F79A-6E7A-E837-39340DE02C3F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5795B2-3D00-6D7F-76C3-A72F37035A8B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A54341-0508-B8AC-76AF-9B23631CBF8F}"/>
              </a:ext>
            </a:extLst>
          </p:cNvPr>
          <p:cNvCxnSpPr>
            <a:endCxn id="35" idx="1"/>
          </p:cNvCxnSpPr>
          <p:nvPr/>
        </p:nvCxnSpPr>
        <p:spPr>
          <a:xfrm>
            <a:off x="2916936" y="5606101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479518-9148-20EA-9FA6-B84AF081DCC7}"/>
              </a:ext>
            </a:extLst>
          </p:cNvPr>
          <p:cNvGrpSpPr/>
          <p:nvPr/>
        </p:nvGrpSpPr>
        <p:grpSpPr>
          <a:xfrm>
            <a:off x="9659112" y="5094037"/>
            <a:ext cx="2240280" cy="932688"/>
            <a:chOff x="768096" y="1261872"/>
            <a:chExt cx="2240280" cy="93268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1F481B-7DF9-D5C1-26D4-3A0211D6CB14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CCC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00D5BB-C036-05E9-078F-50F33FF47F8B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  <a:endParaRPr lang="en-IN" sz="3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E5C0C63-F05D-4CA6-E828-E09B814E9F5B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/</a:t>
              </a:r>
              <a:endParaRPr lang="en-IN" sz="3200" dirty="0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A65CACF-F800-6248-1AAA-AA837A0C4D6F}"/>
              </a:ext>
            </a:extLst>
          </p:cNvPr>
          <p:cNvCxnSpPr>
            <a:cxnSpLocks/>
          </p:cNvCxnSpPr>
          <p:nvPr/>
        </p:nvCxnSpPr>
        <p:spPr>
          <a:xfrm>
            <a:off x="5839968" y="5606930"/>
            <a:ext cx="1085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FB1A28-093C-CE2F-C883-F4633303C383}"/>
              </a:ext>
            </a:extLst>
          </p:cNvPr>
          <p:cNvGrpSpPr/>
          <p:nvPr/>
        </p:nvGrpSpPr>
        <p:grpSpPr>
          <a:xfrm>
            <a:off x="6911340" y="5094037"/>
            <a:ext cx="2240280" cy="932688"/>
            <a:chOff x="768096" y="1261872"/>
            <a:chExt cx="2240280" cy="9326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25C58E-B7FA-9DA8-B22B-B2AF667D9A0C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DDD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53078F-C3B2-9CF9-D2B8-CFA47A354967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  <a:endParaRPr lang="en-IN" sz="32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D44EA61-315A-5FA5-EF75-31A78E796E77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A783FB-8CA6-B823-C7FF-048FDBF63177}"/>
              </a:ext>
            </a:extLst>
          </p:cNvPr>
          <p:cNvCxnSpPr>
            <a:cxnSpLocks/>
          </p:cNvCxnSpPr>
          <p:nvPr/>
        </p:nvCxnSpPr>
        <p:spPr>
          <a:xfrm>
            <a:off x="8923020" y="5606101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42E41-F0CE-0B22-D119-6EBD124B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05D5-2B97-C3EB-C762-0023E74A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B2188-602E-D3B9-7010-3A04DE04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CF69E-D22D-6BC8-2BF3-E84CC45E9DA1}"/>
              </a:ext>
            </a:extLst>
          </p:cNvPr>
          <p:cNvGrpSpPr/>
          <p:nvPr/>
        </p:nvGrpSpPr>
        <p:grpSpPr>
          <a:xfrm>
            <a:off x="3558540" y="933517"/>
            <a:ext cx="2240280" cy="932688"/>
            <a:chOff x="768096" y="1261872"/>
            <a:chExt cx="2240280" cy="932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B5E955-D672-FFDB-C05A-4B074A7F026A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BBB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1824EB-B867-AFDA-C363-28C948AF2ECD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2F3551-1D59-F829-09D7-467107BA8661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A737B1-21A9-A1B3-9CA4-E570DAAD7969}"/>
              </a:ext>
            </a:extLst>
          </p:cNvPr>
          <p:cNvGrpSpPr/>
          <p:nvPr/>
        </p:nvGrpSpPr>
        <p:grpSpPr>
          <a:xfrm>
            <a:off x="667512" y="887797"/>
            <a:ext cx="2240280" cy="932688"/>
            <a:chOff x="768096" y="1261872"/>
            <a:chExt cx="2240280" cy="9326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065796-398B-0BF5-15DF-1419B3BF0673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AAA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0F55DE-5C04-181F-30B5-0FAB987DF701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IN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05C97-1658-1746-1902-CEB504400EB7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666812-AE9F-E360-1CD1-72E9022D32A9}"/>
              </a:ext>
            </a:extLst>
          </p:cNvPr>
          <p:cNvCxnSpPr>
            <a:endCxn id="6" idx="1"/>
          </p:cNvCxnSpPr>
          <p:nvPr/>
        </p:nvCxnSpPr>
        <p:spPr>
          <a:xfrm>
            <a:off x="2679192" y="1399861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E08170-73DC-1291-6302-DBD7511ABBC2}"/>
              </a:ext>
            </a:extLst>
          </p:cNvPr>
          <p:cNvGrpSpPr/>
          <p:nvPr/>
        </p:nvGrpSpPr>
        <p:grpSpPr>
          <a:xfrm>
            <a:off x="9564624" y="2561149"/>
            <a:ext cx="2240280" cy="932688"/>
            <a:chOff x="768096" y="1261872"/>
            <a:chExt cx="2240280" cy="9326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A38588-54BD-3668-7232-D81966685650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CCC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E124F2-AB5B-A78A-FBF2-7570D6AE6B78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  <a:endParaRPr lang="en-IN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B9160F-3E20-39DF-633F-000D159156F7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/</a:t>
              </a:r>
              <a:endParaRPr lang="en-IN" sz="3200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81166C-E6FA-2F76-F6D8-091541801F75}"/>
              </a:ext>
            </a:extLst>
          </p:cNvPr>
          <p:cNvCxnSpPr>
            <a:cxnSpLocks/>
          </p:cNvCxnSpPr>
          <p:nvPr/>
        </p:nvCxnSpPr>
        <p:spPr>
          <a:xfrm>
            <a:off x="5495544" y="1400690"/>
            <a:ext cx="11925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43CA7-B090-FB76-F245-966D834FE3B3}"/>
              </a:ext>
            </a:extLst>
          </p:cNvPr>
          <p:cNvGrpSpPr/>
          <p:nvPr/>
        </p:nvGrpSpPr>
        <p:grpSpPr>
          <a:xfrm>
            <a:off x="6688074" y="2561149"/>
            <a:ext cx="2240280" cy="932688"/>
            <a:chOff x="768096" y="1261872"/>
            <a:chExt cx="2240280" cy="93268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236555-04AB-3558-F8A7-A01ADBFFD2FE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DDD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04028B-466D-B14B-DBD1-1DD856329E49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  <a:endParaRPr lang="en-IN" sz="3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AA9094-F942-6727-EA97-D45C8E01E8F4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70DD98-F3E8-EAE3-0A9B-D9200EBBBEAF}"/>
              </a:ext>
            </a:extLst>
          </p:cNvPr>
          <p:cNvCxnSpPr>
            <a:cxnSpLocks/>
          </p:cNvCxnSpPr>
          <p:nvPr/>
        </p:nvCxnSpPr>
        <p:spPr>
          <a:xfrm>
            <a:off x="8685276" y="3000890"/>
            <a:ext cx="879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DDB3FB-39DF-B7ED-E518-E04364B62A38}"/>
              </a:ext>
            </a:extLst>
          </p:cNvPr>
          <p:cNvGrpSpPr/>
          <p:nvPr/>
        </p:nvGrpSpPr>
        <p:grpSpPr>
          <a:xfrm>
            <a:off x="6688074" y="942247"/>
            <a:ext cx="2240280" cy="932688"/>
            <a:chOff x="768096" y="1261872"/>
            <a:chExt cx="2240280" cy="9326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7529F4-9DBA-E5E1-A460-3C4863E3B4A4}"/>
                </a:ext>
              </a:extLst>
            </p:cNvPr>
            <p:cNvSpPr/>
            <p:nvPr/>
          </p:nvSpPr>
          <p:spPr>
            <a:xfrm>
              <a:off x="768096" y="1261872"/>
              <a:ext cx="1316736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Book Antiqua" panose="02040602050305030304" pitchFamily="18" charset="0"/>
                </a:rPr>
                <a:t>EEE</a:t>
              </a:r>
              <a:endParaRPr lang="en-IN" sz="3200" dirty="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BFC9D4-1BE6-14C6-4418-0B0E28C8B652}"/>
                </a:ext>
              </a:extLst>
            </p:cNvPr>
            <p:cNvSpPr/>
            <p:nvPr/>
          </p:nvSpPr>
          <p:spPr>
            <a:xfrm>
              <a:off x="2084832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  <a:endParaRPr lang="en-IN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BF2D2A-FAD1-5E1F-EC90-105D0B6CF52B}"/>
                </a:ext>
              </a:extLst>
            </p:cNvPr>
            <p:cNvSpPr/>
            <p:nvPr/>
          </p:nvSpPr>
          <p:spPr>
            <a:xfrm>
              <a:off x="2551176" y="1261872"/>
              <a:ext cx="457200" cy="9326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1C32FB7-F582-3832-5BB6-76A42A55AD24}"/>
              </a:ext>
            </a:extLst>
          </p:cNvPr>
          <p:cNvCxnSpPr>
            <a:cxnSpLocks/>
            <a:endCxn id="20" idx="1"/>
          </p:cNvCxnSpPr>
          <p:nvPr/>
        </p:nvCxnSpPr>
        <p:spPr>
          <a:xfrm rot="10800000" flipV="1">
            <a:off x="6688074" y="1698705"/>
            <a:ext cx="1997202" cy="1328788"/>
          </a:xfrm>
          <a:prstGeom prst="bentConnector3">
            <a:avLst>
              <a:gd name="adj1" fmla="val 11144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61DF7BF-64E9-0425-BC3E-21F7AF26C313}"/>
              </a:ext>
            </a:extLst>
          </p:cNvPr>
          <p:cNvSpPr/>
          <p:nvPr/>
        </p:nvSpPr>
        <p:spPr>
          <a:xfrm>
            <a:off x="36576" y="4565771"/>
            <a:ext cx="6327648" cy="17830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Book Antiqua" panose="02040602050305030304" pitchFamily="18" charset="0"/>
              </a:rPr>
              <a:t>Deletion is always done by removing first node</a:t>
            </a:r>
            <a:endParaRPr lang="en-IN" sz="3200" b="1" i="1" dirty="0">
              <a:latin typeface="Book Antiqua" panose="0204060205030503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7569D1-D694-AE13-7CF2-65E4E9712FD3}"/>
              </a:ext>
            </a:extLst>
          </p:cNvPr>
          <p:cNvSpPr/>
          <p:nvPr/>
        </p:nvSpPr>
        <p:spPr>
          <a:xfrm>
            <a:off x="6428868" y="3857110"/>
            <a:ext cx="6885432" cy="21875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Book Antiqua" panose="02040602050305030304" pitchFamily="18" charset="0"/>
              </a:rPr>
              <a:t>For insertion search for a node whose priority is greater than this node</a:t>
            </a:r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E5A29-6825-BFD0-2BE3-FADCD6CF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CA778-801F-300B-3FAD-14AA6418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1BF5-09E0-09F4-2C3B-565B59CC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B1EC3E-EA4B-2117-33F9-C38E7E6D006D}"/>
              </a:ext>
            </a:extLst>
          </p:cNvPr>
          <p:cNvSpPr txBox="1">
            <a:spLocks/>
          </p:cNvSpPr>
          <p:nvPr/>
        </p:nvSpPr>
        <p:spPr>
          <a:xfrm>
            <a:off x="338328" y="113530"/>
            <a:ext cx="5952744" cy="58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Array Representation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E9C22-6D12-7C12-5B06-C7267350CB40}"/>
              </a:ext>
            </a:extLst>
          </p:cNvPr>
          <p:cNvSpPr/>
          <p:nvPr/>
        </p:nvSpPr>
        <p:spPr>
          <a:xfrm>
            <a:off x="822960" y="822960"/>
            <a:ext cx="9125712" cy="1591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Book Antiqua" panose="02040602050305030304" pitchFamily="18" charset="0"/>
              </a:rPr>
              <a:t>Maintain separate queue for each level of priority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Book Antiqua" panose="02040602050305030304" pitchFamily="18" charset="0"/>
              </a:rPr>
              <a:t>Each priority has its own  queue and pair of pointers front and rear.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FE5EF-3F39-34E3-F003-CC500A58BB62}"/>
              </a:ext>
            </a:extLst>
          </p:cNvPr>
          <p:cNvSpPr/>
          <p:nvPr/>
        </p:nvSpPr>
        <p:spPr>
          <a:xfrm>
            <a:off x="1216152" y="3094419"/>
            <a:ext cx="1005840" cy="521208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E0C41-6FB4-AB63-BCB6-6B485DC3E5F8}"/>
              </a:ext>
            </a:extLst>
          </p:cNvPr>
          <p:cNvSpPr/>
          <p:nvPr/>
        </p:nvSpPr>
        <p:spPr>
          <a:xfrm>
            <a:off x="1216152" y="3615627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21FEC-221E-0AAD-B73D-A290CCE9EEBD}"/>
              </a:ext>
            </a:extLst>
          </p:cNvPr>
          <p:cNvSpPr/>
          <p:nvPr/>
        </p:nvSpPr>
        <p:spPr>
          <a:xfrm>
            <a:off x="1216152" y="4136835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0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28DF0-5331-5D00-906D-D0F11E2EF75C}"/>
              </a:ext>
            </a:extLst>
          </p:cNvPr>
          <p:cNvSpPr/>
          <p:nvPr/>
        </p:nvSpPr>
        <p:spPr>
          <a:xfrm>
            <a:off x="1216152" y="4633532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5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CBA72-215A-32F5-56E8-38CFFF39002B}"/>
              </a:ext>
            </a:extLst>
          </p:cNvPr>
          <p:cNvSpPr/>
          <p:nvPr/>
        </p:nvSpPr>
        <p:spPr>
          <a:xfrm>
            <a:off x="1216152" y="5154739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46F43-30E4-B30E-785B-B862F8B9B31D}"/>
              </a:ext>
            </a:extLst>
          </p:cNvPr>
          <p:cNvSpPr txBox="1"/>
          <p:nvPr/>
        </p:nvSpPr>
        <p:spPr>
          <a:xfrm>
            <a:off x="1027939" y="2490116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ook Antiqua" panose="02040602050305030304" pitchFamily="18" charset="0"/>
              </a:rPr>
              <a:t>FRONT</a:t>
            </a:r>
            <a:endParaRPr lang="en-IN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82AE9-F345-6067-0AC8-26701C04A2C0}"/>
              </a:ext>
            </a:extLst>
          </p:cNvPr>
          <p:cNvSpPr txBox="1"/>
          <p:nvPr/>
        </p:nvSpPr>
        <p:spPr>
          <a:xfrm>
            <a:off x="862202" y="317035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IN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39A9C-D04D-DD0A-F8E1-C28424312AA2}"/>
              </a:ext>
            </a:extLst>
          </p:cNvPr>
          <p:cNvSpPr txBox="1"/>
          <p:nvPr/>
        </p:nvSpPr>
        <p:spPr>
          <a:xfrm>
            <a:off x="862202" y="361610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IN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D1844-8FA0-58B7-5EF0-9860CAAA01A2}"/>
              </a:ext>
            </a:extLst>
          </p:cNvPr>
          <p:cNvSpPr txBox="1"/>
          <p:nvPr/>
        </p:nvSpPr>
        <p:spPr>
          <a:xfrm>
            <a:off x="849845" y="413683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IN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16DE5-F084-7A0C-0C76-A43488268980}"/>
              </a:ext>
            </a:extLst>
          </p:cNvPr>
          <p:cNvSpPr txBox="1"/>
          <p:nvPr/>
        </p:nvSpPr>
        <p:spPr>
          <a:xfrm>
            <a:off x="822960" y="464469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IN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07646-7D8E-F315-A0C3-B320B812297B}"/>
              </a:ext>
            </a:extLst>
          </p:cNvPr>
          <p:cNvSpPr txBox="1"/>
          <p:nvPr/>
        </p:nvSpPr>
        <p:spPr>
          <a:xfrm>
            <a:off x="859964" y="516095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  <a:endParaRPr lang="en-IN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57B3D9-F146-172E-31A5-0BC868CDF8FC}"/>
              </a:ext>
            </a:extLst>
          </p:cNvPr>
          <p:cNvSpPr/>
          <p:nvPr/>
        </p:nvSpPr>
        <p:spPr>
          <a:xfrm>
            <a:off x="3321938" y="3101152"/>
            <a:ext cx="1005840" cy="521208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FBD0D0-3454-C115-80B2-C759D6B02A06}"/>
              </a:ext>
            </a:extLst>
          </p:cNvPr>
          <p:cNvSpPr/>
          <p:nvPr/>
        </p:nvSpPr>
        <p:spPr>
          <a:xfrm>
            <a:off x="3321938" y="3622360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2CB0A4-CF3F-8D40-E9A8-C10BE84F0ADC}"/>
              </a:ext>
            </a:extLst>
          </p:cNvPr>
          <p:cNvSpPr/>
          <p:nvPr/>
        </p:nvSpPr>
        <p:spPr>
          <a:xfrm>
            <a:off x="3321938" y="4143568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0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3B09F1-7CB8-96F0-1F3B-BC5E47459B3C}"/>
              </a:ext>
            </a:extLst>
          </p:cNvPr>
          <p:cNvSpPr/>
          <p:nvPr/>
        </p:nvSpPr>
        <p:spPr>
          <a:xfrm>
            <a:off x="3321938" y="4640265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9B6F9D-4F45-B973-DD7F-2B77168747F6}"/>
              </a:ext>
            </a:extLst>
          </p:cNvPr>
          <p:cNvSpPr/>
          <p:nvPr/>
        </p:nvSpPr>
        <p:spPr>
          <a:xfrm>
            <a:off x="3321938" y="5161472"/>
            <a:ext cx="1005840" cy="52120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AFD65D-BFB0-4D4F-CE27-0D94B40474F5}"/>
              </a:ext>
            </a:extLst>
          </p:cNvPr>
          <p:cNvSpPr txBox="1"/>
          <p:nvPr/>
        </p:nvSpPr>
        <p:spPr>
          <a:xfrm>
            <a:off x="3133725" y="24968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ook Antiqua" panose="02040602050305030304" pitchFamily="18" charset="0"/>
              </a:rPr>
              <a:t>REAR</a:t>
            </a:r>
            <a:endParaRPr lang="en-IN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71E12-6C76-94BA-1326-FF6A02BC7527}"/>
              </a:ext>
            </a:extLst>
          </p:cNvPr>
          <p:cNvSpPr txBox="1"/>
          <p:nvPr/>
        </p:nvSpPr>
        <p:spPr>
          <a:xfrm>
            <a:off x="2967988" y="317709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IN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97415-0B07-118C-F863-10E0E2A545F5}"/>
              </a:ext>
            </a:extLst>
          </p:cNvPr>
          <p:cNvSpPr txBox="1"/>
          <p:nvPr/>
        </p:nvSpPr>
        <p:spPr>
          <a:xfrm>
            <a:off x="2967988" y="362284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IN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85F48D-3A36-9118-FEA8-C4B69CD78C05}"/>
              </a:ext>
            </a:extLst>
          </p:cNvPr>
          <p:cNvSpPr txBox="1"/>
          <p:nvPr/>
        </p:nvSpPr>
        <p:spPr>
          <a:xfrm>
            <a:off x="2955631" y="414356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IN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133A82-7828-D759-E017-B78A088DA632}"/>
              </a:ext>
            </a:extLst>
          </p:cNvPr>
          <p:cNvSpPr txBox="1"/>
          <p:nvPr/>
        </p:nvSpPr>
        <p:spPr>
          <a:xfrm>
            <a:off x="2928746" y="46514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IN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89B312-BC86-13E0-A0A3-B2C56453A53E}"/>
              </a:ext>
            </a:extLst>
          </p:cNvPr>
          <p:cNvSpPr txBox="1"/>
          <p:nvPr/>
        </p:nvSpPr>
        <p:spPr>
          <a:xfrm>
            <a:off x="2965750" y="516769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  <a:endParaRPr lang="en-IN" sz="2800" b="1" dirty="0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95C5F1CD-8D0D-4452-573E-426C452B8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36998"/>
              </p:ext>
            </p:extLst>
          </p:nvPr>
        </p:nvGraphicFramePr>
        <p:xfrm>
          <a:off x="5535630" y="3101152"/>
          <a:ext cx="6307074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51179">
                  <a:extLst>
                    <a:ext uri="{9D8B030D-6E8A-4147-A177-3AD203B41FA5}">
                      <a16:colId xmlns:a16="http://schemas.microsoft.com/office/drawing/2014/main" val="3868321483"/>
                    </a:ext>
                  </a:extLst>
                </a:gridCol>
                <a:gridCol w="1051179">
                  <a:extLst>
                    <a:ext uri="{9D8B030D-6E8A-4147-A177-3AD203B41FA5}">
                      <a16:colId xmlns:a16="http://schemas.microsoft.com/office/drawing/2014/main" val="2948325099"/>
                    </a:ext>
                  </a:extLst>
                </a:gridCol>
                <a:gridCol w="1051179">
                  <a:extLst>
                    <a:ext uri="{9D8B030D-6E8A-4147-A177-3AD203B41FA5}">
                      <a16:colId xmlns:a16="http://schemas.microsoft.com/office/drawing/2014/main" val="1801211382"/>
                    </a:ext>
                  </a:extLst>
                </a:gridCol>
                <a:gridCol w="1051179">
                  <a:extLst>
                    <a:ext uri="{9D8B030D-6E8A-4147-A177-3AD203B41FA5}">
                      <a16:colId xmlns:a16="http://schemas.microsoft.com/office/drawing/2014/main" val="2820950989"/>
                    </a:ext>
                  </a:extLst>
                </a:gridCol>
                <a:gridCol w="1051179">
                  <a:extLst>
                    <a:ext uri="{9D8B030D-6E8A-4147-A177-3AD203B41FA5}">
                      <a16:colId xmlns:a16="http://schemas.microsoft.com/office/drawing/2014/main" val="1439637463"/>
                    </a:ext>
                  </a:extLst>
                </a:gridCol>
                <a:gridCol w="1051179">
                  <a:extLst>
                    <a:ext uri="{9D8B030D-6E8A-4147-A177-3AD203B41FA5}">
                      <a16:colId xmlns:a16="http://schemas.microsoft.com/office/drawing/2014/main" val="202808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AAA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7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BBB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CCC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XXX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9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3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FFF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DDD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EEE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70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GGG</a:t>
                      </a:r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023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A6FDF50-A656-B675-ADA2-4A9669F98569}"/>
              </a:ext>
            </a:extLst>
          </p:cNvPr>
          <p:cNvSpPr txBox="1"/>
          <p:nvPr/>
        </p:nvSpPr>
        <p:spPr>
          <a:xfrm>
            <a:off x="5132450" y="3119770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  <a:endParaRPr lang="en-IN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93AA2A-512F-56E5-359C-03CD11E9E6F3}"/>
              </a:ext>
            </a:extLst>
          </p:cNvPr>
          <p:cNvSpPr txBox="1"/>
          <p:nvPr/>
        </p:nvSpPr>
        <p:spPr>
          <a:xfrm>
            <a:off x="5132450" y="3631752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F5A6E0-D84D-3A76-CF4D-F217F0982FF2}"/>
              </a:ext>
            </a:extLst>
          </p:cNvPr>
          <p:cNvSpPr txBox="1"/>
          <p:nvPr/>
        </p:nvSpPr>
        <p:spPr>
          <a:xfrm>
            <a:off x="5125929" y="4114807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  <a:endParaRPr lang="en-IN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33293D-5046-A458-3CAB-7B9BCCAE007C}"/>
              </a:ext>
            </a:extLst>
          </p:cNvPr>
          <p:cNvSpPr txBox="1"/>
          <p:nvPr/>
        </p:nvSpPr>
        <p:spPr>
          <a:xfrm>
            <a:off x="5125929" y="4660468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  <a:endParaRPr lang="en-I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7E4F39-8B90-49C4-0FEE-CA8935F9FFDA}"/>
              </a:ext>
            </a:extLst>
          </p:cNvPr>
          <p:cNvSpPr txBox="1"/>
          <p:nvPr/>
        </p:nvSpPr>
        <p:spPr>
          <a:xfrm>
            <a:off x="5126768" y="5183688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5</a:t>
            </a:r>
            <a:endParaRPr lang="en-IN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7A7EF9-4437-BB87-2EA9-307800324CF0}"/>
              </a:ext>
            </a:extLst>
          </p:cNvPr>
          <p:cNvSpPr txBox="1"/>
          <p:nvPr/>
        </p:nvSpPr>
        <p:spPr>
          <a:xfrm>
            <a:off x="5828751" y="2635539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  <a:endParaRPr lang="en-IN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F213C8-0C33-BDD4-88CA-5174E0C0BB36}"/>
              </a:ext>
            </a:extLst>
          </p:cNvPr>
          <p:cNvSpPr txBox="1"/>
          <p:nvPr/>
        </p:nvSpPr>
        <p:spPr>
          <a:xfrm>
            <a:off x="6864976" y="263461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CC0F8D-4F30-47EC-2DAC-7031B2EEE28B}"/>
              </a:ext>
            </a:extLst>
          </p:cNvPr>
          <p:cNvSpPr txBox="1"/>
          <p:nvPr/>
        </p:nvSpPr>
        <p:spPr>
          <a:xfrm>
            <a:off x="7901201" y="263461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  <a:endParaRPr lang="en-IN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665FD1-8AF8-CC11-571F-260BD7E3F2FC}"/>
              </a:ext>
            </a:extLst>
          </p:cNvPr>
          <p:cNvSpPr txBox="1"/>
          <p:nvPr/>
        </p:nvSpPr>
        <p:spPr>
          <a:xfrm>
            <a:off x="8937426" y="2632561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  <a:endParaRPr lang="en-I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EC0A4-0104-D712-B2B0-D2B82D50D080}"/>
              </a:ext>
            </a:extLst>
          </p:cNvPr>
          <p:cNvSpPr txBox="1"/>
          <p:nvPr/>
        </p:nvSpPr>
        <p:spPr>
          <a:xfrm>
            <a:off x="10014409" y="264871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5</a:t>
            </a:r>
            <a:endParaRPr lang="en-IN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948FB7-4577-481A-BBEA-0D87BF6AD80A}"/>
              </a:ext>
            </a:extLst>
          </p:cNvPr>
          <p:cNvSpPr txBox="1"/>
          <p:nvPr/>
        </p:nvSpPr>
        <p:spPr>
          <a:xfrm>
            <a:off x="10983949" y="264871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5221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01BFB-EB54-8202-6C2F-2DA475A1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DF859-592E-00A6-641F-A6E2BB20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61414-3FCE-33FB-883E-0C74FB53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D64E2-FF67-C3D8-0159-021D1EB4E6EE}"/>
              </a:ext>
            </a:extLst>
          </p:cNvPr>
          <p:cNvSpPr/>
          <p:nvPr/>
        </p:nvSpPr>
        <p:spPr>
          <a:xfrm>
            <a:off x="457200" y="329184"/>
            <a:ext cx="9793224" cy="2496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latin typeface="Book Antiqua" panose="02040602050305030304" pitchFamily="18" charset="0"/>
              </a:rPr>
              <a:t>Deletion:</a:t>
            </a:r>
          </a:p>
          <a:p>
            <a:pPr marL="514350" indent="-514350" algn="just">
              <a:buAutoNum type="arabicPeriod"/>
            </a:pPr>
            <a:r>
              <a:rPr lang="en-US" sz="3200" i="1" dirty="0">
                <a:latin typeface="Book Antiqua" panose="02040602050305030304" pitchFamily="18" charset="0"/>
              </a:rPr>
              <a:t>Find smallest K such that FRONT[K]!=NULL</a:t>
            </a:r>
          </a:p>
          <a:p>
            <a:pPr marL="514350" indent="-514350" algn="just">
              <a:buAutoNum type="arabicPeriod"/>
            </a:pPr>
            <a:r>
              <a:rPr lang="en-US" sz="3200" i="1" dirty="0">
                <a:latin typeface="Book Antiqua" panose="02040602050305030304" pitchFamily="18" charset="0"/>
              </a:rPr>
              <a:t>Delete and process front element in row K of Queue</a:t>
            </a:r>
          </a:p>
          <a:p>
            <a:pPr marL="514350" indent="-514350" algn="just">
              <a:buAutoNum type="arabicPeriod"/>
            </a:pPr>
            <a:r>
              <a:rPr lang="en-US" sz="3200" i="1" dirty="0">
                <a:latin typeface="Book Antiqua" panose="02040602050305030304" pitchFamily="18" charset="0"/>
              </a:rPr>
              <a:t>Exit 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C4084-E849-F085-A8F4-3E5E848D18D6}"/>
              </a:ext>
            </a:extLst>
          </p:cNvPr>
          <p:cNvSpPr/>
          <p:nvPr/>
        </p:nvSpPr>
        <p:spPr>
          <a:xfrm>
            <a:off x="563880" y="3342767"/>
            <a:ext cx="9793224" cy="19058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latin typeface="Book Antiqua" panose="02040602050305030304" pitchFamily="18" charset="0"/>
              </a:rPr>
              <a:t>Insertion of an ITEM with priority M:</a:t>
            </a:r>
          </a:p>
          <a:p>
            <a:pPr marL="514350" indent="-514350" algn="just">
              <a:buAutoNum type="arabicPeriod"/>
            </a:pPr>
            <a:r>
              <a:rPr lang="en-US" sz="3200" i="1" dirty="0">
                <a:latin typeface="Book Antiqua" panose="02040602050305030304" pitchFamily="18" charset="0"/>
              </a:rPr>
              <a:t>Insert ITEM to rear element in row M of Queue</a:t>
            </a:r>
          </a:p>
          <a:p>
            <a:pPr marL="514350" indent="-514350" algn="just">
              <a:buAutoNum type="arabicPeriod"/>
            </a:pPr>
            <a:r>
              <a:rPr lang="en-US" sz="3200" i="1" dirty="0">
                <a:latin typeface="Book Antiqua" panose="02040602050305030304" pitchFamily="18" charset="0"/>
              </a:rPr>
              <a:t>Exit 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94733-8F72-7A99-81FC-3060F78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4A-FEF2-0C84-5AF0-2529DCAF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4948-AEC5-2E59-4E6C-39F80CAF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12F22-F635-2050-12B6-6D23B95A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2" y="1051170"/>
            <a:ext cx="7411376" cy="41688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78E960-3750-867A-A7D7-56B5F2F234D4}"/>
              </a:ext>
            </a:extLst>
          </p:cNvPr>
          <p:cNvSpPr/>
          <p:nvPr/>
        </p:nvSpPr>
        <p:spPr>
          <a:xfrm>
            <a:off x="7847860" y="1464815"/>
            <a:ext cx="3195961" cy="15713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Expressions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7573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17E5-D18E-97BB-317B-C892655C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1"/>
            <a:ext cx="11277600" cy="86187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SYSTEM STACK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E0C3B-7BEF-28D1-6A1E-6920186A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9C68F-9CCC-6D20-538D-9E77893B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41376-41D8-2659-357C-1213F442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AFFF8-93CE-7CF6-E71D-9E75A5773FA7}"/>
              </a:ext>
            </a:extLst>
          </p:cNvPr>
          <p:cNvSpPr txBox="1"/>
          <p:nvPr/>
        </p:nvSpPr>
        <p:spPr>
          <a:xfrm>
            <a:off x="872319" y="1139449"/>
            <a:ext cx="108624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A special stack used by programs to process function calls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Each function is allotted an area called “Activation Record” or “Stack frame”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Only one function can execute at any time.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Hence function to be selected is one at the top of stack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PUSH- whenever a function is called, new stack frame is pushed on top of stack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chemeClr val="accent6">
                    <a:lumMod val="10000"/>
                  </a:schemeClr>
                </a:solidFill>
                <a:latin typeface="Book Antiqua" panose="02040602050305030304" pitchFamily="18" charset="0"/>
              </a:rPr>
              <a:t>POP – whenever a function execution is completed, stack frame from top is popped</a:t>
            </a:r>
            <a:endParaRPr lang="en-IN" sz="3200" b="1" i="1" dirty="0">
              <a:solidFill>
                <a:schemeClr val="accent6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A3801-1171-83A4-3010-64153C20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1A61-D936-37B8-49EB-9200CDD5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8A1D0-43D0-A4B3-CFB1-26DE25AE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78797-CB25-7D2C-D6D1-9EFA79004424}"/>
              </a:ext>
            </a:extLst>
          </p:cNvPr>
          <p:cNvSpPr/>
          <p:nvPr/>
        </p:nvSpPr>
        <p:spPr>
          <a:xfrm>
            <a:off x="563732" y="136525"/>
            <a:ext cx="9125712" cy="2255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Book Antiqua" panose="02040602050305030304" pitchFamily="18" charset="0"/>
              </a:rPr>
              <a:t>Precedence: Who is first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Book Antiqua" panose="02040602050305030304" pitchFamily="18" charset="0"/>
              </a:rPr>
              <a:t>Associativity: Order of evaluation among same precedence operators (</a:t>
            </a:r>
            <a:r>
              <a:rPr lang="en-US" sz="3200" dirty="0" err="1">
                <a:latin typeface="Book Antiqua" panose="02040602050305030304" pitchFamily="18" charset="0"/>
              </a:rPr>
              <a:t>LtoR</a:t>
            </a:r>
            <a:r>
              <a:rPr lang="en-US" sz="3200" dirty="0">
                <a:latin typeface="Book Antiqua" panose="02040602050305030304" pitchFamily="18" charset="0"/>
              </a:rPr>
              <a:t> or </a:t>
            </a:r>
            <a:r>
              <a:rPr lang="en-US" sz="3200" dirty="0" err="1">
                <a:latin typeface="Book Antiqua" panose="02040602050305030304" pitchFamily="18" charset="0"/>
              </a:rPr>
              <a:t>RtoL</a:t>
            </a:r>
            <a:r>
              <a:rPr lang="en-US" sz="3200" dirty="0">
                <a:latin typeface="Book Antiqua" panose="02040602050305030304" pitchFamily="18" charset="0"/>
              </a:rPr>
              <a:t>)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85786-2B5B-D648-878E-2FEB7AB8F6B9}"/>
              </a:ext>
            </a:extLst>
          </p:cNvPr>
          <p:cNvSpPr txBox="1"/>
          <p:nvPr/>
        </p:nvSpPr>
        <p:spPr>
          <a:xfrm>
            <a:off x="563732" y="2758329"/>
            <a:ext cx="835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Book Antiqua" panose="02040602050305030304" pitchFamily="18" charset="0"/>
              </a:rPr>
              <a:t>Eg</a:t>
            </a:r>
            <a:r>
              <a:rPr lang="en-US" sz="3200" b="1" i="1" dirty="0">
                <a:latin typeface="Book Antiqua" panose="02040602050305030304" pitchFamily="18" charset="0"/>
              </a:rPr>
              <a:t>: Evaluate the expression: x=a/</a:t>
            </a:r>
            <a:r>
              <a:rPr lang="en-US" sz="3200" b="1" i="1" dirty="0" err="1">
                <a:latin typeface="Book Antiqua" panose="02040602050305030304" pitchFamily="18" charset="0"/>
              </a:rPr>
              <a:t>b-c+d</a:t>
            </a:r>
            <a:r>
              <a:rPr lang="en-US" sz="3200" b="1" i="1" dirty="0">
                <a:latin typeface="Book Antiqua" panose="02040602050305030304" pitchFamily="18" charset="0"/>
              </a:rPr>
              <a:t>*e-a*c</a:t>
            </a:r>
          </a:p>
          <a:p>
            <a:r>
              <a:rPr lang="en-US" sz="3200" b="1" i="1" dirty="0">
                <a:latin typeface="Book Antiqua" panose="02040602050305030304" pitchFamily="18" charset="0"/>
              </a:rPr>
              <a:t>where a=4, b=c=2, d=e=3</a:t>
            </a:r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E8A6B-BB03-DE02-3066-122EDBB2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6B16E-8D84-0E4C-FBD2-12B090EF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7C86B-2AAA-28DA-7B82-6FA0768C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 descr="Operators in C programming">
            <a:extLst>
              <a:ext uri="{FF2B5EF4-FFF2-40B4-BE49-F238E27FC236}">
                <a16:creationId xmlns:a16="http://schemas.microsoft.com/office/drawing/2014/main" id="{47370828-E3D5-4A17-3CA6-E5774FE2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4" y="504225"/>
            <a:ext cx="10082456" cy="55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BB505-A693-2816-BAB7-836B7516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3B566-EF50-7D40-A941-B72EB87E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55019-AE4E-460E-B7F2-5CEE4D9A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4411A-C58A-4C94-8B6C-3CEBB383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78" y="2036321"/>
            <a:ext cx="9039058" cy="20238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A4D912-E61D-62F0-D5EB-F49ACADAA624}"/>
              </a:ext>
            </a:extLst>
          </p:cNvPr>
          <p:cNvSpPr/>
          <p:nvPr/>
        </p:nvSpPr>
        <p:spPr>
          <a:xfrm>
            <a:off x="310718" y="203634"/>
            <a:ext cx="4935985" cy="17494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Type of Expressions</a:t>
            </a:r>
            <a:endParaRPr lang="en-I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E63CE-654B-3D47-02F6-25705F077B75}"/>
              </a:ext>
            </a:extLst>
          </p:cNvPr>
          <p:cNvSpPr txBox="1"/>
          <p:nvPr/>
        </p:nvSpPr>
        <p:spPr>
          <a:xfrm>
            <a:off x="954349" y="4366305"/>
            <a:ext cx="10795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Postfix and Prefix expressions are used by compilers due to efficiency concerns during evaluation</a:t>
            </a:r>
            <a:endParaRPr lang="en-IN" sz="3200" b="1" i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AC0A5-D7A7-3723-6DB7-4BEE31236CE3}"/>
              </a:ext>
            </a:extLst>
          </p:cNvPr>
          <p:cNvSpPr txBox="1"/>
          <p:nvPr/>
        </p:nvSpPr>
        <p:spPr>
          <a:xfrm>
            <a:off x="4984512" y="392085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Polish</a:t>
            </a:r>
            <a:endParaRPr lang="en-IN" sz="32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49D9F-738B-7AE4-9644-F45290F162C2}"/>
              </a:ext>
            </a:extLst>
          </p:cNvPr>
          <p:cNvSpPr txBox="1"/>
          <p:nvPr/>
        </p:nvSpPr>
        <p:spPr>
          <a:xfrm>
            <a:off x="7604905" y="3851022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Reverse Polish/Suffix</a:t>
            </a:r>
            <a:endParaRPr lang="en-IN" sz="32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7FE9F-FC46-BB1F-7623-98AC126B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3F882-6754-5EFE-C9B0-644EDF0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8FCB-2F1D-60ED-AA8C-8D6508ED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2B7A2-D629-4E6C-7BC5-3B891753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" y="311180"/>
            <a:ext cx="11841517" cy="52284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57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81293-C469-49A0-BAAE-BA949471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2D9D5-7EB4-97EE-ECD0-4142F214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70C31-0D34-E7C6-03D7-4540574B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F111E-44F7-2FD1-EF9E-4ECDA600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96" y="995130"/>
            <a:ext cx="9974663" cy="3834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27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C374E-DAE8-81E5-F0A3-F69F7559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F2B7D-5ECA-D16C-D63B-B3562340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E9B8-86EC-1F7C-403E-B904C1F7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674296D0-DB52-5A89-E704-876EE33B0955}"/>
              </a:ext>
            </a:extLst>
          </p:cNvPr>
          <p:cNvSpPr/>
          <p:nvPr/>
        </p:nvSpPr>
        <p:spPr>
          <a:xfrm>
            <a:off x="457200" y="1038687"/>
            <a:ext cx="10804124" cy="5033639"/>
          </a:xfrm>
          <a:prstGeom prst="vertic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ALGORTITHM: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1: SCAN EXPRESSION FROM LEFT TO RIGHT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2: IF CURRENT TOKEN IS NUMBER/CHAR, PRINT IT. GOTO STEP 1 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3: IF CURRENT TOKEN IS OPERATOR O: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3.1: IF PRECEDENCE(O</a:t>
            </a:r>
            <a:r>
              <a:rPr lang="en-US" sz="2800">
                <a:solidFill>
                  <a:srgbClr val="FFFF00"/>
                </a:solidFill>
                <a:latin typeface="Century" panose="02040604050505020304" pitchFamily="18" charset="0"/>
              </a:rPr>
              <a:t>) &lt;= </a:t>
            </a:r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PRECEDENCE (TOS)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POP TOS SYMBOL and PRINT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REPEAT 3.1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3.2: ELSE PUSH O to STACK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GOTO STEP 1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93897-C1DA-04F0-7878-76D023E48BD7}"/>
              </a:ext>
            </a:extLst>
          </p:cNvPr>
          <p:cNvSpPr/>
          <p:nvPr/>
        </p:nvSpPr>
        <p:spPr>
          <a:xfrm>
            <a:off x="296292" y="0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CONVERSION FROM INFIX TO POSTFIX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9233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EE27B-A613-06C3-6717-03CE7D5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A2090-1017-3D01-DADF-813422D0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F5E21-2FEF-E62B-7CB5-2F492D3C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FE5FA549-252A-CBB8-F4F5-651925A1D2B3}"/>
              </a:ext>
            </a:extLst>
          </p:cNvPr>
          <p:cNvSpPr/>
          <p:nvPr/>
        </p:nvSpPr>
        <p:spPr>
          <a:xfrm>
            <a:off x="1065318" y="380600"/>
            <a:ext cx="9445842" cy="4873840"/>
          </a:xfrm>
          <a:prstGeom prst="vertic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4: IF CURRENT TOKEN IS ‘(‘, PUSH TO 	      STACK. GO TO STEP 1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5: IF CURRENT TOKEN IS ‘)’,  POP AND 	     PRINT ALL SYMBOLS UNTIL YOU 	     GET ‘(‘. GOTO STEP 1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6: POP ANY RESIDUAL SYMBOLS AND 	      PRINT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7: IF CURRENT TOKEN IS EOS, EXIT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8E155-5C1A-3BA7-CFD0-4EBA8F70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191D9-491D-428F-4636-600EC850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83D0-9A93-D7D3-8892-C52EFDA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3C8A9-9B6C-8F18-AB9B-2D8DAE84C1BE}"/>
              </a:ext>
            </a:extLst>
          </p:cNvPr>
          <p:cNvSpPr/>
          <p:nvPr/>
        </p:nvSpPr>
        <p:spPr>
          <a:xfrm>
            <a:off x="296292" y="0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/>
              <a:t>Examples: </a:t>
            </a:r>
            <a:endParaRPr lang="en-I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F6B8B-8E3B-3063-8A2A-CB752B2B0E96}"/>
                  </a:ext>
                </a:extLst>
              </p:cNvPr>
              <p:cNvSpPr txBox="1"/>
              <p:nvPr/>
            </p:nvSpPr>
            <p:spPr>
              <a:xfrm>
                <a:off x="1287262" y="1589103"/>
                <a:ext cx="1933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F6B8B-8E3B-3063-8A2A-CB752B2B0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1589103"/>
                <a:ext cx="193354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24965F-7965-71B5-C601-DF4515F77B29}"/>
                  </a:ext>
                </a:extLst>
              </p:cNvPr>
              <p:cNvSpPr txBox="1"/>
              <p:nvPr/>
            </p:nvSpPr>
            <p:spPr>
              <a:xfrm>
                <a:off x="1065320" y="2517330"/>
                <a:ext cx="3368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24965F-7965-71B5-C601-DF4515F77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517330"/>
                <a:ext cx="336823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49DAA-2231-ABF6-75AB-7E39556BEAE0}"/>
                  </a:ext>
                </a:extLst>
              </p:cNvPr>
              <p:cNvSpPr txBox="1"/>
              <p:nvPr/>
            </p:nvSpPr>
            <p:spPr>
              <a:xfrm>
                <a:off x="1287262" y="3374353"/>
                <a:ext cx="2400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49DAA-2231-ABF6-75AB-7E39556B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3374353"/>
                <a:ext cx="240001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775E6-16E9-BD4B-57E6-2E49FC0708D5}"/>
                  </a:ext>
                </a:extLst>
              </p:cNvPr>
              <p:cNvSpPr txBox="1"/>
              <p:nvPr/>
            </p:nvSpPr>
            <p:spPr>
              <a:xfrm>
                <a:off x="1198485" y="4302580"/>
                <a:ext cx="633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600" b="1" dirty="0"/>
                  <a:t> +c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775E6-16E9-BD4B-57E6-2E49FC070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5" y="4302580"/>
                <a:ext cx="6332428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FD440-7E2D-DA12-9D11-B45E3B4F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1C26F-2C93-319A-AF8F-C1A8E353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F21AC-8D91-F0DC-BD02-788734D9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B5926-428C-CA19-FA49-DD930E896D08}"/>
              </a:ext>
            </a:extLst>
          </p:cNvPr>
          <p:cNvSpPr/>
          <p:nvPr/>
        </p:nvSpPr>
        <p:spPr>
          <a:xfrm>
            <a:off x="296292" y="0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CONVERSION FROM INFIX TO PREFIX</a:t>
            </a:r>
            <a:endParaRPr lang="en-IN" sz="3200" b="1" dirty="0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FE4C488-9254-0A5D-B1E0-D33D3356F35C}"/>
              </a:ext>
            </a:extLst>
          </p:cNvPr>
          <p:cNvSpPr/>
          <p:nvPr/>
        </p:nvSpPr>
        <p:spPr>
          <a:xfrm>
            <a:off x="381740" y="843378"/>
            <a:ext cx="10804124" cy="5512972"/>
          </a:xfrm>
          <a:prstGeom prst="vertic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ALGORTITHM: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 1: REVERSE GIVEN EXPRESSION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2: SCAN EXPRESSION FROM LEFT TO RIGHT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3: IF CURRENT TOKEN IS NUMBER/CHAR, PRINT IT. GOTO STEP 1 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4: IF CURRENT TOKEN IS OPERATOR O: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4.1: IF PRECEDENCE(O) &lt; PRECEDENCE (TOS)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POP TOS SYMBOL and PRINT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REPEAT 4.1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4.2: ELSE PUSH O to STACK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 GOTO STEP 1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0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746F2-7310-2D2B-F15D-D87A4C44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C64EA-BF5E-D391-6C61-0C022D44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FE3-CB26-9029-328F-CF8D22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19113F23-75A2-3DC1-04B3-3EB553BF95D4}"/>
              </a:ext>
            </a:extLst>
          </p:cNvPr>
          <p:cNvSpPr/>
          <p:nvPr/>
        </p:nvSpPr>
        <p:spPr>
          <a:xfrm>
            <a:off x="976542" y="416110"/>
            <a:ext cx="9445842" cy="4873840"/>
          </a:xfrm>
          <a:prstGeom prst="vertic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5: IF CURRENT TOKEN IS ‘)‘, PUSH TO 	      STACK. GO TO STEP 1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6: IF CURRENT TOKEN IS ‘(’,  POP AND 	     PRINT ALL SYMBOLS UNTIL YOU 	     GET ‘)‘. GOTO STEP 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7: POP ANY RESIDUAL SYMBOLS AND 	      PRINT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8: IF CURRENT TOKEN IS EOS, REVERSE THE OUTPUT, PRINT and EXIT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A4FEB-9690-1DD3-A74F-357ED83A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44121-05BD-5F54-2612-DA004DE8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DCFD-E2AC-8B6E-F8D3-D214AA55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AE9F35-8222-5B8A-EF6C-120F5635B6BB}"/>
              </a:ext>
            </a:extLst>
          </p:cNvPr>
          <p:cNvSpPr txBox="1">
            <a:spLocks/>
          </p:cNvSpPr>
          <p:nvPr/>
        </p:nvSpPr>
        <p:spPr>
          <a:xfrm>
            <a:off x="76200" y="132336"/>
            <a:ext cx="11277600" cy="6029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SYSTEM STACK IN ACTION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3A741-92AE-C858-00AD-E4F5EA76FA5A}"/>
              </a:ext>
            </a:extLst>
          </p:cNvPr>
          <p:cNvSpPr txBox="1"/>
          <p:nvPr/>
        </p:nvSpPr>
        <p:spPr>
          <a:xfrm>
            <a:off x="49197" y="938675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main()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{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 f1(3);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}</a:t>
            </a:r>
          </a:p>
          <a:p>
            <a:endParaRPr lang="en-US" sz="2800" b="1" dirty="0">
              <a:latin typeface="Book Antiqua" panose="02040602050305030304" pitchFamily="18" charset="0"/>
            </a:endParaRPr>
          </a:p>
          <a:p>
            <a:r>
              <a:rPr lang="en-US" sz="2800" b="1" dirty="0">
                <a:latin typeface="Book Antiqua" panose="02040602050305030304" pitchFamily="18" charset="0"/>
              </a:rPr>
              <a:t>void f1(int x)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{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  int y=2;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  </a:t>
            </a:r>
            <a:r>
              <a:rPr lang="en-US" sz="2800" b="1" dirty="0" err="1">
                <a:latin typeface="Book Antiqua" panose="02040602050305030304" pitchFamily="18" charset="0"/>
              </a:rPr>
              <a:t>printf</a:t>
            </a:r>
            <a:r>
              <a:rPr lang="en-US" sz="2800" b="1" dirty="0">
                <a:latin typeface="Book Antiqua" panose="02040602050305030304" pitchFamily="18" charset="0"/>
              </a:rPr>
              <a:t>(“%</a:t>
            </a:r>
            <a:r>
              <a:rPr lang="en-US" sz="2800" b="1" dirty="0" err="1">
                <a:latin typeface="Book Antiqua" panose="02040602050305030304" pitchFamily="18" charset="0"/>
              </a:rPr>
              <a:t>d”,x</a:t>
            </a:r>
            <a:r>
              <a:rPr lang="en-US" sz="2800" b="1" dirty="0">
                <a:latin typeface="Book Antiqua" panose="02040602050305030304" pitchFamily="18" charset="0"/>
              </a:rPr>
              <a:t>);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3A206-4FFB-4F0D-65F5-B688A5ABE085}"/>
              </a:ext>
            </a:extLst>
          </p:cNvPr>
          <p:cNvSpPr/>
          <p:nvPr/>
        </p:nvSpPr>
        <p:spPr>
          <a:xfrm>
            <a:off x="3898219" y="894964"/>
            <a:ext cx="3034683" cy="1118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previous frame pointer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50368-E1A0-3516-921D-CA41C1EFB260}"/>
              </a:ext>
            </a:extLst>
          </p:cNvPr>
          <p:cNvSpPr/>
          <p:nvPr/>
        </p:nvSpPr>
        <p:spPr>
          <a:xfrm>
            <a:off x="3898219" y="1805077"/>
            <a:ext cx="3034683" cy="799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Local variables, parameters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FD8360-C399-9D0A-0488-C83DAB28BEC1}"/>
              </a:ext>
            </a:extLst>
          </p:cNvPr>
          <p:cNvSpPr/>
          <p:nvPr/>
        </p:nvSpPr>
        <p:spPr>
          <a:xfrm>
            <a:off x="3898219" y="2599537"/>
            <a:ext cx="3034683" cy="683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return address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2B9F1-D962-9E76-D7EF-FCB255F1CDAC}"/>
              </a:ext>
            </a:extLst>
          </p:cNvPr>
          <p:cNvSpPr/>
          <p:nvPr/>
        </p:nvSpPr>
        <p:spPr>
          <a:xfrm>
            <a:off x="3898219" y="3678388"/>
            <a:ext cx="3034683" cy="1118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previous frame pointer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020161-69BF-6BC0-823B-6F925E4B4160}"/>
              </a:ext>
            </a:extLst>
          </p:cNvPr>
          <p:cNvSpPr/>
          <p:nvPr/>
        </p:nvSpPr>
        <p:spPr>
          <a:xfrm>
            <a:off x="3898219" y="4588501"/>
            <a:ext cx="3034683" cy="799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38F8E-6CB3-F738-7C92-468B5A17321F}"/>
              </a:ext>
            </a:extLst>
          </p:cNvPr>
          <p:cNvSpPr/>
          <p:nvPr/>
        </p:nvSpPr>
        <p:spPr>
          <a:xfrm>
            <a:off x="3898219" y="5382961"/>
            <a:ext cx="3034683" cy="683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return address</a:t>
            </a:r>
            <a:endParaRPr lang="en-IN" sz="2400" dirty="0">
              <a:latin typeface="Algerian" panose="04020705040A02060702" pitchFamily="82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D20128B-0220-AC41-9D94-C62A25F49498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V="1">
            <a:off x="3630597" y="4237742"/>
            <a:ext cx="267622" cy="16165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9B4C3F-F84B-F5B4-D953-F35A13E53EEE}"/>
              </a:ext>
            </a:extLst>
          </p:cNvPr>
          <p:cNvSpPr/>
          <p:nvPr/>
        </p:nvSpPr>
        <p:spPr>
          <a:xfrm>
            <a:off x="8096435" y="3619704"/>
            <a:ext cx="3034683" cy="1118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previous frame pointer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FD208A-4125-CDAA-A8A0-AE1EE647626C}"/>
              </a:ext>
            </a:extLst>
          </p:cNvPr>
          <p:cNvSpPr/>
          <p:nvPr/>
        </p:nvSpPr>
        <p:spPr>
          <a:xfrm>
            <a:off x="8096435" y="4529817"/>
            <a:ext cx="3034683" cy="799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ADFBD-65FA-12F9-6770-D0DA608CB057}"/>
              </a:ext>
            </a:extLst>
          </p:cNvPr>
          <p:cNvSpPr/>
          <p:nvPr/>
        </p:nvSpPr>
        <p:spPr>
          <a:xfrm>
            <a:off x="8096435" y="5324277"/>
            <a:ext cx="3034683" cy="683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return address</a:t>
            </a:r>
            <a:endParaRPr lang="en-IN" sz="2400" dirty="0">
              <a:latin typeface="Algerian" panose="04020705040A02060702" pitchFamily="82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89B8B28-8872-3E0A-67FB-DF535D912608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7303363" y="4179059"/>
            <a:ext cx="793072" cy="173567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BEFA1-EB45-B95E-7F69-E9A825F49DE9}"/>
              </a:ext>
            </a:extLst>
          </p:cNvPr>
          <p:cNvSpPr/>
          <p:nvPr/>
        </p:nvSpPr>
        <p:spPr>
          <a:xfrm>
            <a:off x="8098284" y="1262777"/>
            <a:ext cx="3034683" cy="9016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previous frame pointer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A7DFA4-747A-2CF1-5F94-15BE17BBA98A}"/>
              </a:ext>
            </a:extLst>
          </p:cNvPr>
          <p:cNvSpPr/>
          <p:nvPr/>
        </p:nvSpPr>
        <p:spPr>
          <a:xfrm>
            <a:off x="8096434" y="2164408"/>
            <a:ext cx="3034683" cy="79905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 Antiqua" panose="02040602050305030304" pitchFamily="18" charset="0"/>
              </a:rPr>
              <a:t>x,y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9643A5-E4E5-93B6-6AB6-73B672337E94}"/>
              </a:ext>
            </a:extLst>
          </p:cNvPr>
          <p:cNvSpPr/>
          <p:nvPr/>
        </p:nvSpPr>
        <p:spPr>
          <a:xfrm>
            <a:off x="8107162" y="2978216"/>
            <a:ext cx="3034683" cy="68364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return address</a:t>
            </a:r>
            <a:endParaRPr lang="en-IN" sz="2400" dirty="0">
              <a:latin typeface="Algerian" panose="04020705040A02060702" pitchFamily="82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DEF1896-A055-6919-13B0-FF6CED419638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7717284" y="1713593"/>
            <a:ext cx="381000" cy="3975218"/>
          </a:xfrm>
          <a:prstGeom prst="bentConnector2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87F38F-7926-475D-4EE4-20C52253270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725975" y="5666099"/>
            <a:ext cx="370460" cy="9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30D4D36-C91B-B4F7-1BA9-F43FC058F48B}"/>
              </a:ext>
            </a:extLst>
          </p:cNvPr>
          <p:cNvSpPr/>
          <p:nvPr/>
        </p:nvSpPr>
        <p:spPr>
          <a:xfrm>
            <a:off x="11220635" y="1342798"/>
            <a:ext cx="133165" cy="227690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E7ADCE-A00E-A018-4DD1-298354C72020}"/>
              </a:ext>
            </a:extLst>
          </p:cNvPr>
          <p:cNvSpPr txBox="1"/>
          <p:nvPr/>
        </p:nvSpPr>
        <p:spPr>
          <a:xfrm>
            <a:off x="11475137" y="1935877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f1()</a:t>
            </a:r>
            <a:endParaRPr lang="en-IN" sz="3200" b="1" dirty="0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1978630-2C8E-8FFF-09EE-03AB6545D28B}"/>
              </a:ext>
            </a:extLst>
          </p:cNvPr>
          <p:cNvSpPr/>
          <p:nvPr/>
        </p:nvSpPr>
        <p:spPr>
          <a:xfrm>
            <a:off x="11208067" y="3731014"/>
            <a:ext cx="133165" cy="227690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A3AE71-71C0-73B5-B9CB-8C19A159633F}"/>
              </a:ext>
            </a:extLst>
          </p:cNvPr>
          <p:cNvSpPr txBox="1"/>
          <p:nvPr/>
        </p:nvSpPr>
        <p:spPr>
          <a:xfrm>
            <a:off x="11290555" y="4403251"/>
            <a:ext cx="912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main()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5307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6" grpId="0" animBg="1"/>
      <p:bldP spid="37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8E155-5C1A-3BA7-CFD0-4EBA8F70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191D9-491D-428F-4636-600EC850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83D0-9A93-D7D3-8892-C52EFDA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3C8A9-9B6C-8F18-AB9B-2D8DAE84C1BE}"/>
              </a:ext>
            </a:extLst>
          </p:cNvPr>
          <p:cNvSpPr/>
          <p:nvPr/>
        </p:nvSpPr>
        <p:spPr>
          <a:xfrm>
            <a:off x="296292" y="0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/>
              <a:t>Examples: </a:t>
            </a:r>
            <a:endParaRPr lang="en-I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F6B8B-8E3B-3063-8A2A-CB752B2B0E96}"/>
                  </a:ext>
                </a:extLst>
              </p:cNvPr>
              <p:cNvSpPr txBox="1"/>
              <p:nvPr/>
            </p:nvSpPr>
            <p:spPr>
              <a:xfrm>
                <a:off x="1287262" y="1589103"/>
                <a:ext cx="19335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F6B8B-8E3B-3063-8A2A-CB752B2B0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1589103"/>
                <a:ext cx="193354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24965F-7965-71B5-C601-DF4515F77B29}"/>
                  </a:ext>
                </a:extLst>
              </p:cNvPr>
              <p:cNvSpPr txBox="1"/>
              <p:nvPr/>
            </p:nvSpPr>
            <p:spPr>
              <a:xfrm>
                <a:off x="1065320" y="2517330"/>
                <a:ext cx="3368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24965F-7965-71B5-C601-DF4515F77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517330"/>
                <a:ext cx="336823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49DAA-2231-ABF6-75AB-7E39556BEAE0}"/>
                  </a:ext>
                </a:extLst>
              </p:cNvPr>
              <p:cNvSpPr txBox="1"/>
              <p:nvPr/>
            </p:nvSpPr>
            <p:spPr>
              <a:xfrm>
                <a:off x="1287262" y="3374353"/>
                <a:ext cx="24000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49DAA-2231-ABF6-75AB-7E39556B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3374353"/>
                <a:ext cx="240001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775E6-16E9-BD4B-57E6-2E49FC0708D5}"/>
                  </a:ext>
                </a:extLst>
              </p:cNvPr>
              <p:cNvSpPr txBox="1"/>
              <p:nvPr/>
            </p:nvSpPr>
            <p:spPr>
              <a:xfrm>
                <a:off x="1198485" y="4302580"/>
                <a:ext cx="633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600" b="1" dirty="0"/>
                  <a:t> +c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775E6-16E9-BD4B-57E6-2E49FC070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5" y="4302580"/>
                <a:ext cx="6332428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3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50446-9C2D-DB89-55A7-94EC9FB2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80527-F9BF-B7BD-467A-D5A25091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66C0C-BAF9-BC27-F8D9-E962AC21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404DF-3105-2446-713F-69E28313AD6E}"/>
              </a:ext>
            </a:extLst>
          </p:cNvPr>
          <p:cNvSpPr/>
          <p:nvPr/>
        </p:nvSpPr>
        <p:spPr>
          <a:xfrm>
            <a:off x="296291" y="0"/>
            <a:ext cx="7418403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EVALUATION OF POSTFIX EXPRESSIONS</a:t>
            </a:r>
            <a:endParaRPr lang="en-IN" sz="3200" b="1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BBE1B038-8254-B600-F2F3-71925A8522DD}"/>
              </a:ext>
            </a:extLst>
          </p:cNvPr>
          <p:cNvSpPr/>
          <p:nvPr/>
        </p:nvSpPr>
        <p:spPr>
          <a:xfrm>
            <a:off x="381739" y="843378"/>
            <a:ext cx="11159231" cy="5512972"/>
          </a:xfrm>
          <a:prstGeom prst="vertic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ALGORTITHM: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 1: SCAN EXPRESSION FROM LEFT TO RIGHT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2: IF CURRENT TOKEN IS NUMBER/CHAR, </a:t>
            </a:r>
            <a:r>
              <a:rPr lang="en-US" sz="2800">
                <a:solidFill>
                  <a:srgbClr val="FFFF00"/>
                </a:solidFill>
                <a:latin typeface="Century" panose="02040604050505020304" pitchFamily="18" charset="0"/>
              </a:rPr>
              <a:t>PUSH NUMBER/CHAR. </a:t>
            </a:r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GOTO STEP 1 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3: IF CURRENT TOKEN IS OPERATOR O: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3.1: POP TOS SYMBOL –NUM2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POP TOS SYMBOL – NUM1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PUSH (NUM1 OP NUM2)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GOTO STEP 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4: IF CURRENT TOKEN IS EOS, PRINT TOS and EXIT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04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0D63A-E936-4401-C5DD-28A392AF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6267-B5F8-484E-0A08-9EDB4F0B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C0E45-7EDF-C2EC-5314-8C9E5ED9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9EC85-F74D-CAF2-6DAC-34BD38DB96D2}"/>
              </a:ext>
            </a:extLst>
          </p:cNvPr>
          <p:cNvSpPr/>
          <p:nvPr/>
        </p:nvSpPr>
        <p:spPr>
          <a:xfrm>
            <a:off x="296292" y="0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/>
              <a:t>Examples: </a:t>
            </a:r>
            <a:endParaRPr lang="en-I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DA0BF-56AA-3DB1-C18A-60709E9E66C9}"/>
                  </a:ext>
                </a:extLst>
              </p:cNvPr>
              <p:cNvSpPr txBox="1"/>
              <p:nvPr/>
            </p:nvSpPr>
            <p:spPr>
              <a:xfrm>
                <a:off x="1287262" y="1589103"/>
                <a:ext cx="2082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DA0BF-56AA-3DB1-C18A-60709E9E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1589103"/>
                <a:ext cx="208262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DD649-127C-DA92-41D6-AF924509BC55}"/>
                  </a:ext>
                </a:extLst>
              </p:cNvPr>
              <p:cNvSpPr txBox="1"/>
              <p:nvPr/>
            </p:nvSpPr>
            <p:spPr>
              <a:xfrm>
                <a:off x="1287262" y="2584882"/>
                <a:ext cx="3793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DD649-127C-DA92-41D6-AF924509B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2584882"/>
                <a:ext cx="37930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9B7C-1AC7-748B-9E1A-ED688EBA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C0411-91A1-F4DB-1EAF-44E3CD6A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8A84F-7ED5-2431-9E62-2FC60884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814A3-CF1B-290F-C41F-141C646C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594628-8828-A88F-9478-6E89EFA825D5}"/>
              </a:ext>
            </a:extLst>
          </p:cNvPr>
          <p:cNvSpPr/>
          <p:nvPr/>
        </p:nvSpPr>
        <p:spPr>
          <a:xfrm>
            <a:off x="296291" y="0"/>
            <a:ext cx="7418403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EVALUATION OF PREFIX EXPRESSIONS</a:t>
            </a:r>
            <a:endParaRPr lang="en-IN" sz="3200" b="1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6A9483B5-281A-D6BF-F0C5-9DBA6D0EFA80}"/>
              </a:ext>
            </a:extLst>
          </p:cNvPr>
          <p:cNvSpPr/>
          <p:nvPr/>
        </p:nvSpPr>
        <p:spPr>
          <a:xfrm>
            <a:off x="381739" y="843378"/>
            <a:ext cx="11159231" cy="5512972"/>
          </a:xfrm>
          <a:prstGeom prst="vertic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ALGORTITHM: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 1: REVERSE THE GIVEN EXPRESSION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2: SCAN EXPRESSION FROM LEFT TO RIGHT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3: IF CURRENT TOKEN IS NUMBER/CHAR, PUSH NUMBER/CHAR. GOTO STEP 1 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4: IF CURRENT TOKEN IS OPERATOR O: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4.1: POP TOS SYMBOL –NUM1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POP TOS SYMBOL – NUM2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PUSH (NUM1 OP NUM2)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               GOTO STEP 1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Century" panose="02040604050505020304" pitchFamily="18" charset="0"/>
              </a:rPr>
              <a:t>STEP 5: IF CURRENT TOKEN IS EOS, PRINT TOS and EXIT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24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A97CD-E6D3-C75B-A916-53289CE6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11879-460A-A615-7B93-7FF4AD11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7AAA7-AFBF-D2C6-3745-8576C1E1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9FA74-0680-B76C-C6C5-8226A20CF000}"/>
              </a:ext>
            </a:extLst>
          </p:cNvPr>
          <p:cNvSpPr/>
          <p:nvPr/>
        </p:nvSpPr>
        <p:spPr>
          <a:xfrm>
            <a:off x="331803" y="375692"/>
            <a:ext cx="6667130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/>
              <a:t>Examples: </a:t>
            </a:r>
            <a:endParaRPr lang="en-I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A666A-5CB7-1AB9-4D7F-CEA1C9E32597}"/>
                  </a:ext>
                </a:extLst>
              </p:cNvPr>
              <p:cNvSpPr txBox="1"/>
              <p:nvPr/>
            </p:nvSpPr>
            <p:spPr>
              <a:xfrm>
                <a:off x="1287262" y="1589103"/>
                <a:ext cx="2082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A666A-5CB7-1AB9-4D7F-CEA1C9E3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1589103"/>
                <a:ext cx="208262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9F539-6B79-07E4-C9BA-6AD878157C86}"/>
                  </a:ext>
                </a:extLst>
              </p:cNvPr>
              <p:cNvSpPr txBox="1"/>
              <p:nvPr/>
            </p:nvSpPr>
            <p:spPr>
              <a:xfrm>
                <a:off x="1287262" y="2584882"/>
                <a:ext cx="3793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9F539-6B79-07E4-C9BA-6AD87815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2584882"/>
                <a:ext cx="37930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2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2B89B-E114-7949-0205-0D5F3D32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163C1-A014-FC09-625A-9EB751CD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21437-F045-9C60-A9E8-FD9D2E7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4D167-5826-60B1-660D-9A89B63A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7" y="97397"/>
            <a:ext cx="5743575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DC3FE-A194-C7A4-1DC8-4017DFC99603}"/>
                  </a:ext>
                </a:extLst>
              </p:cNvPr>
              <p:cNvSpPr txBox="1"/>
              <p:nvPr/>
            </p:nvSpPr>
            <p:spPr>
              <a:xfrm>
                <a:off x="7514948" y="1854694"/>
                <a:ext cx="2584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DC3FE-A194-C7A4-1DC8-4017DFC9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948" y="1854694"/>
                <a:ext cx="25843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6B0FC-8B20-349D-7BD2-EC1AF0D5574E}"/>
                  </a:ext>
                </a:extLst>
              </p:cNvPr>
              <p:cNvSpPr txBox="1"/>
              <p:nvPr/>
            </p:nvSpPr>
            <p:spPr>
              <a:xfrm>
                <a:off x="9916137" y="1879596"/>
                <a:ext cx="22092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 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6B0FC-8B20-349D-7BD2-EC1AF0D55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137" y="1879596"/>
                <a:ext cx="220925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391E08F-989A-7D83-1B27-93A037CA7BEC}"/>
              </a:ext>
            </a:extLst>
          </p:cNvPr>
          <p:cNvSpPr/>
          <p:nvPr/>
        </p:nvSpPr>
        <p:spPr>
          <a:xfrm>
            <a:off x="457200" y="1542984"/>
            <a:ext cx="6667130" cy="40943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/>
              <a:t>For the following expression, perform:</a:t>
            </a:r>
          </a:p>
          <a:p>
            <a:pPr marL="514350" indent="-514350" algn="just">
              <a:buAutoNum type="arabicPeriod"/>
            </a:pPr>
            <a:r>
              <a:rPr lang="en-US" sz="3200" b="1" i="1" dirty="0"/>
              <a:t>Conversion to postfix</a:t>
            </a:r>
          </a:p>
          <a:p>
            <a:pPr marL="514350" indent="-514350" algn="just">
              <a:buAutoNum type="arabicPeriod"/>
            </a:pPr>
            <a:r>
              <a:rPr lang="en-US" sz="3200" b="1" i="1" dirty="0"/>
              <a:t>Evaluation of postfix</a:t>
            </a:r>
          </a:p>
          <a:p>
            <a:pPr marL="514350" indent="-514350" algn="just">
              <a:buAutoNum type="arabicPeriod"/>
            </a:pPr>
            <a:r>
              <a:rPr lang="en-US" sz="3200" b="1" i="1" dirty="0"/>
              <a:t>Conversion to prefix</a:t>
            </a:r>
          </a:p>
          <a:p>
            <a:pPr marL="514350" indent="-514350" algn="just">
              <a:buAutoNum type="arabicPeriod"/>
            </a:pPr>
            <a:r>
              <a:rPr lang="en-US" sz="3200" b="1" i="1" dirty="0"/>
              <a:t>Evaluation of prefix</a:t>
            </a:r>
          </a:p>
          <a:p>
            <a:pPr algn="just"/>
            <a:r>
              <a:rPr lang="en-US" sz="3200" b="1" i="1"/>
              <a:t>Show all </a:t>
            </a:r>
            <a:r>
              <a:rPr lang="en-US" sz="3200" b="1" i="1" dirty="0"/>
              <a:t>steps, make it creative, </a:t>
            </a:r>
            <a:r>
              <a:rPr lang="en-US" sz="3200" b="1" i="1" dirty="0" err="1"/>
              <a:t>colourful</a:t>
            </a:r>
            <a:r>
              <a:rPr lang="en-US" sz="3200" b="1" i="1" dirty="0"/>
              <a:t> and put </a:t>
            </a:r>
            <a:r>
              <a:rPr lang="en-US" sz="3200" b="1" i="1" dirty="0" err="1"/>
              <a:t>ur</a:t>
            </a:r>
            <a:r>
              <a:rPr lang="en-US" sz="3200" b="1" i="1" dirty="0"/>
              <a:t> USN, Name while submitting</a:t>
            </a:r>
            <a:endParaRPr lang="en-IN" sz="3200" b="1" i="1" dirty="0"/>
          </a:p>
        </p:txBody>
      </p:sp>
    </p:spTree>
    <p:extLst>
      <p:ext uri="{BB962C8B-B14F-4D97-AF65-F5344CB8AC3E}">
        <p14:creationId xmlns:p14="http://schemas.microsoft.com/office/powerpoint/2010/main" val="22322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8C303-B1FB-5D6F-9A2B-459F6DDD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1E95C-4A18-658D-FF88-37A18C40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4C8DA-494B-27C1-A88F-19811FF2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62727-6A60-B6E2-E615-B15DB29E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06" y="67322"/>
            <a:ext cx="7428390" cy="59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F189B-2EA2-8E44-76E4-2D8D3817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B419F-74C7-27C5-5D05-4937E7C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Applications – Dept. of AIML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127BC-1F6D-0C29-9093-083644F7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2663F-D582-B2A9-CBE7-0724635CE06F}"/>
              </a:ext>
            </a:extLst>
          </p:cNvPr>
          <p:cNvSpPr/>
          <p:nvPr/>
        </p:nvSpPr>
        <p:spPr>
          <a:xfrm>
            <a:off x="296291" y="0"/>
            <a:ext cx="7418403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RECURRENCE RELATION FOR FACTORIAL</a:t>
            </a:r>
            <a:endParaRPr lang="en-I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C6FB16-1336-6072-A049-AD37FAFF03E5}"/>
                  </a:ext>
                </a:extLst>
              </p:cNvPr>
              <p:cNvSpPr txBox="1"/>
              <p:nvPr/>
            </p:nvSpPr>
            <p:spPr>
              <a:xfrm>
                <a:off x="1152078" y="1177179"/>
                <a:ext cx="3337452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𝒇𝒂𝒄𝒕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C6FB16-1336-6072-A049-AD37FAFF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78" y="1177179"/>
                <a:ext cx="3337452" cy="1098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46A05-CD6F-96EA-4C2F-3156DDACC703}"/>
                  </a:ext>
                </a:extLst>
              </p:cNvPr>
              <p:cNvSpPr txBox="1"/>
              <p:nvPr/>
            </p:nvSpPr>
            <p:spPr>
              <a:xfrm>
                <a:off x="4589755" y="1290799"/>
                <a:ext cx="3270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46A05-CD6F-96EA-4C2F-3156DDACC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55" y="1290799"/>
                <a:ext cx="32701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E2CB3-62D5-CFEB-B91F-1E4128EEE9DE}"/>
                  </a:ext>
                </a:extLst>
              </p:cNvPr>
              <p:cNvSpPr txBox="1"/>
              <p:nvPr/>
            </p:nvSpPr>
            <p:spPr>
              <a:xfrm>
                <a:off x="4589755" y="1783242"/>
                <a:ext cx="293272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𝒇𝒂𝒄𝒕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E2CB3-62D5-CFEB-B91F-1E4128EEE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55" y="1783242"/>
                <a:ext cx="293272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1774C3-BEA8-4919-D693-C60858AF2AF9}"/>
                  </a:ext>
                </a:extLst>
              </p:cNvPr>
              <p:cNvSpPr txBox="1"/>
              <p:nvPr/>
            </p:nvSpPr>
            <p:spPr>
              <a:xfrm>
                <a:off x="1381465" y="4276965"/>
                <a:ext cx="4785349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𝒇𝒊𝒃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𝒐𝒓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solidFill>
                                    <a:schemeClr val="accent6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1774C3-BEA8-4919-D693-C60858AF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65" y="4276965"/>
                <a:ext cx="4785349" cy="1098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1DA2A3-60D2-D74B-FD63-C77F921E1719}"/>
                  </a:ext>
                </a:extLst>
              </p:cNvPr>
              <p:cNvSpPr txBox="1"/>
              <p:nvPr/>
            </p:nvSpPr>
            <p:spPr>
              <a:xfrm>
                <a:off x="6923150" y="4355070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1DA2A3-60D2-D74B-FD63-C77F921E1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150" y="4355070"/>
                <a:ext cx="3478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B1B9-1E7C-DD2D-A4CD-1D8F899149AD}"/>
                  </a:ext>
                </a:extLst>
              </p:cNvPr>
              <p:cNvSpPr txBox="1"/>
              <p:nvPr/>
            </p:nvSpPr>
            <p:spPr>
              <a:xfrm>
                <a:off x="6507447" y="4799890"/>
                <a:ext cx="45136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𝒇𝒊𝒃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𝒇𝒊𝒃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B1B9-1E7C-DD2D-A4CD-1D8F89914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47" y="4799890"/>
                <a:ext cx="451367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65D3B26-AB95-50B9-1B00-1C8304DEC956}"/>
              </a:ext>
            </a:extLst>
          </p:cNvPr>
          <p:cNvSpPr/>
          <p:nvPr/>
        </p:nvSpPr>
        <p:spPr>
          <a:xfrm>
            <a:off x="333465" y="2992056"/>
            <a:ext cx="7418403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RECURRENCE RELATION FOR FIBONACCI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5899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75DA2-2171-49C2-C4FD-2C304B4E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63FE0-968F-4B43-D118-06F62C6D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4FFE5-57C4-0AC3-FCBA-23587F9C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Tower of Hanoi recursion game algorithm explained - HackerEarth Blog">
            <a:extLst>
              <a:ext uri="{FF2B5EF4-FFF2-40B4-BE49-F238E27FC236}">
                <a16:creationId xmlns:a16="http://schemas.microsoft.com/office/drawing/2014/main" id="{BE7664A1-4200-3D7D-AEEA-5B46FF39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157858"/>
            <a:ext cx="7576365" cy="35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259FAE-3AF8-D2B1-19EB-FAD1F3920AF6}"/>
              </a:ext>
            </a:extLst>
          </p:cNvPr>
          <p:cNvSpPr/>
          <p:nvPr/>
        </p:nvSpPr>
        <p:spPr>
          <a:xfrm>
            <a:off x="296291" y="0"/>
            <a:ext cx="7418403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TOWER OF HANOI</a:t>
            </a:r>
            <a:endParaRPr lang="en-I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30B31-B520-8660-8656-A3174AA68660}"/>
              </a:ext>
            </a:extLst>
          </p:cNvPr>
          <p:cNvSpPr txBox="1"/>
          <p:nvPr/>
        </p:nvSpPr>
        <p:spPr>
          <a:xfrm>
            <a:off x="7921752" y="1402097"/>
            <a:ext cx="392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Rules:</a:t>
            </a:r>
          </a:p>
          <a:p>
            <a:pPr marL="342900" indent="-342900" algn="just"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Always small disk should be on the top of big disk</a:t>
            </a:r>
          </a:p>
          <a:p>
            <a:pPr marL="342900" indent="-342900" algn="just">
              <a:buAutoNum type="arabicPeriod"/>
            </a:pPr>
            <a:r>
              <a:rPr lang="en-US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Only one disk movement at a time</a:t>
            </a:r>
            <a:endParaRPr lang="en-IN" sz="2800" b="1" i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2A4C0-73ED-D8FC-A8BC-DD3518E3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8D932-8935-BCC2-3147-F769C65D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95975-1D2B-55F6-BE26-F4C9C225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83F53-9E01-EE32-D3DB-EF4C16120589}"/>
              </a:ext>
            </a:extLst>
          </p:cNvPr>
          <p:cNvSpPr/>
          <p:nvPr/>
        </p:nvSpPr>
        <p:spPr>
          <a:xfrm>
            <a:off x="296291" y="0"/>
            <a:ext cx="3086989" cy="1038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SOLUTION</a:t>
            </a:r>
            <a:endParaRPr lang="en-IN" sz="3200" b="1" dirty="0"/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01EDCBB6-72A6-E7D8-4E7D-A47FC5C690C6}"/>
              </a:ext>
            </a:extLst>
          </p:cNvPr>
          <p:cNvSpPr/>
          <p:nvPr/>
        </p:nvSpPr>
        <p:spPr>
          <a:xfrm>
            <a:off x="2020824" y="1234440"/>
            <a:ext cx="7709102" cy="3994508"/>
          </a:xfrm>
          <a:prstGeom prst="flowChartInternalStorage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  <a:latin typeface="Book Antiqua" panose="02040602050305030304" pitchFamily="18" charset="0"/>
              </a:rPr>
              <a:t>MOVE TOP N-1 DISKS FROM PEG A to PEG B</a:t>
            </a:r>
          </a:p>
          <a:p>
            <a:pPr marL="342900" indent="-342900" algn="just">
              <a:buAutoNum type="arabicPeriod"/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  <a:latin typeface="Book Antiqua" panose="02040602050305030304" pitchFamily="18" charset="0"/>
              </a:rPr>
              <a:t>MOVE THE TOP DISK FROM PEG A TO PEG C</a:t>
            </a:r>
          </a:p>
          <a:p>
            <a:pPr marL="342900" indent="-342900" algn="just">
              <a:buAutoNum type="arabicPeriod"/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  <a:latin typeface="Book Antiqua" panose="02040602050305030304" pitchFamily="18" charset="0"/>
              </a:rPr>
              <a:t>MOVE TOP N-1 DISKS FROM PEG B TO PEG C</a:t>
            </a:r>
            <a:endParaRPr lang="en-IN" sz="2800" dirty="0">
              <a:solidFill>
                <a:schemeClr val="accent5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1D738-55F1-D6DA-C031-F17600DC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9AABD-E238-C5E8-618B-D78A962A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0D0F1-670D-8B9C-03E1-65D92A01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D712C-E30C-89B2-D040-A365D682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93" y="1122377"/>
            <a:ext cx="9757392" cy="41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490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A6CCC-1CD6-D81A-E9B1-4E2AEB5F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A6FDE-E9A2-6DDD-EE53-5A38F22C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50848-7A8E-34E8-AA0C-722F73E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67E3D7-EBE8-4776-C5DD-F573C6598B85}"/>
              </a:ext>
            </a:extLst>
          </p:cNvPr>
          <p:cNvSpPr/>
          <p:nvPr/>
        </p:nvSpPr>
        <p:spPr>
          <a:xfrm>
            <a:off x="2263806" y="1003177"/>
            <a:ext cx="3932807" cy="32758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842ABD-AE9F-EFE2-AB52-FD38CCFE1AD3}"/>
              </a:ext>
            </a:extLst>
          </p:cNvPr>
          <p:cNvCxnSpPr>
            <a:cxnSpLocks/>
          </p:cNvCxnSpPr>
          <p:nvPr/>
        </p:nvCxnSpPr>
        <p:spPr>
          <a:xfrm>
            <a:off x="3284738" y="1216241"/>
            <a:ext cx="466079" cy="10316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87C546-8D12-AD9D-3CF7-8BB2298370E3}"/>
              </a:ext>
            </a:extLst>
          </p:cNvPr>
          <p:cNvCxnSpPr>
            <a:cxnSpLocks/>
          </p:cNvCxnSpPr>
          <p:nvPr/>
        </p:nvCxnSpPr>
        <p:spPr>
          <a:xfrm flipH="1">
            <a:off x="4230209" y="1003177"/>
            <a:ext cx="190870" cy="12447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E78030-20C6-DE2D-C270-423876961EBE}"/>
              </a:ext>
            </a:extLst>
          </p:cNvPr>
          <p:cNvCxnSpPr>
            <a:cxnSpLocks/>
          </p:cNvCxnSpPr>
          <p:nvPr/>
        </p:nvCxnSpPr>
        <p:spPr>
          <a:xfrm>
            <a:off x="2428044" y="1865790"/>
            <a:ext cx="1158535" cy="63771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D24A-919D-41B4-F211-AB7EF96A5DDF}"/>
              </a:ext>
            </a:extLst>
          </p:cNvPr>
          <p:cNvCxnSpPr>
            <a:cxnSpLocks/>
          </p:cNvCxnSpPr>
          <p:nvPr/>
        </p:nvCxnSpPr>
        <p:spPr>
          <a:xfrm>
            <a:off x="2263806" y="2933330"/>
            <a:ext cx="132277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0F9B5-2F27-EA86-7CEC-48922E3F50B5}"/>
              </a:ext>
            </a:extLst>
          </p:cNvPr>
          <p:cNvCxnSpPr>
            <a:cxnSpLocks/>
          </p:cNvCxnSpPr>
          <p:nvPr/>
        </p:nvCxnSpPr>
        <p:spPr>
          <a:xfrm flipH="1">
            <a:off x="3007311" y="3153052"/>
            <a:ext cx="810087" cy="8463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3C857F-0A13-7D44-83B2-4AE8200B62CA}"/>
              </a:ext>
            </a:extLst>
          </p:cNvPr>
          <p:cNvCxnSpPr>
            <a:cxnSpLocks/>
          </p:cNvCxnSpPr>
          <p:nvPr/>
        </p:nvCxnSpPr>
        <p:spPr>
          <a:xfrm flipH="1">
            <a:off x="4038600" y="3153052"/>
            <a:ext cx="71761" cy="11259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BA6749-D2FE-67DF-CF2D-9D87909AA0AD}"/>
              </a:ext>
            </a:extLst>
          </p:cNvPr>
          <p:cNvCxnSpPr>
            <a:cxnSpLocks/>
          </p:cNvCxnSpPr>
          <p:nvPr/>
        </p:nvCxnSpPr>
        <p:spPr>
          <a:xfrm>
            <a:off x="4618607" y="3071674"/>
            <a:ext cx="451651" cy="11269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4A2228-68FB-97DC-ABC4-DCBFB4D8EF99}"/>
              </a:ext>
            </a:extLst>
          </p:cNvPr>
          <p:cNvCxnSpPr>
            <a:cxnSpLocks/>
          </p:cNvCxnSpPr>
          <p:nvPr/>
        </p:nvCxnSpPr>
        <p:spPr>
          <a:xfrm>
            <a:off x="4909351" y="2778711"/>
            <a:ext cx="1083076" cy="65028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59DF11-7766-E448-B53C-6A214238B07A}"/>
              </a:ext>
            </a:extLst>
          </p:cNvPr>
          <p:cNvCxnSpPr>
            <a:cxnSpLocks/>
          </p:cNvCxnSpPr>
          <p:nvPr/>
        </p:nvCxnSpPr>
        <p:spPr>
          <a:xfrm flipH="1">
            <a:off x="4838330" y="2212203"/>
            <a:ext cx="1293920" cy="1758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69F96B-B173-D484-EB34-F5D3DA2AC833}"/>
              </a:ext>
            </a:extLst>
          </p:cNvPr>
          <p:cNvCxnSpPr>
            <a:cxnSpLocks/>
          </p:cNvCxnSpPr>
          <p:nvPr/>
        </p:nvCxnSpPr>
        <p:spPr>
          <a:xfrm flipH="1">
            <a:off x="4559515" y="1154467"/>
            <a:ext cx="635586" cy="11483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EAD2EDB-2B59-0623-7D4E-7A29EBD9549C}"/>
              </a:ext>
            </a:extLst>
          </p:cNvPr>
          <p:cNvSpPr/>
          <p:nvPr/>
        </p:nvSpPr>
        <p:spPr>
          <a:xfrm>
            <a:off x="3465206" y="2109557"/>
            <a:ext cx="1444145" cy="1031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E219EC-A160-A069-A97D-64A9EDFD528E}"/>
              </a:ext>
            </a:extLst>
          </p:cNvPr>
          <p:cNvSpPr txBox="1"/>
          <p:nvPr/>
        </p:nvSpPr>
        <p:spPr>
          <a:xfrm>
            <a:off x="2428044" y="2388093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675147-AC60-1ADE-9B1D-04F5FBFF0E91}"/>
              </a:ext>
            </a:extLst>
          </p:cNvPr>
          <p:cNvSpPr txBox="1"/>
          <p:nvPr/>
        </p:nvSpPr>
        <p:spPr>
          <a:xfrm>
            <a:off x="2760124" y="1493403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DA2FCC-91B6-2994-EF9C-C30C8BEF19EC}"/>
              </a:ext>
            </a:extLst>
          </p:cNvPr>
          <p:cNvSpPr txBox="1"/>
          <p:nvPr/>
        </p:nvSpPr>
        <p:spPr>
          <a:xfrm>
            <a:off x="3616818" y="1278260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151080-C472-8800-3867-6712766712F2}"/>
              </a:ext>
            </a:extLst>
          </p:cNvPr>
          <p:cNvSpPr txBox="1"/>
          <p:nvPr/>
        </p:nvSpPr>
        <p:spPr>
          <a:xfrm>
            <a:off x="4341178" y="1232370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02C972-3208-E12F-AFAA-E0B4AAF5F2B5}"/>
              </a:ext>
            </a:extLst>
          </p:cNvPr>
          <p:cNvSpPr txBox="1"/>
          <p:nvPr/>
        </p:nvSpPr>
        <p:spPr>
          <a:xfrm>
            <a:off x="5031838" y="1661426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FEFB67-22E7-A24D-BCC7-3D45A7DA63C3}"/>
              </a:ext>
            </a:extLst>
          </p:cNvPr>
          <p:cNvSpPr txBox="1"/>
          <p:nvPr/>
        </p:nvSpPr>
        <p:spPr>
          <a:xfrm>
            <a:off x="5215771" y="2388093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CCBB4F-2925-D4F9-12B0-B199EDAB0DAD}"/>
              </a:ext>
            </a:extLst>
          </p:cNvPr>
          <p:cNvSpPr txBox="1"/>
          <p:nvPr/>
        </p:nvSpPr>
        <p:spPr>
          <a:xfrm>
            <a:off x="4878558" y="3055496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70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A2B256-59C0-10DE-E611-1C3FC61D3327}"/>
              </a:ext>
            </a:extLst>
          </p:cNvPr>
          <p:cNvSpPr txBox="1"/>
          <p:nvPr/>
        </p:nvSpPr>
        <p:spPr>
          <a:xfrm>
            <a:off x="4205869" y="3365429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80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B628DA-CD80-62F7-F6BE-1BED4298608C}"/>
              </a:ext>
            </a:extLst>
          </p:cNvPr>
          <p:cNvSpPr txBox="1"/>
          <p:nvPr/>
        </p:nvSpPr>
        <p:spPr>
          <a:xfrm>
            <a:off x="3407295" y="3414679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90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53C5F3-CDDC-633F-8118-2B57F49F1532}"/>
              </a:ext>
            </a:extLst>
          </p:cNvPr>
          <p:cNvSpPr txBox="1"/>
          <p:nvPr/>
        </p:nvSpPr>
        <p:spPr>
          <a:xfrm>
            <a:off x="2656149" y="3131034"/>
            <a:ext cx="7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100</a:t>
            </a:r>
            <a:endParaRPr lang="en-IN" sz="2800" b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AD5E29-60D8-8A78-687A-F052B421B021}"/>
              </a:ext>
            </a:extLst>
          </p:cNvPr>
          <p:cNvCxnSpPr/>
          <p:nvPr/>
        </p:nvCxnSpPr>
        <p:spPr>
          <a:xfrm flipV="1">
            <a:off x="1162975" y="2778711"/>
            <a:ext cx="1003176" cy="132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1650654-CA8D-F26D-FE4C-AF07E2B328A4}"/>
              </a:ext>
            </a:extLst>
          </p:cNvPr>
          <p:cNvSpPr txBox="1"/>
          <p:nvPr/>
        </p:nvSpPr>
        <p:spPr>
          <a:xfrm rot="21174059">
            <a:off x="867524" y="227788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Rear=0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49BCC53-0AEA-E2F4-EA3B-7A79D9E683F5}"/>
              </a:ext>
            </a:extLst>
          </p:cNvPr>
          <p:cNvCxnSpPr>
            <a:cxnSpLocks/>
          </p:cNvCxnSpPr>
          <p:nvPr/>
        </p:nvCxnSpPr>
        <p:spPr>
          <a:xfrm>
            <a:off x="2057272" y="1295700"/>
            <a:ext cx="722411" cy="217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341FEBD-24EE-E968-C6FE-4078AC01DB3E}"/>
              </a:ext>
            </a:extLst>
          </p:cNvPr>
          <p:cNvSpPr txBox="1"/>
          <p:nvPr/>
        </p:nvSpPr>
        <p:spPr>
          <a:xfrm rot="1223680">
            <a:off x="1778117" y="71158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Rear=1</a:t>
            </a:r>
            <a:endParaRPr lang="en-IN" sz="28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41E812-331F-A269-97CF-C5CA8F6BD350}"/>
              </a:ext>
            </a:extLst>
          </p:cNvPr>
          <p:cNvCxnSpPr>
            <a:cxnSpLocks/>
          </p:cNvCxnSpPr>
          <p:nvPr/>
        </p:nvCxnSpPr>
        <p:spPr>
          <a:xfrm>
            <a:off x="3742557" y="494340"/>
            <a:ext cx="145246" cy="533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9A39F17-CCC9-FB7C-982F-05B0F64E5F19}"/>
              </a:ext>
            </a:extLst>
          </p:cNvPr>
          <p:cNvSpPr txBox="1"/>
          <p:nvPr/>
        </p:nvSpPr>
        <p:spPr>
          <a:xfrm rot="21273371">
            <a:off x="3043879" y="19533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Rear=2</a:t>
            </a:r>
            <a:endParaRPr lang="en-IN" sz="2800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8B71EF-BAD7-B541-450C-D8A67030152D}"/>
              </a:ext>
            </a:extLst>
          </p:cNvPr>
          <p:cNvCxnSpPr>
            <a:cxnSpLocks/>
          </p:cNvCxnSpPr>
          <p:nvPr/>
        </p:nvCxnSpPr>
        <p:spPr>
          <a:xfrm flipH="1">
            <a:off x="4727356" y="548789"/>
            <a:ext cx="219721" cy="499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7DF24E0-6434-0951-50E8-1ED81EFE035D}"/>
              </a:ext>
            </a:extLst>
          </p:cNvPr>
          <p:cNvSpPr txBox="1"/>
          <p:nvPr/>
        </p:nvSpPr>
        <p:spPr>
          <a:xfrm rot="1437363">
            <a:off x="4518660" y="135033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Rear=3</a:t>
            </a:r>
            <a:endParaRPr lang="en-IN" sz="2800" b="1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90F3EF-B15C-4F7D-3836-492432D6AD8E}"/>
              </a:ext>
            </a:extLst>
          </p:cNvPr>
          <p:cNvCxnSpPr>
            <a:cxnSpLocks/>
          </p:cNvCxnSpPr>
          <p:nvPr/>
        </p:nvCxnSpPr>
        <p:spPr>
          <a:xfrm flipH="1">
            <a:off x="5795613" y="1154043"/>
            <a:ext cx="219721" cy="499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96F3AEC-DB81-44D9-287F-4D650A2EC25A}"/>
              </a:ext>
            </a:extLst>
          </p:cNvPr>
          <p:cNvSpPr txBox="1"/>
          <p:nvPr/>
        </p:nvSpPr>
        <p:spPr>
          <a:xfrm rot="1437363">
            <a:off x="5586917" y="74028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Rear=4</a:t>
            </a:r>
            <a:endParaRPr lang="en-IN" sz="2800" b="1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D9B2A4C-9169-7723-CF4B-7B415449F3B5}"/>
              </a:ext>
            </a:extLst>
          </p:cNvPr>
          <p:cNvCxnSpPr>
            <a:cxnSpLocks/>
          </p:cNvCxnSpPr>
          <p:nvPr/>
        </p:nvCxnSpPr>
        <p:spPr>
          <a:xfrm flipH="1">
            <a:off x="6193021" y="2345506"/>
            <a:ext cx="571750" cy="186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33603D9-7F0C-1E58-E83D-9CFC0569C899}"/>
              </a:ext>
            </a:extLst>
          </p:cNvPr>
          <p:cNvSpPr txBox="1"/>
          <p:nvPr/>
        </p:nvSpPr>
        <p:spPr>
          <a:xfrm rot="4176810">
            <a:off x="6415253" y="2012674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Rear=5</a:t>
            </a:r>
            <a:endParaRPr lang="en-IN" sz="2800" b="1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46635C9-FD7B-9150-6896-24E0604D340D}"/>
              </a:ext>
            </a:extLst>
          </p:cNvPr>
          <p:cNvCxnSpPr>
            <a:cxnSpLocks/>
          </p:cNvCxnSpPr>
          <p:nvPr/>
        </p:nvCxnSpPr>
        <p:spPr>
          <a:xfrm rot="843853" flipH="1" flipV="1">
            <a:off x="5532734" y="3879269"/>
            <a:ext cx="592097" cy="22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004A1EB-E03E-8E9C-8D17-E3685F30A420}"/>
              </a:ext>
            </a:extLst>
          </p:cNvPr>
          <p:cNvSpPr txBox="1"/>
          <p:nvPr/>
        </p:nvSpPr>
        <p:spPr>
          <a:xfrm rot="5766487">
            <a:off x="5761891" y="3504897"/>
            <a:ext cx="118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Rear=6</a:t>
            </a:r>
            <a:endParaRPr lang="en-IN" sz="2800" b="1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CD7F5D2-C21A-F29D-11E6-328111C5F6F8}"/>
              </a:ext>
            </a:extLst>
          </p:cNvPr>
          <p:cNvCxnSpPr>
            <a:cxnSpLocks/>
          </p:cNvCxnSpPr>
          <p:nvPr/>
        </p:nvCxnSpPr>
        <p:spPr>
          <a:xfrm flipH="1" flipV="1">
            <a:off x="4437934" y="4262296"/>
            <a:ext cx="25746" cy="370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53C5456-B799-F11C-FA20-6EF8AC680C4A}"/>
              </a:ext>
            </a:extLst>
          </p:cNvPr>
          <p:cNvSpPr txBox="1"/>
          <p:nvPr/>
        </p:nvSpPr>
        <p:spPr>
          <a:xfrm rot="21034613">
            <a:off x="3998012" y="4475928"/>
            <a:ext cx="118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Rear=7</a:t>
            </a:r>
            <a:endParaRPr lang="en-IN" sz="2800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43876A6-AF56-A78A-5794-367FB5793FFE}"/>
              </a:ext>
            </a:extLst>
          </p:cNvPr>
          <p:cNvCxnSpPr>
            <a:cxnSpLocks/>
          </p:cNvCxnSpPr>
          <p:nvPr/>
        </p:nvCxnSpPr>
        <p:spPr>
          <a:xfrm flipV="1">
            <a:off x="3328175" y="4128050"/>
            <a:ext cx="107979" cy="308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26CB539-AC58-73AE-9BE5-600EDAFB0BDD}"/>
              </a:ext>
            </a:extLst>
          </p:cNvPr>
          <p:cNvSpPr txBox="1"/>
          <p:nvPr/>
        </p:nvSpPr>
        <p:spPr>
          <a:xfrm rot="772564">
            <a:off x="2551426" y="4354884"/>
            <a:ext cx="118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Rear=8</a:t>
            </a:r>
            <a:endParaRPr lang="en-IN" sz="2800" b="1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7D5040A-8D43-CF0F-016B-6055D0C61E1E}"/>
              </a:ext>
            </a:extLst>
          </p:cNvPr>
          <p:cNvCxnSpPr>
            <a:cxnSpLocks/>
          </p:cNvCxnSpPr>
          <p:nvPr/>
        </p:nvCxnSpPr>
        <p:spPr>
          <a:xfrm flipV="1">
            <a:off x="2391815" y="3522115"/>
            <a:ext cx="229516" cy="244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DD4CED7-B30C-C593-7CB3-B62DBC198D35}"/>
              </a:ext>
            </a:extLst>
          </p:cNvPr>
          <p:cNvSpPr txBox="1"/>
          <p:nvPr/>
        </p:nvSpPr>
        <p:spPr>
          <a:xfrm rot="2468648">
            <a:off x="1577700" y="3565212"/>
            <a:ext cx="118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Rear=9</a:t>
            </a:r>
            <a:endParaRPr lang="en-IN" sz="28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684669C-7688-9D50-6A77-BE6CE67E1306}"/>
              </a:ext>
            </a:extLst>
          </p:cNvPr>
          <p:cNvSpPr txBox="1"/>
          <p:nvPr/>
        </p:nvSpPr>
        <p:spPr>
          <a:xfrm>
            <a:off x="7642422" y="259065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Enqueue(10)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9203F0-E17E-BF1C-3E25-E5084FBFF7AC}"/>
              </a:ext>
            </a:extLst>
          </p:cNvPr>
          <p:cNvSpPr txBox="1"/>
          <p:nvPr/>
        </p:nvSpPr>
        <p:spPr>
          <a:xfrm>
            <a:off x="7637469" y="692018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Enqueue(20)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C7419B-121B-52C8-6E28-4C03110BD0A7}"/>
              </a:ext>
            </a:extLst>
          </p:cNvPr>
          <p:cNvSpPr txBox="1"/>
          <p:nvPr/>
        </p:nvSpPr>
        <p:spPr>
          <a:xfrm>
            <a:off x="7624828" y="1192638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Enqueue(30)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616F364-62A4-9B73-2834-3F62B3DBF216}"/>
              </a:ext>
            </a:extLst>
          </p:cNvPr>
          <p:cNvSpPr txBox="1"/>
          <p:nvPr/>
        </p:nvSpPr>
        <p:spPr>
          <a:xfrm>
            <a:off x="7612187" y="1648191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Enqueue(40)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8520F5-0911-9B31-1E8F-B9D083A26AC8}"/>
              </a:ext>
            </a:extLst>
          </p:cNvPr>
          <p:cNvSpPr txBox="1"/>
          <p:nvPr/>
        </p:nvSpPr>
        <p:spPr>
          <a:xfrm>
            <a:off x="7691695" y="2190390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Enqueue(50)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B08269C-5118-FFF5-A68D-8D80296ACE21}"/>
              </a:ext>
            </a:extLst>
          </p:cNvPr>
          <p:cNvSpPr txBox="1"/>
          <p:nvPr/>
        </p:nvSpPr>
        <p:spPr>
          <a:xfrm>
            <a:off x="7667370" y="2708824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Enqueue(60)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FD695CF-89FE-EC5F-662F-B7206E7D6C9C}"/>
              </a:ext>
            </a:extLst>
          </p:cNvPr>
          <p:cNvSpPr txBox="1"/>
          <p:nvPr/>
        </p:nvSpPr>
        <p:spPr>
          <a:xfrm>
            <a:off x="7681554" y="3106066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Enqueue(70)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0F7BF9-E1B1-748C-6D83-5FD94C7FCA69}"/>
              </a:ext>
            </a:extLst>
          </p:cNvPr>
          <p:cNvSpPr txBox="1"/>
          <p:nvPr/>
        </p:nvSpPr>
        <p:spPr>
          <a:xfrm>
            <a:off x="7667370" y="3634160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Enqueue(80)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DD10218-39DD-1991-0C3A-35B098B2D4EE}"/>
              </a:ext>
            </a:extLst>
          </p:cNvPr>
          <p:cNvSpPr txBox="1"/>
          <p:nvPr/>
        </p:nvSpPr>
        <p:spPr>
          <a:xfrm>
            <a:off x="7653186" y="4048965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Enqueue(90)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4BB28F2-9DF2-5735-0B3A-CFD451DCE75F}"/>
              </a:ext>
            </a:extLst>
          </p:cNvPr>
          <p:cNvSpPr txBox="1"/>
          <p:nvPr/>
        </p:nvSpPr>
        <p:spPr>
          <a:xfrm>
            <a:off x="7624828" y="4518623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Enqueue(100)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2A4C17-2802-DFCA-C30E-680794570BAD}"/>
              </a:ext>
            </a:extLst>
          </p:cNvPr>
          <p:cNvSpPr txBox="1"/>
          <p:nvPr/>
        </p:nvSpPr>
        <p:spPr>
          <a:xfrm>
            <a:off x="10099809" y="1502274"/>
            <a:ext cx="206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Dequeue()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0EECB0-CE13-2495-A5BA-D7381807A9D0}"/>
              </a:ext>
            </a:extLst>
          </p:cNvPr>
          <p:cNvSpPr txBox="1"/>
          <p:nvPr/>
        </p:nvSpPr>
        <p:spPr>
          <a:xfrm>
            <a:off x="7691695" y="4980794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Enqueue(110)</a:t>
            </a:r>
            <a:endParaRPr lang="en-IN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2DB2A11B-9D23-2A88-32FA-9F87B3C3D211}"/>
              </a:ext>
            </a:extLst>
          </p:cNvPr>
          <p:cNvSpPr/>
          <p:nvPr/>
        </p:nvSpPr>
        <p:spPr>
          <a:xfrm>
            <a:off x="3568268" y="5162697"/>
            <a:ext cx="3491861" cy="11227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QUEUE</a:t>
            </a:r>
          </a:p>
          <a:p>
            <a:pPr algn="ctr"/>
            <a:r>
              <a:rPr lang="en-US" sz="3200" dirty="0">
                <a:latin typeface="Book Antiqua" panose="02040602050305030304" pitchFamily="18" charset="0"/>
              </a:rPr>
              <a:t>OVERFLOW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FB43E1-FBCA-C541-EFA6-6AB31C487F02}"/>
              </a:ext>
            </a:extLst>
          </p:cNvPr>
          <p:cNvSpPr txBox="1"/>
          <p:nvPr/>
        </p:nvSpPr>
        <p:spPr>
          <a:xfrm rot="21085997">
            <a:off x="754536" y="1944523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Front=0</a:t>
            </a:r>
            <a:endParaRPr lang="en-IN" sz="28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661875B-4777-F669-9D44-31ABB4FD5047}"/>
              </a:ext>
            </a:extLst>
          </p:cNvPr>
          <p:cNvSpPr txBox="1"/>
          <p:nvPr/>
        </p:nvSpPr>
        <p:spPr>
          <a:xfrm>
            <a:off x="260511" y="4851024"/>
            <a:ext cx="2180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Rear=-1</a:t>
            </a:r>
          </a:p>
          <a:p>
            <a:r>
              <a:rPr lang="en-US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Front=-1</a:t>
            </a:r>
            <a:endParaRPr lang="en-IN" sz="2800" b="1" i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/>
      <p:bldP spid="63" grpId="0"/>
      <p:bldP spid="68" grpId="0"/>
      <p:bldP spid="72" grpId="0"/>
      <p:bldP spid="74" grpId="0"/>
      <p:bldP spid="76" grpId="0"/>
      <p:bldP spid="80" grpId="0"/>
      <p:bldP spid="86" grpId="0"/>
      <p:bldP spid="89" grpId="0"/>
      <p:bldP spid="92" grpId="0"/>
      <p:bldP spid="93" grpId="0"/>
      <p:bldP spid="95" grpId="0"/>
      <p:bldP spid="96" grpId="0"/>
      <p:bldP spid="97" grpId="0"/>
      <p:bldP spid="99" grpId="0"/>
      <p:bldP spid="100" grpId="0"/>
      <p:bldP spid="102" grpId="0"/>
      <p:bldP spid="103" grpId="0"/>
      <p:bldP spid="104" grpId="0"/>
      <p:bldP spid="106" grpId="0" animBg="1"/>
      <p:bldP spid="107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6B71A-00DD-A1D4-8BE6-CE5DE5BD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8BED6-08C3-71B8-C29D-4C94E16C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B80-E771-0B7B-60EB-4A7DB8A5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A5CB9-EAD6-A3B8-88C7-4FABF4BD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7" y="317931"/>
            <a:ext cx="10159014" cy="57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7E425-8F8B-FC9F-54FA-53FBD316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839F5-E4FE-1C1A-302A-0F62D2FA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F543E-9AFA-4ADA-69C3-71AA6424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66F12-2B3C-D2F7-9C67-3037797C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177"/>
            <a:ext cx="6762750" cy="2676525"/>
          </a:xfrm>
          <a:prstGeom prst="rect">
            <a:avLst/>
          </a:prstGeom>
        </p:spPr>
      </p:pic>
      <p:pic>
        <p:nvPicPr>
          <p:cNvPr id="1026" name="Picture 2" descr="Web browsing history - Wikipedia">
            <a:extLst>
              <a:ext uri="{FF2B5EF4-FFF2-40B4-BE49-F238E27FC236}">
                <a16:creationId xmlns:a16="http://schemas.microsoft.com/office/drawing/2014/main" id="{A7F6C375-0EC7-CCE1-95C5-C7306581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36" y="350713"/>
            <a:ext cx="4026764" cy="40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FA099-A221-B74D-8144-E61234C72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9" y="2655784"/>
            <a:ext cx="6383476" cy="3700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6B45BA-B73D-C467-C078-747786D24B95}"/>
              </a:ext>
            </a:extLst>
          </p:cNvPr>
          <p:cNvSpPr txBox="1"/>
          <p:nvPr/>
        </p:nvSpPr>
        <p:spPr>
          <a:xfrm>
            <a:off x="2965143" y="2782669"/>
            <a:ext cx="377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Job Scheduling</a:t>
            </a:r>
            <a:endParaRPr lang="en-IN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554BF-AF20-FC5E-53CE-E6E08BB6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9A7BE-2944-529C-0464-2E29ADFE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C983-73F5-BF56-A0E8-F80DB946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1C0C56-7C67-F40E-87CF-3BABA8DFABF0}"/>
              </a:ext>
            </a:extLst>
          </p:cNvPr>
          <p:cNvSpPr/>
          <p:nvPr/>
        </p:nvSpPr>
        <p:spPr>
          <a:xfrm>
            <a:off x="133166" y="89912"/>
            <a:ext cx="6977848" cy="16423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Book Antiqua" panose="02040602050305030304" pitchFamily="18" charset="0"/>
              </a:rPr>
              <a:t>Dequeue maintenance using 2 pointers:</a:t>
            </a:r>
          </a:p>
          <a:p>
            <a:pPr algn="just"/>
            <a:r>
              <a:rPr lang="en-US" sz="2800" b="1" i="1" dirty="0">
                <a:latin typeface="Book Antiqua" panose="02040602050305030304" pitchFamily="18" charset="0"/>
              </a:rPr>
              <a:t>Left – left side of the queue</a:t>
            </a:r>
          </a:p>
          <a:p>
            <a:pPr algn="just"/>
            <a:r>
              <a:rPr lang="en-US" sz="2800" b="1" i="1" dirty="0">
                <a:latin typeface="Book Antiqua" panose="02040602050305030304" pitchFamily="18" charset="0"/>
              </a:rPr>
              <a:t>Right –right side of the queue</a:t>
            </a:r>
            <a:endParaRPr lang="en-IN" sz="2800" b="1" i="1" dirty="0">
              <a:latin typeface="Book Antiqua" panose="020406020503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C8B96-F797-1957-D726-9D88CDDF422F}"/>
              </a:ext>
            </a:extLst>
          </p:cNvPr>
          <p:cNvSpPr/>
          <p:nvPr/>
        </p:nvSpPr>
        <p:spPr>
          <a:xfrm>
            <a:off x="984684" y="2873725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</a:t>
            </a:r>
            <a:endParaRPr lang="en-IN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6EC93-7EED-E77D-B158-ED8D30F343D6}"/>
              </a:ext>
            </a:extLst>
          </p:cNvPr>
          <p:cNvSpPr/>
          <p:nvPr/>
        </p:nvSpPr>
        <p:spPr>
          <a:xfrm>
            <a:off x="1748163" y="2887010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A304-3393-86FB-16D9-2784E3324B1B}"/>
              </a:ext>
            </a:extLst>
          </p:cNvPr>
          <p:cNvSpPr/>
          <p:nvPr/>
        </p:nvSpPr>
        <p:spPr>
          <a:xfrm>
            <a:off x="2511642" y="2887009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51460-18A6-0B95-50DA-768029A22B73}"/>
              </a:ext>
            </a:extLst>
          </p:cNvPr>
          <p:cNvSpPr/>
          <p:nvPr/>
        </p:nvSpPr>
        <p:spPr>
          <a:xfrm>
            <a:off x="3275121" y="2887009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9036D-EEF7-8435-FC94-1BABAF575664}"/>
              </a:ext>
            </a:extLst>
          </p:cNvPr>
          <p:cNvSpPr/>
          <p:nvPr/>
        </p:nvSpPr>
        <p:spPr>
          <a:xfrm>
            <a:off x="4038600" y="2887009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26F319-D20A-C734-005B-06718D219AFC}"/>
              </a:ext>
            </a:extLst>
          </p:cNvPr>
          <p:cNvSpPr/>
          <p:nvPr/>
        </p:nvSpPr>
        <p:spPr>
          <a:xfrm>
            <a:off x="4793201" y="2895152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06B0B-FD9E-10B6-062B-BC0E73E7BF6D}"/>
              </a:ext>
            </a:extLst>
          </p:cNvPr>
          <p:cNvSpPr txBox="1"/>
          <p:nvPr/>
        </p:nvSpPr>
        <p:spPr>
          <a:xfrm>
            <a:off x="7111014" y="1554503"/>
            <a:ext cx="4831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Book Antiqua" panose="02040602050305030304" pitchFamily="18" charset="0"/>
              </a:rPr>
              <a:t>Add 20 to left side of the Queue: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LEFT=0, RIGHT=5</a:t>
            </a:r>
            <a:endParaRPr lang="en-IN" sz="2800" i="1" dirty="0">
              <a:latin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43C4B-9677-E06C-44FE-759C5DB4CB01}"/>
              </a:ext>
            </a:extLst>
          </p:cNvPr>
          <p:cNvSpPr txBox="1"/>
          <p:nvPr/>
        </p:nvSpPr>
        <p:spPr>
          <a:xfrm>
            <a:off x="7513474" y="240571"/>
            <a:ext cx="377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Initially,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LEFT=-1, RIGHT=5</a:t>
            </a:r>
            <a:endParaRPr lang="en-IN" sz="2800" b="1" dirty="0">
              <a:latin typeface="Book Antiqua" panose="0204060205030503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17943-B762-21B9-BE4B-B8360A53BB3D}"/>
              </a:ext>
            </a:extLst>
          </p:cNvPr>
          <p:cNvSpPr txBox="1"/>
          <p:nvPr/>
        </p:nvSpPr>
        <p:spPr>
          <a:xfrm>
            <a:off x="7111014" y="2569799"/>
            <a:ext cx="4831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Book Antiqua" panose="02040602050305030304" pitchFamily="18" charset="0"/>
              </a:rPr>
              <a:t>Add 40 to left side of the Queue: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LEFT=1, RIGHT=5</a:t>
            </a:r>
            <a:endParaRPr lang="en-IN" sz="2800" i="1" dirty="0">
              <a:latin typeface="Book Antiqua" panose="0204060205030503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9C4CFD-D37C-8FAB-33F8-9A4711876117}"/>
              </a:ext>
            </a:extLst>
          </p:cNvPr>
          <p:cNvSpPr txBox="1"/>
          <p:nvPr/>
        </p:nvSpPr>
        <p:spPr>
          <a:xfrm>
            <a:off x="7100542" y="3585095"/>
            <a:ext cx="5091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Book Antiqua" panose="02040602050305030304" pitchFamily="18" charset="0"/>
              </a:rPr>
              <a:t>Add 90 to right side of the Queue: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LEFT=1, RIGHT=4</a:t>
            </a:r>
            <a:endParaRPr lang="en-IN" sz="2800" i="1" dirty="0">
              <a:latin typeface="Book Antiqua" panose="0204060205030503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3C01AB-9322-70A2-3477-98DA56748A9F}"/>
              </a:ext>
            </a:extLst>
          </p:cNvPr>
          <p:cNvSpPr txBox="1"/>
          <p:nvPr/>
        </p:nvSpPr>
        <p:spPr>
          <a:xfrm>
            <a:off x="7100542" y="4539202"/>
            <a:ext cx="5270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Book Antiqua" panose="02040602050305030304" pitchFamily="18" charset="0"/>
              </a:rPr>
              <a:t>Add 110 to right side of the Queue: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LEFT=1, RIGHT=3</a:t>
            </a:r>
            <a:endParaRPr lang="en-IN" sz="2800" i="1" dirty="0">
              <a:latin typeface="Book Antiqua" panose="0204060205030503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CF878-C2E6-1E60-4D8B-3E7800C69253}"/>
              </a:ext>
            </a:extLst>
          </p:cNvPr>
          <p:cNvSpPr/>
          <p:nvPr/>
        </p:nvSpPr>
        <p:spPr>
          <a:xfrm>
            <a:off x="1047565" y="3749377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</a:t>
            </a:r>
            <a:endParaRPr lang="en-IN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FD463C-09F5-D1FB-86E2-66D0F557310C}"/>
              </a:ext>
            </a:extLst>
          </p:cNvPr>
          <p:cNvSpPr/>
          <p:nvPr/>
        </p:nvSpPr>
        <p:spPr>
          <a:xfrm>
            <a:off x="1811044" y="3762662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40</a:t>
            </a:r>
            <a:endParaRPr lang="en-IN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4278BF-BF89-C5EF-E9E5-F3A9466F9BC4}"/>
              </a:ext>
            </a:extLst>
          </p:cNvPr>
          <p:cNvSpPr/>
          <p:nvPr/>
        </p:nvSpPr>
        <p:spPr>
          <a:xfrm>
            <a:off x="2574523" y="376266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32726-EDD1-7B4F-74A2-68155CE6CF69}"/>
              </a:ext>
            </a:extLst>
          </p:cNvPr>
          <p:cNvSpPr/>
          <p:nvPr/>
        </p:nvSpPr>
        <p:spPr>
          <a:xfrm>
            <a:off x="3338002" y="376266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C683BA-ACA2-BF68-CCFD-FD8254F5A49F}"/>
              </a:ext>
            </a:extLst>
          </p:cNvPr>
          <p:cNvSpPr/>
          <p:nvPr/>
        </p:nvSpPr>
        <p:spPr>
          <a:xfrm>
            <a:off x="4101481" y="376266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DF4ED7-D2E7-83CC-4ADE-F51D60275772}"/>
              </a:ext>
            </a:extLst>
          </p:cNvPr>
          <p:cNvSpPr/>
          <p:nvPr/>
        </p:nvSpPr>
        <p:spPr>
          <a:xfrm>
            <a:off x="4856082" y="376266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65D60E-635D-2D44-E44B-46C1D537C753}"/>
              </a:ext>
            </a:extLst>
          </p:cNvPr>
          <p:cNvSpPr/>
          <p:nvPr/>
        </p:nvSpPr>
        <p:spPr>
          <a:xfrm>
            <a:off x="976544" y="4668914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</a:t>
            </a:r>
            <a:endParaRPr lang="en-IN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9A373F-2789-6760-5D87-179434F90867}"/>
              </a:ext>
            </a:extLst>
          </p:cNvPr>
          <p:cNvSpPr/>
          <p:nvPr/>
        </p:nvSpPr>
        <p:spPr>
          <a:xfrm>
            <a:off x="1740023" y="4682199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40</a:t>
            </a:r>
            <a:endParaRPr lang="en-IN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AEFFD8-85B9-0DA4-37A2-F4F07FD18409}"/>
              </a:ext>
            </a:extLst>
          </p:cNvPr>
          <p:cNvSpPr/>
          <p:nvPr/>
        </p:nvSpPr>
        <p:spPr>
          <a:xfrm>
            <a:off x="2503502" y="4682198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B1103F-049D-3D39-BB3C-2FD611B31456}"/>
              </a:ext>
            </a:extLst>
          </p:cNvPr>
          <p:cNvSpPr/>
          <p:nvPr/>
        </p:nvSpPr>
        <p:spPr>
          <a:xfrm>
            <a:off x="3266981" y="4682198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F3290E-876A-07B4-2E98-863B30D412EA}"/>
              </a:ext>
            </a:extLst>
          </p:cNvPr>
          <p:cNvSpPr/>
          <p:nvPr/>
        </p:nvSpPr>
        <p:spPr>
          <a:xfrm>
            <a:off x="4030460" y="4682198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AF9E0A-D0EB-2E06-40BD-3B34A1533FA6}"/>
              </a:ext>
            </a:extLst>
          </p:cNvPr>
          <p:cNvSpPr/>
          <p:nvPr/>
        </p:nvSpPr>
        <p:spPr>
          <a:xfrm>
            <a:off x="4785061" y="4682198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</a:t>
            </a:r>
            <a:endParaRPr lang="en-IN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A2632B-3AA2-1643-9B05-511E7D6E203F}"/>
              </a:ext>
            </a:extLst>
          </p:cNvPr>
          <p:cNvSpPr/>
          <p:nvPr/>
        </p:nvSpPr>
        <p:spPr>
          <a:xfrm>
            <a:off x="976544" y="5494819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</a:t>
            </a:r>
            <a:endParaRPr lang="en-IN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96FC46-60FA-6A1E-F1C9-84227EE7D6B2}"/>
              </a:ext>
            </a:extLst>
          </p:cNvPr>
          <p:cNvSpPr/>
          <p:nvPr/>
        </p:nvSpPr>
        <p:spPr>
          <a:xfrm>
            <a:off x="1740023" y="5508104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40</a:t>
            </a:r>
            <a:endParaRPr lang="en-IN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27A21C-A111-AB5D-FBFA-346A254C054F}"/>
              </a:ext>
            </a:extLst>
          </p:cNvPr>
          <p:cNvSpPr/>
          <p:nvPr/>
        </p:nvSpPr>
        <p:spPr>
          <a:xfrm>
            <a:off x="2503502" y="5508103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D13F3B-545A-1CF6-4054-BEC3B39624D8}"/>
              </a:ext>
            </a:extLst>
          </p:cNvPr>
          <p:cNvSpPr/>
          <p:nvPr/>
        </p:nvSpPr>
        <p:spPr>
          <a:xfrm>
            <a:off x="3266981" y="5508103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B8550A-A303-1CD9-3EF8-C03A5CA60104}"/>
              </a:ext>
            </a:extLst>
          </p:cNvPr>
          <p:cNvSpPr/>
          <p:nvPr/>
        </p:nvSpPr>
        <p:spPr>
          <a:xfrm>
            <a:off x="4030460" y="5508103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110</a:t>
            </a:r>
            <a:endParaRPr lang="en-IN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A3F19A-B2C4-514A-E357-FC93770A1E6A}"/>
              </a:ext>
            </a:extLst>
          </p:cNvPr>
          <p:cNvSpPr/>
          <p:nvPr/>
        </p:nvSpPr>
        <p:spPr>
          <a:xfrm>
            <a:off x="4785061" y="5508103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</a:t>
            </a:r>
            <a:endParaRPr lang="en-IN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B94AE2-124A-E603-42D4-DB58EDFA409F}"/>
              </a:ext>
            </a:extLst>
          </p:cNvPr>
          <p:cNvSpPr/>
          <p:nvPr/>
        </p:nvSpPr>
        <p:spPr>
          <a:xfrm>
            <a:off x="994302" y="1828345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4CF122-B38A-454A-5D4F-430A4ECD654B}"/>
              </a:ext>
            </a:extLst>
          </p:cNvPr>
          <p:cNvSpPr/>
          <p:nvPr/>
        </p:nvSpPr>
        <p:spPr>
          <a:xfrm>
            <a:off x="1757781" y="1825416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29AEC2-811C-963F-52B0-6A34BDF1757F}"/>
              </a:ext>
            </a:extLst>
          </p:cNvPr>
          <p:cNvSpPr/>
          <p:nvPr/>
        </p:nvSpPr>
        <p:spPr>
          <a:xfrm>
            <a:off x="2503502" y="183333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EFDE4F-9F4E-B530-8EC9-EA000BF030B7}"/>
              </a:ext>
            </a:extLst>
          </p:cNvPr>
          <p:cNvSpPr/>
          <p:nvPr/>
        </p:nvSpPr>
        <p:spPr>
          <a:xfrm>
            <a:off x="3266981" y="183333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085CAA-DF3F-7EA3-D71A-61D976C10D8D}"/>
              </a:ext>
            </a:extLst>
          </p:cNvPr>
          <p:cNvSpPr/>
          <p:nvPr/>
        </p:nvSpPr>
        <p:spPr>
          <a:xfrm>
            <a:off x="4030460" y="1833331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9F3335-3999-82CD-5C5B-9299C0BFB9E2}"/>
              </a:ext>
            </a:extLst>
          </p:cNvPr>
          <p:cNvSpPr/>
          <p:nvPr/>
        </p:nvSpPr>
        <p:spPr>
          <a:xfrm>
            <a:off x="4785060" y="1825416"/>
            <a:ext cx="763479" cy="6125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500E02-E6AC-117E-DF5E-39ADC663E8E6}"/>
              </a:ext>
            </a:extLst>
          </p:cNvPr>
          <p:cNvSpPr txBox="1"/>
          <p:nvPr/>
        </p:nvSpPr>
        <p:spPr>
          <a:xfrm>
            <a:off x="1093575" y="2294666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IN" sz="28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C37D7F-6F6E-8C73-EDFD-ED5854C571A6}"/>
              </a:ext>
            </a:extLst>
          </p:cNvPr>
          <p:cNvSpPr txBox="1"/>
          <p:nvPr/>
        </p:nvSpPr>
        <p:spPr>
          <a:xfrm>
            <a:off x="1877023" y="2334863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IN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EA96EF-F960-4C3B-BAAF-F8C2A653CF1B}"/>
              </a:ext>
            </a:extLst>
          </p:cNvPr>
          <p:cNvSpPr txBox="1"/>
          <p:nvPr/>
        </p:nvSpPr>
        <p:spPr>
          <a:xfrm>
            <a:off x="2645201" y="231767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IN" sz="2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A104BE-C72A-493E-1787-4C48A09410BC}"/>
              </a:ext>
            </a:extLst>
          </p:cNvPr>
          <p:cNvSpPr txBox="1"/>
          <p:nvPr/>
        </p:nvSpPr>
        <p:spPr>
          <a:xfrm>
            <a:off x="3357176" y="231767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IN" sz="28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CD6AA6-1354-8774-FC2B-675FA6AB7626}"/>
              </a:ext>
            </a:extLst>
          </p:cNvPr>
          <p:cNvSpPr txBox="1"/>
          <p:nvPr/>
        </p:nvSpPr>
        <p:spPr>
          <a:xfrm>
            <a:off x="4175258" y="231767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IN" sz="2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AD69A1-2BC3-7EED-A1CB-493EDA1ADA09}"/>
              </a:ext>
            </a:extLst>
          </p:cNvPr>
          <p:cNvSpPr txBox="1"/>
          <p:nvPr/>
        </p:nvSpPr>
        <p:spPr>
          <a:xfrm>
            <a:off x="4902092" y="231767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8943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F9FA8-0DE0-3A6E-1AF8-4088385D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1321E-697A-E1F0-D4BC-A14E572E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6D40E-C04F-E29D-15F2-E8EB4C69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D3C7C-67E8-D1B9-1612-1F34CE2B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7" y="1560980"/>
            <a:ext cx="9902939" cy="3880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233F83-4F5C-1793-E59F-92D86A2BA42E}"/>
              </a:ext>
            </a:extLst>
          </p:cNvPr>
          <p:cNvSpPr/>
          <p:nvPr/>
        </p:nvSpPr>
        <p:spPr>
          <a:xfrm>
            <a:off x="133166" y="89912"/>
            <a:ext cx="6977848" cy="7534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Book Antiqua" panose="02040602050305030304" pitchFamily="18" charset="0"/>
              </a:rPr>
              <a:t>Variations of Dequeues</a:t>
            </a:r>
            <a:endParaRPr lang="en-IN" sz="28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76AF5-45CB-4D7F-8506-5C2B8F7E0C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91B5A3C-8B2E-4B35-A109-4713D9D35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4571</TotalTime>
  <Words>1583</Words>
  <Application>Microsoft Office PowerPoint</Application>
  <PresentationFormat>Widescreen</PresentationFormat>
  <Paragraphs>393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Algerian</vt:lpstr>
      <vt:lpstr>Arial</vt:lpstr>
      <vt:lpstr>Bodoni MT</vt:lpstr>
      <vt:lpstr>Book Antiqua</vt:lpstr>
      <vt:lpstr>Calibri</vt:lpstr>
      <vt:lpstr>Cambria Math</vt:lpstr>
      <vt:lpstr>Century</vt:lpstr>
      <vt:lpstr>Source Sans Pro Light</vt:lpstr>
      <vt:lpstr>Wingdings</vt:lpstr>
      <vt:lpstr>Office Theme</vt:lpstr>
      <vt:lpstr>DATA STRUCTURES AND APPLICATIONS</vt:lpstr>
      <vt:lpstr>SYSTEM 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APPLICATIONS</dc:title>
  <dc:creator>JNNCE JAMS</dc:creator>
  <cp:lastModifiedBy>JNNCE JAMS</cp:lastModifiedBy>
  <cp:revision>390</cp:revision>
  <dcterms:created xsi:type="dcterms:W3CDTF">2022-10-29T14:18:54Z</dcterms:created>
  <dcterms:modified xsi:type="dcterms:W3CDTF">2023-01-01T10:21:04Z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