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58" r:id="rId6"/>
    <p:sldId id="271" r:id="rId7"/>
    <p:sldId id="293" r:id="rId8"/>
    <p:sldId id="294" r:id="rId9"/>
    <p:sldId id="315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7" r:id="rId19"/>
    <p:sldId id="326" r:id="rId20"/>
    <p:sldId id="260" r:id="rId21"/>
    <p:sldId id="273" r:id="rId22"/>
    <p:sldId id="261" r:id="rId23"/>
    <p:sldId id="274" r:id="rId24"/>
    <p:sldId id="349" r:id="rId25"/>
    <p:sldId id="350" r:id="rId26"/>
    <p:sldId id="351" r:id="rId27"/>
    <p:sldId id="352" r:id="rId28"/>
    <p:sldId id="358" r:id="rId29"/>
    <p:sldId id="353" r:id="rId30"/>
    <p:sldId id="354" r:id="rId31"/>
    <p:sldId id="355" r:id="rId32"/>
    <p:sldId id="356" r:id="rId33"/>
    <p:sldId id="357" r:id="rId34"/>
    <p:sldId id="359" r:id="rId35"/>
    <p:sldId id="360" r:id="rId36"/>
    <p:sldId id="361" r:id="rId37"/>
    <p:sldId id="363" r:id="rId38"/>
    <p:sldId id="364" r:id="rId39"/>
    <p:sldId id="362" r:id="rId40"/>
    <p:sldId id="365" r:id="rId41"/>
    <p:sldId id="366" r:id="rId42"/>
    <p:sldId id="384" r:id="rId43"/>
    <p:sldId id="385" r:id="rId44"/>
    <p:sldId id="386" r:id="rId45"/>
    <p:sldId id="387" r:id="rId46"/>
    <p:sldId id="388" r:id="rId47"/>
    <p:sldId id="391" r:id="rId48"/>
    <p:sldId id="389" r:id="rId49"/>
    <p:sldId id="390" r:id="rId50"/>
    <p:sldId id="263" r:id="rId51"/>
    <p:sldId id="276" r:id="rId52"/>
    <p:sldId id="392" r:id="rId53"/>
    <p:sldId id="393" r:id="rId54"/>
    <p:sldId id="394" r:id="rId55"/>
    <p:sldId id="395" r:id="rId56"/>
    <p:sldId id="264" r:id="rId57"/>
    <p:sldId id="277" r:id="rId58"/>
    <p:sldId id="396" r:id="rId59"/>
    <p:sldId id="397" r:id="rId60"/>
    <p:sldId id="266" r:id="rId61"/>
    <p:sldId id="278" r:id="rId62"/>
    <p:sldId id="412" r:id="rId63"/>
    <p:sldId id="267" r:id="rId64"/>
    <p:sldId id="279" r:id="rId65"/>
    <p:sldId id="413" r:id="rId66"/>
    <p:sldId id="414" r:id="rId67"/>
    <p:sldId id="268" r:id="rId68"/>
    <p:sldId id="415" r:id="rId69"/>
    <p:sldId id="416" r:id="rId70"/>
    <p:sldId id="417" r:id="rId71"/>
    <p:sldId id="418" r:id="rId72"/>
    <p:sldId id="420" r:id="rId73"/>
    <p:sldId id="419" r:id="rId74"/>
    <p:sldId id="421" r:id="rId75"/>
    <p:sldId id="280" r:id="rId76"/>
    <p:sldId id="269" r:id="rId77"/>
    <p:sldId id="281" r:id="rId78"/>
    <p:sldId id="428" r:id="rId79"/>
    <p:sldId id="429" r:id="rId80"/>
    <p:sldId id="430" r:id="rId81"/>
    <p:sldId id="431" r:id="rId82"/>
    <p:sldId id="436" r:id="rId83"/>
    <p:sldId id="437" r:id="rId84"/>
    <p:sldId id="438" r:id="rId85"/>
    <p:sldId id="432" r:id="rId86"/>
    <p:sldId id="433" r:id="rId87"/>
    <p:sldId id="434" r:id="rId88"/>
    <p:sldId id="435" r:id="rId89"/>
    <p:sldId id="439" r:id="rId90"/>
    <p:sldId id="440" r:id="rId91"/>
    <p:sldId id="441" r:id="rId92"/>
    <p:sldId id="443" r:id="rId93"/>
    <p:sldId id="444" r:id="rId94"/>
    <p:sldId id="445" r:id="rId95"/>
    <p:sldId id="446" r:id="rId96"/>
    <p:sldId id="447" r:id="rId97"/>
    <p:sldId id="442" r:id="rId98"/>
    <p:sldId id="448" r:id="rId99"/>
    <p:sldId id="449" r:id="rId100"/>
    <p:sldId id="457" r:id="rId101"/>
    <p:sldId id="458" r:id="rId102"/>
    <p:sldId id="459" r:id="rId103"/>
    <p:sldId id="454" r:id="rId104"/>
    <p:sldId id="455" r:id="rId105"/>
    <p:sldId id="456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9" Type="http://schemas.openxmlformats.org/officeDocument/2006/relationships/tableStyles" Target="tableStyles.xml"/><Relationship Id="rId108" Type="http://schemas.openxmlformats.org/officeDocument/2006/relationships/viewProps" Target="viewProps.xml"/><Relationship Id="rId107" Type="http://schemas.openxmlformats.org/officeDocument/2006/relationships/presProps" Target="presProps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PRINCIPLES OF PROGRAMMING USING C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3933"/>
            <a:ext cx="9144000" cy="1655762"/>
          </a:xfrm>
        </p:spPr>
        <p:txBody>
          <a:bodyPr>
            <a:normAutofit lnSpcReduction="20000"/>
          </a:bodyPr>
          <a:lstStyle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By,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Ashwini J 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Department of AIML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JNN College of Engineering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86100"/>
            <a:ext cx="7392035" cy="2790825"/>
          </a:xfrm>
          <a:prstGeom prst="wedgeRoundRectCallout">
            <a:avLst>
              <a:gd name="adj1" fmla="val -95855"/>
              <a:gd name="adj2" fmla="val 62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No USER INTERVENTION required.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OPERATORS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17475" y="1194435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BITWISEOPERATORS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6492" name="Group 108"/>
          <p:cNvGraphicFramePr>
            <a:graphicFrameLocks noGrp="1"/>
          </p:cNvGraphicFramePr>
          <p:nvPr>
            <p:ph sz="half" idx="1"/>
          </p:nvPr>
        </p:nvGraphicFramePr>
        <p:xfrm>
          <a:off x="292735" y="1636395"/>
          <a:ext cx="4107815" cy="4463415"/>
        </p:xfrm>
        <a:graphic>
          <a:graphicData uri="http://schemas.openxmlformats.org/drawingml/2006/table">
            <a:tbl>
              <a:tblPr/>
              <a:tblGrid>
                <a:gridCol w="2367915"/>
                <a:gridCol w="1739900"/>
              </a:tblGrid>
              <a:tr h="440021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&amp;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(BITWISE AND)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 &amp; 0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 &amp; 1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 &amp; 0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 &amp; 1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|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(BITWISE OR)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0 &amp; 0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0 &amp; 1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 &amp; 0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 &amp; 1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^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(BITWISE XOR)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 ^ 0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 ^ 1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 ^ 0 =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 ^ 1 =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~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(BITWISE NOT)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~0=1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~1=0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936615" y="1636395"/>
            <a:ext cx="5709920" cy="419406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a=10, b=20, and, or,xor, not;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and=a&amp;b;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or=a|b;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xor=a^b;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not=~a;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printf(“RESULT OF BIT-AND IS %d\n”,and);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printf(“RESULT OF BIT-OR IS %d\n”,or);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printf(“RESULT OF BIT-XOR IS %d\n”,xor);</a:t>
            </a:r>
            <a:endParaRPr 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printf(“RESULT OF BIT-NOT IS %d\n”,not);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OPERATORS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17475" y="1194435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ASSIGNMENT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6492" name="Group 108"/>
          <p:cNvGraphicFramePr>
            <a:graphicFrameLocks noGrp="1"/>
          </p:cNvGraphicFramePr>
          <p:nvPr>
            <p:ph sz="half" idx="1"/>
          </p:nvPr>
        </p:nvGraphicFramePr>
        <p:xfrm>
          <a:off x="292735" y="1636395"/>
          <a:ext cx="4107815" cy="2604135"/>
        </p:xfrm>
        <a:graphic>
          <a:graphicData uri="http://schemas.openxmlformats.org/drawingml/2006/table">
            <a:tbl>
              <a:tblPr/>
              <a:tblGrid>
                <a:gridCol w="1839595"/>
                <a:gridCol w="2268220"/>
              </a:tblGrid>
              <a:tr h="440021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a=10;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a=b=c=10;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a+=10;</a:t>
                      </a:r>
                      <a:endParaRPr lang="en-US" sz="1800" b="1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(Same as a=a+10)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a- =10;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*=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a*=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/=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a/=10;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988050" y="1306830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COMMA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Group 108"/>
          <p:cNvGraphicFramePr>
            <a:graphicFrameLocks noGrp="1"/>
          </p:cNvGraphicFramePr>
          <p:nvPr/>
        </p:nvGraphicFramePr>
        <p:xfrm>
          <a:off x="5537200" y="1748790"/>
          <a:ext cx="6203950" cy="1479550"/>
        </p:xfrm>
        <a:graphic>
          <a:graphicData uri="http://schemas.openxmlformats.org/drawingml/2006/table">
            <a:tbl>
              <a:tblPr/>
              <a:tblGrid>
                <a:gridCol w="1779905"/>
                <a:gridCol w="2141855"/>
                <a:gridCol w="2282190"/>
              </a:tblGrid>
              <a:tr h="565150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USAGE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int a=2, b=3, x=0;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x=(++a, b+=a)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Left to Right.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a=3, b=3+3=6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x=6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4693285" y="4194810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SIZEOF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Group 108"/>
          <p:cNvGraphicFramePr>
            <a:graphicFrameLocks noGrp="1"/>
          </p:cNvGraphicFramePr>
          <p:nvPr/>
        </p:nvGraphicFramePr>
        <p:xfrm>
          <a:off x="4242435" y="4636770"/>
          <a:ext cx="6203950" cy="1219200"/>
        </p:xfrm>
        <a:graphic>
          <a:graphicData uri="http://schemas.openxmlformats.org/drawingml/2006/table">
            <a:tbl>
              <a:tblPr/>
              <a:tblGrid>
                <a:gridCol w="1779905"/>
                <a:gridCol w="4424045"/>
              </a:tblGrid>
              <a:tr h="248285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USAGE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sizeof(variable)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int a,res;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res=sizeof(int);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printf(“SIZE OF INTEGER=%d”,res);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TYPE CONVERSION AND TYPE CASTING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0" y="1475740"/>
            <a:ext cx="12015470" cy="214119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Required when an expression has variables of different data types.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Data Types are PROMOTED (LOWER TO HIGHR DATA TYPES)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Hierarchy (LOWER TO HIGHER)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char || short || int || long || float || double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8115" y="3984625"/>
            <a:ext cx="1123950" cy="11244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float x;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y=3;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x=y;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3675" y="5711825"/>
            <a:ext cx="1631950" cy="400685"/>
          </a:xfrm>
          <a:prstGeom prst="wedgeRoundRectCallout">
            <a:avLst>
              <a:gd name="adj1" fmla="val -21712"/>
              <a:gd name="adj2" fmla="val -251901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x=3.0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548890" y="3756660"/>
            <a:ext cx="5167630" cy="180640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char ch;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i;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float f;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double d, res;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res=(ch+i)×(f/i)+(d-f)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39670" y="5759450"/>
            <a:ext cx="1282065" cy="276860"/>
          </a:xfrm>
          <a:prstGeom prst="wedgeRoundRectCallout">
            <a:avLst>
              <a:gd name="adj1" fmla="val 19192"/>
              <a:gd name="adj2" fmla="val -855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453130" y="5246370"/>
            <a:ext cx="76200" cy="460375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105910" y="5227320"/>
            <a:ext cx="76200" cy="460375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818890" y="5750560"/>
            <a:ext cx="1282065" cy="276860"/>
          </a:xfrm>
          <a:prstGeom prst="wedgeRoundRectCallout">
            <a:avLst>
              <a:gd name="adj1" fmla="val -23155"/>
              <a:gd name="adj2" fmla="val -1073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float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700270" y="5164455"/>
            <a:ext cx="76200" cy="460375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122545" y="5495925"/>
            <a:ext cx="1282065" cy="276860"/>
          </a:xfrm>
          <a:prstGeom prst="wedgeRoundRectCallout">
            <a:avLst>
              <a:gd name="adj1" fmla="val -76151"/>
              <a:gd name="adj2" fmla="val -41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double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699510" y="5484495"/>
            <a:ext cx="181610" cy="1437640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840480" y="6379210"/>
            <a:ext cx="1282065" cy="276860"/>
          </a:xfrm>
          <a:prstGeom prst="wedgeRoundRectCallout">
            <a:avLst>
              <a:gd name="adj1" fmla="val -23155"/>
              <a:gd name="adj2" fmla="val -1073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float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4580000">
            <a:off x="5862320" y="5410835"/>
            <a:ext cx="400050" cy="1735455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926580" y="6140450"/>
            <a:ext cx="1282065" cy="276860"/>
          </a:xfrm>
          <a:prstGeom prst="wedgeRoundRectCallout">
            <a:avLst>
              <a:gd name="adj1" fmla="val -76151"/>
              <a:gd name="adj2" fmla="val -41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double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3" grpId="0" animBg="1"/>
      <p:bldP spid="8" grpId="0" animBg="1"/>
      <p:bldP spid="5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TYPE CONVERSION AND TYPE CASTING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0" y="1475740"/>
            <a:ext cx="12015470" cy="214119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Required when an expression has variables of different data types.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Data Types are PROMOTED (LOWER TO HIGHR DATA TYPES)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Hierarchy (LOWER TO HIGHER)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char || short || int || long || float || double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8115" y="3984625"/>
            <a:ext cx="1652270" cy="112744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float f=3.5;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i;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i=f;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58115" y="5480050"/>
            <a:ext cx="3820795" cy="734695"/>
          </a:xfrm>
          <a:prstGeom prst="wedgeRoundRectCallout">
            <a:avLst>
              <a:gd name="adj1" fmla="val -43133"/>
              <a:gd name="adj2" fmla="val -11663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Forcefully Demoting FLOAT to INT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i=3 (Data is lost)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053330" y="3984625"/>
            <a:ext cx="3009900" cy="14651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char ch;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i;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i=1234;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ch=i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751705" y="5817235"/>
            <a:ext cx="5238750" cy="734695"/>
          </a:xfrm>
          <a:prstGeom prst="wedgeRoundRectCallout">
            <a:avLst>
              <a:gd name="adj1" fmla="val -12323"/>
              <a:gd name="adj2" fmla="val -9399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i=0000010011010010 (Binary equ. of 1234)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ch=11010010 (Last 8 bits)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405245" y="5719445"/>
            <a:ext cx="76200" cy="883285"/>
          </a:xfrm>
          <a:prstGeom prst="leftBrac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TYPE CONVERSION AND TYPE CASTING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842010"/>
            <a:ext cx="12015470" cy="163610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Type Casting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Forced Conversion.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eaLnBrk="1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Explicitly telling the compiler to represent the value of expression in some format.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39090" y="2865120"/>
            <a:ext cx="2572385" cy="112451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float sal=10000.00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s;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s=(int) salary;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3454400" y="2865120"/>
            <a:ext cx="3009900" cy="112451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a=500, b=70;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float res;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res=(float) a/b;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007225" y="2867025"/>
            <a:ext cx="3009900" cy="7832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res=(int) 9.5;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9.5 is converted to 9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44500" y="4683760"/>
            <a:ext cx="3009900" cy="7832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res=(int) 12.3/(int) 4.2;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same as 12/4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679825" y="4683760"/>
            <a:ext cx="3929380" cy="78325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res=(double)total/n;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total data type converted to double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834630" y="4683760"/>
            <a:ext cx="4125595" cy="78615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res=(int) (a+b);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Result of addition is converted to int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4500" y="5776595"/>
            <a:ext cx="3929380" cy="7832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res=(int)a+b;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 is converted to int and added to b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8" grpId="0" bldLvl="0" animBg="1"/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86100"/>
            <a:ext cx="7392035" cy="2790825"/>
          </a:xfrm>
          <a:prstGeom prst="wedgeRoundRectCallout">
            <a:avLst>
              <a:gd name="adj1" fmla="val -93604"/>
              <a:gd name="adj2" fmla="val 23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Computers Don’t Get Tired.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Every Instruction no matter how long, how many times executed, will execute with same ACCURACY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70860"/>
            <a:ext cx="7392035" cy="2790825"/>
          </a:xfrm>
          <a:prstGeom prst="wedgeRoundRectCallout">
            <a:avLst>
              <a:gd name="adj1" fmla="val -91568"/>
              <a:gd name="adj2" fmla="val 360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Being Flexible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Variety of tasks from Simple E-mail to Weather Prediction, Banking, Medicine etc.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Verstaile as they can perform Many Tasks at Same Time.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70860"/>
            <a:ext cx="7392035" cy="2790825"/>
          </a:xfrm>
          <a:prstGeom prst="wedgeRoundRectCallout">
            <a:avLst>
              <a:gd name="adj1" fmla="val -59930"/>
              <a:gd name="adj2" fmla="val 263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Primary Memory - Fast, very Costly, RAM.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Secondary MEmory - Slow, Cheap, Hard Disk, DVD etc.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70860"/>
            <a:ext cx="7392035" cy="2790825"/>
          </a:xfrm>
          <a:prstGeom prst="wedgeRoundRectCallout">
            <a:avLst>
              <a:gd name="adj1" fmla="val -70135"/>
              <a:gd name="adj2" fmla="val -88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No decision making abilities on their own.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70860"/>
            <a:ext cx="7392035" cy="3607435"/>
          </a:xfrm>
          <a:prstGeom prst="wedgeRoundRectCallout">
            <a:avLst>
              <a:gd name="adj1" fmla="val -81157"/>
              <a:gd name="adj2" fmla="val -228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Computers are considered as “SHORT TERM INVESTMENTS” to gain “LONG TERM PROFIT”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Reduces Manpower.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Save Time, Energy and Money.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737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Stored Program Concepts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2154555"/>
            <a:ext cx="11819890" cy="267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Introduces by Sir Jhon Von Neumann in 1940s.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2. Further W. Mauchly and J Presper Eckert Added features to make it flexible.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3. First Stored Program Concept computer was built in England named Manchester Mark 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737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Stored Program Concepts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2154555"/>
            <a:ext cx="11819890" cy="2030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Before any Data is Processed, instructions are read in memory.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2. Instructions are stored in computers memory for execution.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3.Instructions are stored in Binary Format.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737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Stored Program Concepts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2154555"/>
            <a:ext cx="11819890" cy="267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4. Processing starts from first instruction which will be transfered to Control Unit.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5. Instructions written by the user are performed sequentially, until  there is a break.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6. I/O and Processing operations can be overlapped.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93497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DESIGNING EFFICIENT PROGRAMS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9210" y="97790"/>
            <a:ext cx="11819255" cy="5783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SYLLABUS - MODULE I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5262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2. Input Output Devices.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3. Desinging Efficient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4. Introduction to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5. Structure of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6. Files used in a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7. Compilers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DESIGNING EFFICIENT PROGRAMS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0880"/>
            <a:ext cx="12176760" cy="816696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Pragramming Paradigms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	Style of Programming that defines structure and basic elements of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5290" y="2868930"/>
            <a:ext cx="9098280" cy="368300"/>
            <a:chOff x="654" y="4518"/>
            <a:chExt cx="14328" cy="580"/>
          </a:xfrm>
        </p:grpSpPr>
        <p:sp>
          <p:nvSpPr>
            <p:cNvPr id="9" name="Text Box 8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MONOLITHIC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Emphasize on SOLUTION	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5290" y="3342640"/>
            <a:ext cx="9098280" cy="368300"/>
            <a:chOff x="654" y="4518"/>
            <a:chExt cx="14328" cy="580"/>
          </a:xfrm>
        </p:grpSpPr>
        <p:sp>
          <p:nvSpPr>
            <p:cNvPr id="7" name="Text Box 6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PROCEDURAL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Emphasize on ALGORITHMS	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5290" y="3816350"/>
            <a:ext cx="9098280" cy="368300"/>
            <a:chOff x="654" y="4518"/>
            <a:chExt cx="14328" cy="580"/>
          </a:xfrm>
        </p:grpSpPr>
        <p:sp>
          <p:nvSpPr>
            <p:cNvPr id="11" name="Text Box 10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STRUCTURED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Emphasize on MODULES	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5290" y="4290060"/>
            <a:ext cx="9098280" cy="368300"/>
            <a:chOff x="654" y="4518"/>
            <a:chExt cx="14328" cy="580"/>
          </a:xfrm>
        </p:grpSpPr>
        <p:sp>
          <p:nvSpPr>
            <p:cNvPr id="14" name="Text Box 13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OBJECT ORIENTED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Emphasize on CLASS and OBJECTS	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5290" y="4763770"/>
            <a:ext cx="9098280" cy="368300"/>
            <a:chOff x="654" y="4518"/>
            <a:chExt cx="14328" cy="580"/>
          </a:xfrm>
        </p:grpSpPr>
        <p:sp>
          <p:nvSpPr>
            <p:cNvPr id="17" name="Text Box 16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LOGIC ORIENTED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Expressed in PREDICATE CALCULUS	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5290" y="5237480"/>
            <a:ext cx="9098280" cy="368300"/>
            <a:chOff x="654" y="4518"/>
            <a:chExt cx="14328" cy="580"/>
          </a:xfrm>
        </p:grpSpPr>
        <p:sp>
          <p:nvSpPr>
            <p:cNvPr id="20" name="Text Box 19"/>
            <p:cNvSpPr txBox="1"/>
            <p:nvPr/>
          </p:nvSpPr>
          <p:spPr>
            <a:xfrm>
              <a:off x="654" y="4518"/>
              <a:ext cx="3802" cy="5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RULE ORIENTED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4456" y="4518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Expressed in RULES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290" y="5801360"/>
            <a:ext cx="9098280" cy="645160"/>
            <a:chOff x="654" y="4518"/>
            <a:chExt cx="14328" cy="1016"/>
          </a:xfrm>
        </p:grpSpPr>
        <p:sp>
          <p:nvSpPr>
            <p:cNvPr id="23" name="Text Box 22"/>
            <p:cNvSpPr txBox="1"/>
            <p:nvPr/>
          </p:nvSpPr>
          <p:spPr>
            <a:xfrm>
              <a:off x="654" y="4518"/>
              <a:ext cx="3802" cy="101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CONSTRAINT ORIENTED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4456" y="4736"/>
              <a:ext cx="10526" cy="5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Utilizes relationship to solve a problem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980055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088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4445" y="1365250"/>
            <a:ext cx="12176760" cy="3415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Developed in 1970s, by DENNIS RITCHIE at BELL LABORATORIES on UNIX OS.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Why the name ‘C’? 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Well its features are derived from a language called ‘B’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Why learn “C”?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2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Many languages like C++, JAVA etc are derived from 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7945" y="1751965"/>
            <a:ext cx="108648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/>
              <a:t>ALGOL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51485" y="2256155"/>
            <a:ext cx="108648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/>
              <a:t>BCPL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027430" y="2784475"/>
            <a:ext cx="108648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37970" y="3312795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Traditional 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7945" y="1751965"/>
            <a:ext cx="108648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ALGOL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51485" y="2256155"/>
            <a:ext cx="108648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BCPL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891665" y="3816985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K &amp; RC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400300" y="4369435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ANSIC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971800" y="4921885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ANSI.ISOC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130" y="2129155"/>
            <a:ext cx="285750" cy="316865"/>
            <a:chOff x="261" y="3629"/>
            <a:chExt cx="450" cy="49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0" idx="1"/>
            </p:cNvCxnSpPr>
            <p:nvPr/>
          </p:nvCxnSpPr>
          <p:spPr>
            <a:xfrm>
              <a:off x="261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5490" y="2635885"/>
            <a:ext cx="300355" cy="316230"/>
            <a:chOff x="261" y="3629"/>
            <a:chExt cx="473" cy="49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237615" y="3157220"/>
            <a:ext cx="300355" cy="316230"/>
            <a:chOff x="261" y="3629"/>
            <a:chExt cx="473" cy="49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12900" y="3678555"/>
            <a:ext cx="300355" cy="316230"/>
            <a:chOff x="261" y="3629"/>
            <a:chExt cx="473" cy="49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34235" y="4214495"/>
            <a:ext cx="300355" cy="316230"/>
            <a:chOff x="261" y="3629"/>
            <a:chExt cx="473" cy="49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70175" y="4750435"/>
            <a:ext cx="300355" cy="316230"/>
            <a:chOff x="261" y="3629"/>
            <a:chExt cx="473" cy="49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3347085" y="5384800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C95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45460" y="5300980"/>
            <a:ext cx="300355" cy="316230"/>
            <a:chOff x="261" y="3629"/>
            <a:chExt cx="473" cy="498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35"/>
          <p:cNvSpPr txBox="1"/>
          <p:nvPr/>
        </p:nvSpPr>
        <p:spPr>
          <a:xfrm>
            <a:off x="3725545" y="5847715"/>
            <a:ext cx="143383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C99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20110" y="5768975"/>
            <a:ext cx="300355" cy="316230"/>
            <a:chOff x="261" y="3629"/>
            <a:chExt cx="473" cy="498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61" y="3629"/>
              <a:ext cx="23" cy="4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84" y="4104"/>
              <a:ext cx="450" cy="1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 Box 39"/>
          <p:cNvSpPr txBox="1"/>
          <p:nvPr/>
        </p:nvSpPr>
        <p:spPr>
          <a:xfrm>
            <a:off x="1892300" y="1405255"/>
            <a:ext cx="5906135" cy="776553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 1960s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Widely Used in USA and Europe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2245360" y="1924685"/>
            <a:ext cx="5906135" cy="783217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 1967 by Martin Richards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Basic Combined Programming Language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2684780" y="2626995"/>
            <a:ext cx="5906135" cy="475242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 1970 by Ken Thompson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3579495" y="2985770"/>
            <a:ext cx="7771765" cy="786469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 1972 by Dennis Richie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Derived from ALGOL, BCPL and B and also supports Data Types.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4128770" y="3547110"/>
            <a:ext cx="7771765" cy="783217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 book on C Programming Language  by W. Kernighan and Dennis Ritchie is is so popular that K&amp;RC (A version) was released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4467225" y="4284345"/>
            <a:ext cx="7771765" cy="441922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American National Standard Institute (ANSI) standardized C in 1983.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4994910" y="4848225"/>
            <a:ext cx="5161915" cy="441922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ISO adopted ANSI C in 1989. Also called C89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5151755" y="5322570"/>
            <a:ext cx="5161915" cy="441922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Modifications in 1995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5450205" y="5796915"/>
            <a:ext cx="6026785" cy="444858"/>
          </a:xfrm>
          <a:prstGeom prst="wedgeRoundRectCallout">
            <a:avLst>
              <a:gd name="adj1" fmla="val -61332"/>
              <a:gd name="adj2" fmla="val 200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New features added from JAVA and C++ in 1999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Characteristics of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1707515"/>
            <a:ext cx="12176760" cy="4523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High Level Programming Language - Emphasize on Problem than hardware.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Small Size: 32 keywords.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Extensive use of function calls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Structured Programming: Problem in terms of functions/modules.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Unlike PASCAL it supports loose typing. (Char to int etc.)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Stable Language ; ANSI C standarized in 1983 and to date same.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QUICK Language: Execution time is quicker compared to many other language.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Facilitates Low Level (Bit wise) programming.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Characteristics of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1707515"/>
            <a:ext cx="12176760" cy="2861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Core Language: C++, JAVA etc are based on C. If you learn C learning other language is simple.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Portable Language: Written on one computer can be run on other.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Extensible Language: You can add a new sfunctionality to existing library.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is always considered as SECOND BEST. First best keep on varying....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Uses of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1707515"/>
            <a:ext cx="12176760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Primarily used for System Programming.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Compilers, libraries etc. are written in C.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Intermediate Language: Because of Portability and Convenience.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Widely used for End User Applications.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52730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STRUCTURE OF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Structure of a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562850" y="967740"/>
          <a:ext cx="3946525" cy="5449570"/>
        </p:xfrm>
        <a:graphic>
          <a:graphicData uri="http://schemas.openxmlformats.org/drawingml/2006/table">
            <a:tbl>
              <a:tblPr bandCol="1">
                <a:tableStyleId>{16D9F66E-5EB9-4882-86FB-DCBF35E3C3E4}</a:tableStyleId>
              </a:tblPr>
              <a:tblGrid>
                <a:gridCol w="3946525"/>
              </a:tblGrid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Preprocessor Directive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Global Declarations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17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main()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Function1()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...............................................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Functionn()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 Box 39"/>
          <p:cNvSpPr txBox="1"/>
          <p:nvPr/>
        </p:nvSpPr>
        <p:spPr>
          <a:xfrm>
            <a:off x="29210" y="1663700"/>
            <a:ext cx="7534275" cy="919733"/>
          </a:xfrm>
          <a:prstGeom prst="wedgeRoundRectCallout">
            <a:avLst>
              <a:gd name="adj1" fmla="val 49275"/>
              <a:gd name="adj2" fmla="val -10999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Special Instructions to Prepare Program for Compilation.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Ex: include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7136765" y="1731010"/>
            <a:ext cx="256540" cy="4722495"/>
          </a:xfrm>
          <a:prstGeom prst="leftBrac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0" y="3480435"/>
            <a:ext cx="6705600" cy="1631225"/>
          </a:xfrm>
          <a:prstGeom prst="wedgeRoundRectCallout">
            <a:avLst>
              <a:gd name="adj1" fmla="val 56903"/>
              <a:gd name="adj2" fmla="val -841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 program is set of functions.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 function is set of C Statements executed together.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Statements are written in logical sequence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0" grpId="1" animBg="1"/>
      <p:bldP spid="8" grpId="0" bldLvl="0" animBg="1"/>
      <p:bldP spid="8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Structure of a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562850" y="967740"/>
          <a:ext cx="3946525" cy="5449570"/>
        </p:xfrm>
        <a:graphic>
          <a:graphicData uri="http://schemas.openxmlformats.org/drawingml/2006/table">
            <a:tbl>
              <a:tblPr bandCol="1">
                <a:tableStyleId>{16D9F66E-5EB9-4882-86FB-DCBF35E3C3E4}</a:tableStyleId>
              </a:tblPr>
              <a:tblGrid>
                <a:gridCol w="3946525"/>
              </a:tblGrid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Preprocessor Directive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Global Declarations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17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main()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Function1()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...............................................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Functionn()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0" y="3480435"/>
            <a:ext cx="6705600" cy="1636099"/>
          </a:xfrm>
          <a:prstGeom prst="wedgeRoundRectCallout">
            <a:avLst>
              <a:gd name="adj1" fmla="val 62310"/>
              <a:gd name="adj2" fmla="val -128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 very important function present in every C Program.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Execution starts from here.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9210" y="1227455"/>
            <a:ext cx="11819890" cy="3322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8. Compiling and Executing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9. Variables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10. Constants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11. Input/Output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10" y="97790"/>
            <a:ext cx="11819255" cy="5783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SYLLABUS - MODULE I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Structure of a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562850" y="967740"/>
          <a:ext cx="3946525" cy="5449570"/>
        </p:xfrm>
        <a:graphic>
          <a:graphicData uri="http://schemas.openxmlformats.org/drawingml/2006/table">
            <a:tbl>
              <a:tblPr bandCol="1">
                <a:tableStyleId>{16D9F66E-5EB9-4882-86FB-DCBF35E3C3E4}</a:tableStyleId>
              </a:tblPr>
              <a:tblGrid>
                <a:gridCol w="3946525"/>
              </a:tblGrid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Preprocessor Directive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Global Declarations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17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main()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Function1()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...............................................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Functionn()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29210" y="2874010"/>
            <a:ext cx="7203440" cy="3170868"/>
          </a:xfrm>
          <a:prstGeom prst="wedgeRoundRectCallout">
            <a:avLst>
              <a:gd name="adj1" fmla="val 56884"/>
              <a:gd name="adj2" fmla="val -1159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 every function we have DECLARATION PART and STATEMENTS PART.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Declaration: Data used by this function is declared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Statements: Executed in a logical sequence.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Local Declared Data : VISIBLE only inside the function. LIFETIME ends when function ends.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7923530" y="3834765"/>
            <a:ext cx="105410" cy="6032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Structure of a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562850" y="967740"/>
          <a:ext cx="3946525" cy="5449570"/>
        </p:xfrm>
        <a:graphic>
          <a:graphicData uri="http://schemas.openxmlformats.org/drawingml/2006/table">
            <a:tbl>
              <a:tblPr bandCol="1">
                <a:tableStyleId>{16D9F66E-5EB9-4882-86FB-DCBF35E3C3E4}</a:tableStyleId>
              </a:tblPr>
              <a:tblGrid>
                <a:gridCol w="3946525"/>
              </a:tblGrid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Preprocessor Directive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Global Declarations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17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main()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Function1()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...............................................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Functionn()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{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Local Declarations;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Statements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}</a:t>
                      </a:r>
                      <a:endParaRPr lang="en-US" sz="18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29210" y="2362835"/>
            <a:ext cx="7203440" cy="1124510"/>
          </a:xfrm>
          <a:prstGeom prst="wedgeRoundRectCallout">
            <a:avLst>
              <a:gd name="adj1" fmla="val 55632"/>
              <a:gd name="adj2" fmla="val -1208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VISIBLE throughout the program.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LIFETIME till prgram ends.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460748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highlight>
                <a:srgbClr val="FFFF00"/>
              </a:highlight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highlight>
                <a:srgbClr val="FFFF00"/>
              </a:highlight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  <a:p>
            <a:pPr algn="l"/>
            <a:r>
              <a:rPr lang="en-US" sz="1200"/>
              <a:t>WELCOME TO THE WORLD OF C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printf(“</a:t>
            </a:r>
            <a:r>
              <a:rPr lang="en-US" sz="2400">
                <a:highlight>
                  <a:srgbClr val="00FF00"/>
                </a:highlight>
                <a:latin typeface="Courier New" panose="02070309020205020404" charset="0"/>
                <a:cs typeface="Courier New" panose="02070309020205020404" charset="0"/>
              </a:rPr>
              <a:t>\n</a:t>
            </a: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  <a:p>
            <a:pPr algn="l"/>
            <a:r>
              <a:rPr lang="en-US" sz="1200"/>
              <a:t>WELCOME TO THE WORLD OF C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484880" y="1746250"/>
            <a:ext cx="6986270" cy="950595"/>
          </a:xfrm>
          <a:prstGeom prst="wedgeRectCallout">
            <a:avLst>
              <a:gd name="adj1" fmla="val -60916"/>
              <a:gd name="adj2" fmla="val 1100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(Means THERE IS SOME OTHER MEANING FOR THIS ‘n’)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printf(“</a:t>
            </a:r>
            <a:r>
              <a:rPr lang="en-US" sz="2400">
                <a:highlight>
                  <a:srgbClr val="00FF00"/>
                </a:highlight>
                <a:latin typeface="Courier New" panose="02070309020205020404" charset="0"/>
                <a:cs typeface="Courier New" panose="02070309020205020404" charset="0"/>
              </a:rPr>
              <a:t>\n</a:t>
            </a: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  <a:p>
            <a:pPr algn="l"/>
            <a:r>
              <a:rPr lang="en-US" sz="1200"/>
              <a:t>WELCOME TO THE WORLD OF C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871855"/>
            <a:ext cx="5642610" cy="5776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0185" y="184975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84555" y="4653915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4930" y="5102225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  <a:p>
            <a:pPr algn="l"/>
            <a:r>
              <a:rPr lang="en-US" sz="1200"/>
              <a:t>WELCOME TO THE WORLD OF C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041525"/>
                <a:gridCol w="20415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859790" y="2681605"/>
            <a:ext cx="1372870" cy="90551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8395970" cy="26008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#include&lt;stdio.h&gt;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int main()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{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printf(“\n WELCOME TO THE WORLD OF C”);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1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highlight>
                  <a:srgbClr val="FFFF00"/>
                </a:highlight>
                <a:latin typeface="Courier New" panose="02070309020205020404" charset="0"/>
                <a:cs typeface="Courier New" panose="02070309020205020404" charset="0"/>
              </a:rPr>
              <a:t>return 0;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}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9210" y="4257040"/>
            <a:ext cx="11594465" cy="173814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Some Rules: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1. Every Function statements are enclosed between {}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400">
                <a:latin typeface="Courier New" panose="02070309020205020404" charset="0"/>
                <a:cs typeface="Courier New" panose="02070309020205020404" charset="0"/>
              </a:rPr>
              <a:t>2. Every Statement ends with a SEMICOLON.</a:t>
            </a:r>
            <a:endParaRPr lang="en-US" sz="2400">
              <a:latin typeface="Courier New" panose="02070309020205020404" charset="0"/>
              <a:cs typeface="Courier New" panose="020703090202050204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66319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377866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Download and Install it from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www.codeblocks.org › downloads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255655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INITIAL SCREEN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0" y="1085215"/>
            <a:ext cx="1078738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Open New File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1276350" y="527050"/>
          <a:ext cx="10756265" cy="619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9753600" imgH="5467350" progId="Paint.Picture">
                  <p:embed/>
                </p:oleObj>
              </mc:Choice>
              <mc:Fallback>
                <p:oleObj name="" r:id="rId1" imgW="9753600" imgH="546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76350" y="527050"/>
                        <a:ext cx="10756265" cy="619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Type Your Program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010" y="693420"/>
            <a:ext cx="9179560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Save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00025"/>
            <a:ext cx="10987405" cy="654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Save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010" y="372745"/>
            <a:ext cx="10069830" cy="648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1: CODEBLOCKS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Build and Run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580" y="693420"/>
            <a:ext cx="10535920" cy="601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439884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2: Install any compiler cc, gcc or tc separately on your OS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Open Notepad, Type your Program.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Save it with extension “.c”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Go to command prompt.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cc compiler give command as “cc filename.c”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Then run program as “./a.out”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21621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Writing the First C Program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15" y="1674495"/>
            <a:ext cx="12185015" cy="439884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Where do we write a C program and how to run it?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Case 2: Install any compiler cc, gcc or tc separately on your OS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Open Notepad, Typw your Program.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Save it with extension “.c”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Go to command prompt.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cc compiler give command as “cc filename.c”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Then run program as “./a.out”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37617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11819890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555" y="1021715"/>
            <a:ext cx="10959465" cy="1636395"/>
            <a:chOff x="484" y="1823"/>
            <a:chExt cx="17259" cy="293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87" y="1823"/>
              <a:ext cx="4468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Files in a C Program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4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SOURCE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05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HEADER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8726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OBJECT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2847" y="3924"/>
              <a:ext cx="489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EXECUTABLE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63" y="3225"/>
              <a:ext cx="138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63" y="324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02" y="321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488" y="3150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9" y="3173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>
              <a:off x="8221" y="2655"/>
              <a:ext cx="0" cy="5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497205" y="3048000"/>
            <a:ext cx="10774045" cy="1625600"/>
          </a:xfrm>
          <a:prstGeom prst="wedgeRoundRectCallout">
            <a:avLst>
              <a:gd name="adj1" fmla="val -36243"/>
              <a:gd name="adj2" fmla="val -7449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File Extention is “.c” [Example: test.c, add.c, avg.c]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must contain one main() function.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555" y="1021715"/>
            <a:ext cx="10959465" cy="1636395"/>
            <a:chOff x="484" y="1823"/>
            <a:chExt cx="17259" cy="293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87" y="1823"/>
              <a:ext cx="4468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Files in a C Program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4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SOURCE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05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HEADER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8726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OBJECT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2847" y="3924"/>
              <a:ext cx="489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EXECUTABLE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63" y="3225"/>
              <a:ext cx="138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63" y="324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02" y="321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488" y="3150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9" y="3173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>
              <a:off x="8221" y="2655"/>
              <a:ext cx="0" cy="5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503555" y="3048000"/>
            <a:ext cx="10774045" cy="3677920"/>
          </a:xfrm>
          <a:prstGeom prst="wedgeRoundRectCallout">
            <a:avLst>
              <a:gd name="adj1" fmla="val -16776"/>
              <a:gd name="adj2" fmla="val -6088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“.h” extension.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Used to store subroutines which can be used in multiple programs.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Advantages.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Same Subroutine in More programs: Compile the source code of subroutine once and link the object file in any other program.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Change / add subroutines which should be reflected in all the programs: Change/add new feaures, recompile and continue.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555" y="1021715"/>
            <a:ext cx="10959465" cy="1636395"/>
            <a:chOff x="484" y="1823"/>
            <a:chExt cx="17259" cy="293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87" y="1823"/>
              <a:ext cx="4468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Files in a C Program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4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SOURCE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05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HEADER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8726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OBJECT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2847" y="3924"/>
              <a:ext cx="489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EXECUTABLE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63" y="3225"/>
              <a:ext cx="138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63" y="324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02" y="321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488" y="3150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9" y="3173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>
              <a:off x="8221" y="2655"/>
              <a:ext cx="0" cy="5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503555" y="3048000"/>
            <a:ext cx="10774045" cy="3677920"/>
          </a:xfrm>
          <a:prstGeom prst="wedgeRoundRectCallout">
            <a:avLst>
              <a:gd name="adj1" fmla="val -16776"/>
              <a:gd name="adj2" fmla="val -6088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Standard Header Files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string.h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stdlib.h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stdio.h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math.h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alloc.h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conio.h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555" y="1021715"/>
            <a:ext cx="10959465" cy="1636395"/>
            <a:chOff x="484" y="1823"/>
            <a:chExt cx="17259" cy="293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87" y="1823"/>
              <a:ext cx="4468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Files in a C Program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4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SOURCE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05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HEADER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8726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OBJECT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2847" y="3924"/>
              <a:ext cx="489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EXECUTABLE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63" y="3225"/>
              <a:ext cx="138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63" y="324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02" y="321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488" y="3150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9" y="3173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>
              <a:off x="8221" y="2655"/>
              <a:ext cx="0" cy="5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503555" y="3048000"/>
            <a:ext cx="10774045" cy="3677920"/>
          </a:xfrm>
          <a:prstGeom prst="wedgeRoundRectCallout">
            <a:avLst>
              <a:gd name="adj1" fmla="val 8012"/>
              <a:gd name="adj2" fmla="val -5923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Generated by Compilers.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Contain compact binary code.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“.o” extension.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FILES USED IN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555" y="1021715"/>
            <a:ext cx="10959465" cy="1636395"/>
            <a:chOff x="484" y="1823"/>
            <a:chExt cx="17259" cy="293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87" y="1823"/>
              <a:ext cx="4468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Files in a C Program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4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SOURCE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05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HEADER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8726" y="3924"/>
              <a:ext cx="375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OBJECT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2847" y="3924"/>
              <a:ext cx="4896" cy="832"/>
            </a:xfrm>
            <a:prstGeom prst="flowChartAlternate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EXECUTABLE FILE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63" y="3225"/>
              <a:ext cx="138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63" y="324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02" y="3219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488" y="3150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9" y="3173"/>
              <a:ext cx="0" cy="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>
              <a:off x="8221" y="2655"/>
              <a:ext cx="0" cy="5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503555" y="3048000"/>
            <a:ext cx="10774045" cy="3677920"/>
          </a:xfrm>
          <a:prstGeom prst="wedgeRoundRectCallout">
            <a:avLst>
              <a:gd name="adj1" fmla="val 31399"/>
              <a:gd name="adj2" fmla="val -604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Linker uses Object file to generate executable file.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“.exe” extension.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690" y="267843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COMPILING AND EXECUTING THE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COMPILERS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814705"/>
            <a:ext cx="12185015" cy="378451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 program must run through a compiler to create executable file.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 program: Human Readable.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Executable code: Machine Readable.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source file contains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ASCII characters and can be created using EDITORS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COMPILER TRANSLATES SOURCE CODE to OBJECT CODE.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COMPILERS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814705"/>
            <a:ext cx="12185015" cy="255654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COMPILER TRANSLATES SOURCE CODE to OBJECT CODE.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Object code contains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Machine Instructions for the CPU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Operating system API (Application Program Interface)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98165" y="3914775"/>
            <a:ext cx="6421120" cy="714962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OBJECT FILE IS NOT EXECUTABLE FILE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COMPILERS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814705"/>
            <a:ext cx="12185015" cy="132859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LINKERS TRANSLATES  OBJECT FILE to EX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466975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COMPILING AND EXECUTING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91785" y="2888615"/>
            <a:ext cx="645731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Computer-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which performs a function based on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given set of instructions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known as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program 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COMPILING AND EXECUTING C PROGRAMS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315" name="Group 1"/>
          <p:cNvGrpSpPr/>
          <p:nvPr/>
        </p:nvGrpSpPr>
        <p:grpSpPr>
          <a:xfrm>
            <a:off x="1811655" y="3133408"/>
            <a:ext cx="6553200" cy="2433637"/>
            <a:chOff x="1600200" y="2062163"/>
            <a:chExt cx="6553200" cy="2433637"/>
          </a:xfrm>
        </p:grpSpPr>
        <p:sp>
          <p:nvSpPr>
            <p:cNvPr id="13316" name="Rectangle 4"/>
            <p:cNvSpPr/>
            <p:nvPr/>
          </p:nvSpPr>
          <p:spPr>
            <a:xfrm>
              <a:off x="1600200" y="2133600"/>
              <a:ext cx="914400" cy="457200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Source File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17" name="Rectangle 5"/>
            <p:cNvSpPr/>
            <p:nvPr/>
          </p:nvSpPr>
          <p:spPr>
            <a:xfrm>
              <a:off x="1600200" y="2746375"/>
              <a:ext cx="911225" cy="454025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Library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18" name="Rectangle 6"/>
            <p:cNvSpPr/>
            <p:nvPr/>
          </p:nvSpPr>
          <p:spPr>
            <a:xfrm>
              <a:off x="1600200" y="3433763"/>
              <a:ext cx="912813" cy="452437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Source File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19" name="Rectangle 7"/>
            <p:cNvSpPr/>
            <p:nvPr/>
          </p:nvSpPr>
          <p:spPr>
            <a:xfrm>
              <a:off x="1600200" y="4048125"/>
              <a:ext cx="909638" cy="447675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Library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20" name="Line 8"/>
            <p:cNvSpPr/>
            <p:nvPr/>
          </p:nvSpPr>
          <p:spPr>
            <a:xfrm>
              <a:off x="2514600" y="24765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1" name="Line 9"/>
            <p:cNvSpPr/>
            <p:nvPr/>
          </p:nvSpPr>
          <p:spPr>
            <a:xfrm flipV="1">
              <a:off x="3084513" y="2747963"/>
              <a:ext cx="1587" cy="22860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2" name="Line 10"/>
            <p:cNvSpPr/>
            <p:nvPr/>
          </p:nvSpPr>
          <p:spPr>
            <a:xfrm>
              <a:off x="2513013" y="2976563"/>
              <a:ext cx="573087" cy="476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3" name="Oval 11"/>
            <p:cNvSpPr/>
            <p:nvPr/>
          </p:nvSpPr>
          <p:spPr>
            <a:xfrm>
              <a:off x="2741613" y="2062163"/>
              <a:ext cx="800100" cy="685800"/>
            </a:xfrm>
            <a:prstGeom prst="ellipse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Pre-process</a:t>
              </a:r>
              <a:endParaRPr lang="en-US" alt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324" name="Line 12"/>
            <p:cNvSpPr/>
            <p:nvPr/>
          </p:nvSpPr>
          <p:spPr>
            <a:xfrm>
              <a:off x="2514600" y="37338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5" name="Line 13"/>
            <p:cNvSpPr/>
            <p:nvPr/>
          </p:nvSpPr>
          <p:spPr>
            <a:xfrm flipV="1">
              <a:off x="3084513" y="4005263"/>
              <a:ext cx="1587" cy="22860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6" name="Line 14"/>
            <p:cNvSpPr/>
            <p:nvPr/>
          </p:nvSpPr>
          <p:spPr>
            <a:xfrm>
              <a:off x="2513013" y="4233863"/>
              <a:ext cx="571500" cy="158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7" name="Oval 15"/>
            <p:cNvSpPr/>
            <p:nvPr/>
          </p:nvSpPr>
          <p:spPr>
            <a:xfrm>
              <a:off x="2741613" y="3319463"/>
              <a:ext cx="800100" cy="685800"/>
            </a:xfrm>
            <a:prstGeom prst="ellipse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Pre-process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28" name="Oval 16"/>
            <p:cNvSpPr/>
            <p:nvPr/>
          </p:nvSpPr>
          <p:spPr>
            <a:xfrm>
              <a:off x="3656013" y="2062163"/>
              <a:ext cx="1144587" cy="604837"/>
            </a:xfrm>
            <a:prstGeom prst="ellipse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Compiler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29" name="Line 17"/>
            <p:cNvSpPr/>
            <p:nvPr/>
          </p:nvSpPr>
          <p:spPr>
            <a:xfrm>
              <a:off x="3543300" y="2406650"/>
              <a:ext cx="1143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0" name="Oval 18"/>
            <p:cNvSpPr/>
            <p:nvPr/>
          </p:nvSpPr>
          <p:spPr>
            <a:xfrm>
              <a:off x="3656013" y="3319463"/>
              <a:ext cx="1144587" cy="566737"/>
            </a:xfrm>
            <a:prstGeom prst="ellipse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Compiler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31" name="Line 19"/>
            <p:cNvSpPr/>
            <p:nvPr/>
          </p:nvSpPr>
          <p:spPr>
            <a:xfrm>
              <a:off x="3543300" y="3663950"/>
              <a:ext cx="1143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2" name="Line 20"/>
            <p:cNvSpPr/>
            <p:nvPr/>
          </p:nvSpPr>
          <p:spPr>
            <a:xfrm>
              <a:off x="4724400" y="24384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3" name="Rectangle 21"/>
            <p:cNvSpPr/>
            <p:nvPr/>
          </p:nvSpPr>
          <p:spPr>
            <a:xfrm>
              <a:off x="4953000" y="2209800"/>
              <a:ext cx="685800" cy="457200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Object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34" name="Line 22"/>
            <p:cNvSpPr/>
            <p:nvPr/>
          </p:nvSpPr>
          <p:spPr>
            <a:xfrm>
              <a:off x="4724400" y="36576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5" name="Rectangle 23"/>
            <p:cNvSpPr/>
            <p:nvPr/>
          </p:nvSpPr>
          <p:spPr>
            <a:xfrm>
              <a:off x="4953000" y="3429000"/>
              <a:ext cx="685800" cy="457200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Object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36" name="Rectangle 24"/>
            <p:cNvSpPr/>
            <p:nvPr/>
          </p:nvSpPr>
          <p:spPr>
            <a:xfrm>
              <a:off x="4876800" y="2743200"/>
              <a:ext cx="798513" cy="452438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Library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337" name="Oval 25"/>
            <p:cNvSpPr/>
            <p:nvPr/>
          </p:nvSpPr>
          <p:spPr>
            <a:xfrm>
              <a:off x="6019800" y="2590800"/>
              <a:ext cx="914400" cy="685800"/>
            </a:xfrm>
            <a:prstGeom prst="ellipse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993300"/>
                </a:solidFill>
                <a:latin typeface="Arial" panose="020B0604020202020204" pitchFamily="34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Linker</a:t>
              </a:r>
              <a:endParaRPr lang="en-US" alt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13338" name="Line 26"/>
            <p:cNvSpPr/>
            <p:nvPr/>
          </p:nvSpPr>
          <p:spPr>
            <a:xfrm>
              <a:off x="5715000" y="29718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9" name="Line 27"/>
            <p:cNvSpPr/>
            <p:nvPr/>
          </p:nvSpPr>
          <p:spPr>
            <a:xfrm flipV="1">
              <a:off x="5638800" y="3124200"/>
              <a:ext cx="457200" cy="34290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40" name="Line 28"/>
            <p:cNvSpPr/>
            <p:nvPr/>
          </p:nvSpPr>
          <p:spPr>
            <a:xfrm>
              <a:off x="5638800" y="2514600"/>
              <a:ext cx="457200" cy="22860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41" name="Line 29"/>
            <p:cNvSpPr/>
            <p:nvPr/>
          </p:nvSpPr>
          <p:spPr>
            <a:xfrm>
              <a:off x="6858000" y="2971800"/>
              <a:ext cx="228600" cy="15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42" name="Rectangle 30"/>
            <p:cNvSpPr/>
            <p:nvPr/>
          </p:nvSpPr>
          <p:spPr>
            <a:xfrm>
              <a:off x="7086600" y="2743200"/>
              <a:ext cx="1066800" cy="533400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Executable Files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USING COMMENTS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814705"/>
            <a:ext cx="12185015" cy="317088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Comments make your program readable.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Single line comment: //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Multi line comments: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/*.....................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......................*/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690" y="2526665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1056640"/>
            <a:ext cx="12185015" cy="255654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 do you learn a language?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Alphabets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Words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Grammer to join words to statements.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1056640"/>
            <a:ext cx="12185015" cy="317088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ALPHABETS OF C (Valid Characters)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1.A to Z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a to z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0 to 9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 Special Characters: ` ~ @ ! $ # ^ * % &amp; ( ) [ ] { } &lt; &gt; + = _ – | / \ ; : ' “ , . ?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0" y="5046345"/>
            <a:ext cx="12185015" cy="138856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‘C’ characters are represented in ASCII format.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 bits for 1 character.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099820"/>
            <a:ext cx="12001500" cy="56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055" y="2557145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CONSTANTS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1056640"/>
            <a:ext cx="12185015" cy="200282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WORDS OF C (Meaningful Words)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 has only 32 Meaningful words.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are also called as “KEYWORDS”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842000" y="1668145"/>
            <a:ext cx="6210300" cy="4939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1056640"/>
            <a:ext cx="12185015" cy="194217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Finally what is a VARIABLE?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variable is defined as a meaningful name given to the data storage location in computer memory.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4166235" y="1354455"/>
            <a:ext cx="467360" cy="2158365"/>
          </a:xfrm>
          <a:prstGeom prst="leftBrace">
            <a:avLst>
              <a:gd name="adj1" fmla="val 8333"/>
              <a:gd name="adj2" fmla="val 5001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1463040" y="2667635"/>
            <a:ext cx="2936875" cy="82867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351790" y="3258820"/>
            <a:ext cx="11174730" cy="77487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Identifiers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are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names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given to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program elements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such as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variables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51155" y="3997960"/>
            <a:ext cx="11174730" cy="7149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give any name.....There are some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RULES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follow.......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30885" y="5330190"/>
            <a:ext cx="4048760" cy="6130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 Special Character EXCEPT ‘_’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949190" y="5330190"/>
            <a:ext cx="3569970" cy="62288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 two continuous ‘_’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688705" y="5330190"/>
            <a:ext cx="2086610" cy="6130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 KEYWORD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30885" y="6034405"/>
            <a:ext cx="6250940" cy="62288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Variables are CASE SENSITIVE (FIRST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≠first)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179945" y="6034405"/>
            <a:ext cx="3595370" cy="62288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Begin with Alphabet or _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5702300" y="-48895"/>
            <a:ext cx="120015" cy="102743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51830" y="4612640"/>
            <a:ext cx="509905" cy="3327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676275"/>
            <a:ext cx="12163425" cy="317088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Finally what is a VARIABLE?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variable is defined as a meaningful name given to the data storage location in computer memory.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using a variable, we actually refer to address of the memory where the data is stored.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two categories.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74900" y="4069715"/>
            <a:ext cx="7777480" cy="1075690"/>
            <a:chOff x="3740" y="6409"/>
            <a:chExt cx="12248" cy="1694"/>
          </a:xfrm>
        </p:grpSpPr>
        <p:sp>
          <p:nvSpPr>
            <p:cNvPr id="16" name="Text Box 15"/>
            <p:cNvSpPr txBox="1"/>
            <p:nvPr/>
          </p:nvSpPr>
          <p:spPr>
            <a:xfrm>
              <a:off x="7579" y="6409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VARIABLES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740" y="7500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NUMERIC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11948" y="7523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CHARACTER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50" y="7264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2"/>
            </p:cNvCxnSpPr>
            <p:nvPr/>
          </p:nvCxnSpPr>
          <p:spPr>
            <a:xfrm>
              <a:off x="9599" y="6989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7" idx="0"/>
            </p:cNvCxnSpPr>
            <p:nvPr/>
          </p:nvCxnSpPr>
          <p:spPr>
            <a:xfrm flipH="1">
              <a:off x="5760" y="7241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4631" y="725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24"/>
          <p:cNvSpPr txBox="1"/>
          <p:nvPr/>
        </p:nvSpPr>
        <p:spPr>
          <a:xfrm>
            <a:off x="1761490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4224655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float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82825" y="5178425"/>
            <a:ext cx="2529840" cy="334645"/>
            <a:chOff x="1695" y="8155"/>
            <a:chExt cx="8895" cy="5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695" y="8430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44" y="8155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1705" y="840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0576" y="8423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7586980" y="5377815"/>
            <a:ext cx="4260850" cy="92202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0 to 9, a to z, A to Z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Enclosed with single quote (Ex ‘a’)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154795" y="5187950"/>
            <a:ext cx="8890" cy="164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271135" y="4185920"/>
            <a:ext cx="6457315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Computer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Accepts Data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Process Data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3.Produces Information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32380" y="1951990"/>
            <a:ext cx="7793355" cy="17532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DoB - 12-12-92 (Raw Data)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Processing This data : 2022-1992=30-&gt; Age Infn....Produced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676275"/>
            <a:ext cx="12163425" cy="317088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Finally what is a VARIABLE?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variable is defined as a meaningful name given to the data storage location in computer memory.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using a variable, we actually refer to address of the memory where the data is stored.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two categories.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74900" y="4069715"/>
            <a:ext cx="7777480" cy="1075690"/>
            <a:chOff x="3740" y="6409"/>
            <a:chExt cx="12248" cy="1694"/>
          </a:xfrm>
        </p:grpSpPr>
        <p:sp>
          <p:nvSpPr>
            <p:cNvPr id="16" name="Text Box 15"/>
            <p:cNvSpPr txBox="1"/>
            <p:nvPr/>
          </p:nvSpPr>
          <p:spPr>
            <a:xfrm>
              <a:off x="7579" y="6409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VARIABLES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740" y="7500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NUMERIC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11948" y="7523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CHARACTER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50" y="7264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2"/>
            </p:cNvCxnSpPr>
            <p:nvPr/>
          </p:nvCxnSpPr>
          <p:spPr>
            <a:xfrm>
              <a:off x="9599" y="6989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7" idx="0"/>
            </p:cNvCxnSpPr>
            <p:nvPr/>
          </p:nvCxnSpPr>
          <p:spPr>
            <a:xfrm flipH="1">
              <a:off x="5760" y="7241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4631" y="725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24"/>
          <p:cNvSpPr txBox="1"/>
          <p:nvPr/>
        </p:nvSpPr>
        <p:spPr>
          <a:xfrm>
            <a:off x="1761490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4224655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float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82825" y="5178425"/>
            <a:ext cx="2529840" cy="334645"/>
            <a:chOff x="1695" y="8155"/>
            <a:chExt cx="8895" cy="5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695" y="8430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44" y="8155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1705" y="840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0576" y="8423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7586980" y="5377815"/>
            <a:ext cx="4260850" cy="92202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0 to 9, a to z, A to Z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Enclosed with single quote (Ex ‘a’)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154795" y="5187950"/>
            <a:ext cx="8890" cy="164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2036445" y="1338580"/>
            <a:ext cx="9476105" cy="2362835"/>
          </a:xfrm>
          <a:prstGeom prst="wedgeRectCallout">
            <a:avLst>
              <a:gd name="adj1" fmla="val -37388"/>
              <a:gd name="adj2" fmla="val 932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Modifiers can be used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short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long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unsigned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signed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2" grpId="0" bldLvl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676275"/>
            <a:ext cx="12163425" cy="132859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 to declare VARIABLE?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MODIFIER DATATYPE variable-name;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5095" y="2292985"/>
            <a:ext cx="4189095" cy="71496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MODIFIER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not compulsory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9765" y="3204210"/>
            <a:ext cx="4189095" cy="214769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DATATYPE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char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float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double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381240" y="3204210"/>
            <a:ext cx="4189095" cy="214769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char ch;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 num,a_val;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float a, b;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long int avg;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VARIABLES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676275"/>
            <a:ext cx="12163425" cy="317088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Finally what is a VARIABLE?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variable is defined as a meaningful name given to the data storage location in computer memory.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using a variable, we actually refer to address of the memory where the data is stored.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two categories.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74900" y="4069715"/>
            <a:ext cx="7777480" cy="1075690"/>
            <a:chOff x="3740" y="6409"/>
            <a:chExt cx="12248" cy="1694"/>
          </a:xfrm>
        </p:grpSpPr>
        <p:sp>
          <p:nvSpPr>
            <p:cNvPr id="16" name="Text Box 15"/>
            <p:cNvSpPr txBox="1"/>
            <p:nvPr/>
          </p:nvSpPr>
          <p:spPr>
            <a:xfrm>
              <a:off x="7579" y="6409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VARIABLES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740" y="7500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NUMERIC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11948" y="7523"/>
              <a:ext cx="4040" cy="58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CHARACTER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50" y="7264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2"/>
            </p:cNvCxnSpPr>
            <p:nvPr/>
          </p:nvCxnSpPr>
          <p:spPr>
            <a:xfrm>
              <a:off x="9599" y="6989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7" idx="0"/>
            </p:cNvCxnSpPr>
            <p:nvPr/>
          </p:nvCxnSpPr>
          <p:spPr>
            <a:xfrm flipH="1">
              <a:off x="5760" y="7241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4631" y="725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24"/>
          <p:cNvSpPr txBox="1"/>
          <p:nvPr/>
        </p:nvSpPr>
        <p:spPr>
          <a:xfrm>
            <a:off x="1761490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4224655" y="5523230"/>
            <a:ext cx="922020" cy="3683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float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82825" y="5178425"/>
            <a:ext cx="2529840" cy="334645"/>
            <a:chOff x="1695" y="8155"/>
            <a:chExt cx="8895" cy="5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695" y="8430"/>
              <a:ext cx="888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44" y="8155"/>
              <a:ext cx="0" cy="2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1705" y="8407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0576" y="8423"/>
              <a:ext cx="14" cy="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1"/>
          <p:cNvSpPr txBox="1"/>
          <p:nvPr/>
        </p:nvSpPr>
        <p:spPr>
          <a:xfrm>
            <a:off x="7586980" y="5377815"/>
            <a:ext cx="4260850" cy="92202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0 to 9, a to z, A to Z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Enclosed with single quote (Ex ‘a’)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154795" y="5187950"/>
            <a:ext cx="8890" cy="164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46" name="Group 78"/>
          <p:cNvGraphicFramePr>
            <a:graphicFrameLocks noGrp="1"/>
          </p:cNvGraphicFramePr>
          <p:nvPr>
            <p:ph sz="half" idx="1"/>
          </p:nvPr>
        </p:nvGraphicFramePr>
        <p:xfrm>
          <a:off x="3502025" y="0"/>
          <a:ext cx="5641975" cy="6708140"/>
        </p:xfrm>
        <a:graphic>
          <a:graphicData uri="http://schemas.openxmlformats.org/drawingml/2006/table">
            <a:tbl>
              <a:tblPr/>
              <a:tblGrid>
                <a:gridCol w="2822575"/>
                <a:gridCol w="768350"/>
                <a:gridCol w="2051050"/>
              </a:tblGrid>
              <a:tr h="5575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DATA TYPE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SIZE IN BYTES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RANGE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char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-128 to 127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unsigned char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0 to 255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signed char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-128 to 127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45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-32768 to 32767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unsigned int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0 to 65535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signed short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-32768 to 32767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signed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-32768 to 32767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short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-32768 to 32767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5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unsigned short int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0 to 65535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5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long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-2147483648 to 2147483647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5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unsigned long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0 to 4294967295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5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signed long 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-2147483648 to 2147483647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float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3.4E-38 to 3.4E+38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double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1.7E-308 to 1.7E+308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5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long double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3.4E-4932 to 1.1E+4932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2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Streams are associated with a physical device such as the monitor or with a file stored on the secondary memory.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STREAMS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436" name="Group 11"/>
          <p:cNvGrpSpPr/>
          <p:nvPr/>
        </p:nvGrpSpPr>
        <p:grpSpPr>
          <a:xfrm>
            <a:off x="7969250" y="3291840"/>
            <a:ext cx="3769360" cy="1535430"/>
            <a:chOff x="1584" y="3090"/>
            <a:chExt cx="1510" cy="654"/>
          </a:xfrm>
        </p:grpSpPr>
        <p:sp>
          <p:nvSpPr>
            <p:cNvPr id="18449" name="AutoShape 4"/>
            <p:cNvSpPr/>
            <p:nvPr/>
          </p:nvSpPr>
          <p:spPr>
            <a:xfrm>
              <a:off x="1872" y="3090"/>
              <a:ext cx="936" cy="216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Streams in a C program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50" name="Line 5"/>
            <p:cNvSpPr/>
            <p:nvPr/>
          </p:nvSpPr>
          <p:spPr>
            <a:xfrm>
              <a:off x="2304" y="3306"/>
              <a:ext cx="1" cy="7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1" name="Line 6"/>
            <p:cNvSpPr/>
            <p:nvPr/>
          </p:nvSpPr>
          <p:spPr>
            <a:xfrm>
              <a:off x="1944" y="3384"/>
              <a:ext cx="72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2" name="Line 7"/>
            <p:cNvSpPr/>
            <p:nvPr/>
          </p:nvSpPr>
          <p:spPr>
            <a:xfrm>
              <a:off x="1946" y="3376"/>
              <a:ext cx="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3" name="AutoShape 8"/>
            <p:cNvSpPr/>
            <p:nvPr/>
          </p:nvSpPr>
          <p:spPr>
            <a:xfrm>
              <a:off x="1584" y="3519"/>
              <a:ext cx="648" cy="216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Text Stream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54" name="Line 9"/>
            <p:cNvSpPr/>
            <p:nvPr/>
          </p:nvSpPr>
          <p:spPr>
            <a:xfrm>
              <a:off x="2666" y="3376"/>
              <a:ext cx="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5" name="AutoShape 10"/>
            <p:cNvSpPr/>
            <p:nvPr/>
          </p:nvSpPr>
          <p:spPr>
            <a:xfrm>
              <a:off x="2376" y="3528"/>
              <a:ext cx="718" cy="216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Binary Stream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37" name="Group 44"/>
          <p:cNvGrpSpPr/>
          <p:nvPr/>
        </p:nvGrpSpPr>
        <p:grpSpPr>
          <a:xfrm>
            <a:off x="2224405" y="5062855"/>
            <a:ext cx="4344988" cy="576263"/>
            <a:chOff x="2160" y="12972"/>
            <a:chExt cx="6842" cy="907"/>
          </a:xfrm>
        </p:grpSpPr>
        <p:sp>
          <p:nvSpPr>
            <p:cNvPr id="18444" name="AutoShape 45"/>
            <p:cNvSpPr/>
            <p:nvPr/>
          </p:nvSpPr>
          <p:spPr>
            <a:xfrm>
              <a:off x="2160" y="12972"/>
              <a:ext cx="1440" cy="9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latin typeface="Arial" panose="020B0604020202020204" pitchFamily="34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Keyboard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5" name="Line 46"/>
            <p:cNvSpPr/>
            <p:nvPr/>
          </p:nvSpPr>
          <p:spPr>
            <a:xfrm>
              <a:off x="3600" y="13332"/>
              <a:ext cx="72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46" name="AutoShape 47"/>
            <p:cNvSpPr/>
            <p:nvPr/>
          </p:nvSpPr>
          <p:spPr>
            <a:xfrm rot="5400000">
              <a:off x="5310" y="12162"/>
              <a:ext cx="540" cy="2520"/>
            </a:xfrm>
            <a:prstGeom prst="can">
              <a:avLst>
                <a:gd name="adj" fmla="val 62222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7" name="AutoShape 48"/>
            <p:cNvSpPr/>
            <p:nvPr/>
          </p:nvSpPr>
          <p:spPr>
            <a:xfrm>
              <a:off x="7562" y="12979"/>
              <a:ext cx="1440" cy="9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latin typeface="Arial" panose="020B0604020202020204" pitchFamily="34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Data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8" name="Line 49"/>
            <p:cNvSpPr/>
            <p:nvPr/>
          </p:nvSpPr>
          <p:spPr>
            <a:xfrm>
              <a:off x="6840" y="13332"/>
              <a:ext cx="72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8438" name="Line 53"/>
          <p:cNvSpPr/>
          <p:nvPr/>
        </p:nvSpPr>
        <p:spPr>
          <a:xfrm flipH="1">
            <a:off x="5194618" y="6055043"/>
            <a:ext cx="4572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8439" name="Group 1"/>
          <p:cNvGrpSpPr/>
          <p:nvPr/>
        </p:nvGrpSpPr>
        <p:grpSpPr>
          <a:xfrm>
            <a:off x="2224405" y="5824855"/>
            <a:ext cx="4344988" cy="576263"/>
            <a:chOff x="2133600" y="4648200"/>
            <a:chExt cx="4344988" cy="576263"/>
          </a:xfrm>
        </p:grpSpPr>
        <p:sp>
          <p:nvSpPr>
            <p:cNvPr id="18440" name="AutoShape 50"/>
            <p:cNvSpPr/>
            <p:nvPr/>
          </p:nvSpPr>
          <p:spPr>
            <a:xfrm>
              <a:off x="2133600" y="4648200"/>
              <a:ext cx="914400" cy="5715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b="1" dirty="0">
                <a:latin typeface="Arial" panose="020B0604020202020204" pitchFamily="34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Monitor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1" name="AutoShape 51"/>
            <p:cNvSpPr/>
            <p:nvPr/>
          </p:nvSpPr>
          <p:spPr>
            <a:xfrm rot="5400000">
              <a:off x="4133850" y="4133850"/>
              <a:ext cx="342900" cy="1600200"/>
            </a:xfrm>
            <a:prstGeom prst="can">
              <a:avLst>
                <a:gd name="adj" fmla="val 62222"/>
              </a:avLst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2" name="AutoShape 52"/>
            <p:cNvSpPr/>
            <p:nvPr/>
          </p:nvSpPr>
          <p:spPr>
            <a:xfrm>
              <a:off x="5564188" y="4652963"/>
              <a:ext cx="914400" cy="5715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b="1" dirty="0">
                <a:latin typeface="Arial" panose="020B0604020202020204" pitchFamily="34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3300"/>
                  </a:solidFill>
                  <a:latin typeface="Arial" panose="020B0604020202020204" pitchFamily="34" charset="0"/>
                </a:rPr>
                <a:t>Data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43" name="Line 54"/>
            <p:cNvSpPr/>
            <p:nvPr/>
          </p:nvSpPr>
          <p:spPr>
            <a:xfrm flipH="1">
              <a:off x="3046413" y="4878388"/>
              <a:ext cx="45720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" name="Rectangular Callout 2"/>
          <p:cNvSpPr/>
          <p:nvPr/>
        </p:nvSpPr>
        <p:spPr>
          <a:xfrm>
            <a:off x="7378065" y="5488305"/>
            <a:ext cx="4058920" cy="845185"/>
          </a:xfrm>
          <a:prstGeom prst="wedgeRectCallout">
            <a:avLst>
              <a:gd name="adj1" fmla="val -21214"/>
              <a:gd name="adj2" fmla="val -1214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Terminated by ‘\n’ (new line)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9210" y="1227455"/>
            <a:ext cx="11819890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Constants are identifiers whose value does not change. 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declare a constant, precede the normal variable declaration with const keyword.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const float pi = 3.14;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#define PI 3.14159   --&gt; Preprocessor Directive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CONSTANTS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3661410"/>
            <a:ext cx="12185015" cy="240013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RULES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Usually CAPITAL LETTERS are used. Just to make them lookk different compared to others.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space between # and define (#define)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#define is a pre-processor compiler directive and not a statement. Therefore, it does not end with a semi-colon. 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690" y="3139440"/>
            <a:ext cx="11819255" cy="5784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Strings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be displayed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057140" y="4023995"/>
            <a:ext cx="6181090" cy="91973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printf(“HI MY NAME IS ASHWINI”);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7634605" y="3101975"/>
            <a:ext cx="467360" cy="3817620"/>
          </a:xfrm>
          <a:prstGeom prst="leftBrace">
            <a:avLst>
              <a:gd name="adj1" fmla="val 8333"/>
              <a:gd name="adj2" fmla="val 50014"/>
            </a:avLst>
          </a:prstGeom>
          <a:ln w="3492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>
            <a:off x="7868920" y="5244465"/>
            <a:ext cx="504825" cy="1638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6083300" y="5417185"/>
            <a:ext cx="5154930" cy="132859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Double Quotes Very Important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Variable List  is optional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136861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</a:t>
            </a:r>
            <a:r>
              <a:rPr lang="en-US" altLang="en-US" sz="2400" b="1" dirty="0">
                <a:sym typeface="+mn-ea"/>
              </a:rPr>
              <a:t>   </a:t>
            </a:r>
            <a:r>
              <a:rPr lang="en-US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%[flags][width][.precision][length]specifier </a:t>
            </a:r>
            <a:br>
              <a:rPr lang="en-US" altLang="en-US" sz="2400" b="1" dirty="0">
                <a:sym typeface="+mn-ea"/>
              </a:rPr>
            </a:br>
            <a:endParaRPr lang="en-US" altLang="en-US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printf(“Result=%d”,c);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171950" y="5548630"/>
            <a:ext cx="3486150" cy="1010920"/>
          </a:xfrm>
          <a:prstGeom prst="wedgeRoundRectCallout">
            <a:avLst>
              <a:gd name="adj1" fmla="val 64444"/>
              <a:gd name="adj2" fmla="val -1255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Some integer has to be printed here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206740" y="5548630"/>
            <a:ext cx="3486150" cy="1010920"/>
          </a:xfrm>
          <a:prstGeom prst="wedgeRoundRectCallout">
            <a:avLst>
              <a:gd name="adj1" fmla="val -31639"/>
              <a:gd name="adj2" fmla="val -1285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 integer is stored in variable c.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55410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</a:t>
            </a:r>
            <a:r>
              <a:rPr lang="en-US" altLang="en-US" sz="2400" b="1" dirty="0">
                <a:sym typeface="+mn-ea"/>
              </a:rPr>
              <a:t>   </a:t>
            </a:r>
            <a:r>
              <a:rPr lang="en-US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%[flags][width][.precision][length]specifier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56576" name="Group 256"/>
          <p:cNvGraphicFramePr>
            <a:graphicFrameLocks noGrp="1"/>
          </p:cNvGraphicFramePr>
          <p:nvPr>
            <p:ph sz="half" idx="1"/>
          </p:nvPr>
        </p:nvGraphicFramePr>
        <p:xfrm>
          <a:off x="29210" y="3404235"/>
          <a:ext cx="4835525" cy="3274060"/>
        </p:xfrm>
        <a:graphic>
          <a:graphicData uri="http://schemas.openxmlformats.org/drawingml/2006/table">
            <a:tbl>
              <a:tblPr/>
              <a:tblGrid>
                <a:gridCol w="546100"/>
                <a:gridCol w="4289425"/>
              </a:tblGrid>
              <a:tr h="49974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Flag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Description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265"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Left-justify within the data given field width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Displays the data with its numeric sign (either + or -)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5505"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#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74930" marR="0" lvl="0" indent="-82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Used to provide additional specifiers like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X,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0x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or 0X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for octal and hexa decimal values respectively for values different than zero.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8995"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is left-padded with zeroes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) instead of spaces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46" name="Group 126"/>
          <p:cNvGraphicFramePr>
            <a:graphicFrameLocks noGrp="1"/>
          </p:cNvGraphicFramePr>
          <p:nvPr/>
        </p:nvGraphicFramePr>
        <p:xfrm>
          <a:off x="5714365" y="1048385"/>
          <a:ext cx="5962650" cy="2151380"/>
        </p:xfrm>
        <a:graphic>
          <a:graphicData uri="http://schemas.openxmlformats.org/drawingml/2006/table">
            <a:tbl>
              <a:tblPr/>
              <a:tblGrid>
                <a:gridCol w="832485"/>
                <a:gridCol w="5130165"/>
              </a:tblGrid>
              <a:tr h="4032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Length</a:t>
                      </a:r>
                      <a:endParaRPr kumimoji="0" lang="en-US" sz="1600" b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Description</a:t>
                      </a:r>
                      <a:endParaRPr kumimoji="0" lang="en-US" sz="1600" b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322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When the argument is a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short int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or unsigned short int.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183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When the argument is a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long int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or unsigned long int for integer specifiers.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When the argument is a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long double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(used for floating point specifiers)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074285" y="2708910"/>
            <a:ext cx="7392035" cy="1750060"/>
          </a:xfrm>
          <a:prstGeom prst="wedgeRoundRectCallout">
            <a:avLst>
              <a:gd name="adj1" fmla="val -88089"/>
              <a:gd name="adj2" fmla="val 1452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Speed of computer in terms of Nano Seconds (10</a:t>
            </a:r>
            <a:r>
              <a:rPr lang="en-US" sz="2400" baseline="30000">
                <a:latin typeface="Times New Roman" panose="02020603050405020304" charset="0"/>
                <a:cs typeface="Times New Roman" panose="02020603050405020304" charset="0"/>
              </a:rPr>
              <a:t>-9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) and Pico Seconds (10</a:t>
            </a:r>
            <a:r>
              <a:rPr lang="en-US" sz="2400" baseline="30000">
                <a:latin typeface="Times New Roman" panose="02020603050405020304" charset="0"/>
                <a:cs typeface="Times New Roman" panose="02020603050405020304" charset="0"/>
              </a:rPr>
              <a:t>-12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55410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</a:t>
            </a:r>
            <a:r>
              <a:rPr lang="en-US" altLang="en-US" sz="2400" b="1" dirty="0">
                <a:sym typeface="+mn-ea"/>
              </a:rPr>
              <a:t>   </a:t>
            </a:r>
            <a:r>
              <a:rPr lang="en-US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%[flags][width][.precision][length]specifier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56578" name="Group 258"/>
          <p:cNvGraphicFramePr>
            <a:graphicFrameLocks noGrp="1"/>
          </p:cNvGraphicFramePr>
          <p:nvPr/>
        </p:nvGraphicFramePr>
        <p:xfrm>
          <a:off x="198120" y="429260"/>
          <a:ext cx="4410075" cy="3695700"/>
        </p:xfrm>
        <a:graphic>
          <a:graphicData uri="http://schemas.openxmlformats.org/drawingml/2006/table">
            <a:tbl>
              <a:tblPr/>
              <a:tblGrid>
                <a:gridCol w="964565"/>
                <a:gridCol w="3445510"/>
              </a:tblGrid>
              <a:tr h="3695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Specifier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Qualifying Input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single character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decimal values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F, f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floating point numbers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E, 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Floating point numbers in exponential format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G, 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Floating point numbers in the shorter of e format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Octal number.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a sequence of (string of) characters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Unsigned decimal value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x,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X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For Hexadecimal value.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198824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 algn="just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escape sequence is a sequence of characters that does not represent itself when used inside a character or string literal, but is translated into another character or a sequence of characters that may be difficult or impossible to represent directly.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132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means that they are treated differently....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 they represent something which directly you can’t represrent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1461135"/>
            <a:ext cx="12163425" cy="19429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Display String and Variable Values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Defined in stdio.h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Format: prontf(“CONTROL STRING”, VARIABLE LIST);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10" y="4023995"/>
            <a:ext cx="4314190" cy="1689735"/>
          </a:xfrm>
          <a:prstGeom prst="wedgeRoundRectCallout">
            <a:avLst>
              <a:gd name="adj1" fmla="val 14954"/>
              <a:gd name="adj2" fmla="val -982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 includes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Strings to be displayed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Format Specifiers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Escape Sequence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14215" y="3566160"/>
            <a:ext cx="7648575" cy="132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means that they are treated differently....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 they represent something which directly you can’t represrent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1550035"/>
            <a:ext cx="5416550" cy="5176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56268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int a,b;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float c,d;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a = 15;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b = a / 2;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printf("%d\n",b);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printf("%3d\n",b);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printf("%03d\n",b);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c = 16.3;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d = c / 3;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printf("%3.2f\n",d);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printf(“%4.3f\n”,d)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272020" y="196342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7</a:t>
            </a:r>
            <a:endParaRPr lang="en-US"/>
          </a:p>
          <a:p>
            <a:pPr algn="l"/>
            <a:r>
              <a:rPr lang="en-US"/>
              <a:t>    7</a:t>
            </a:r>
            <a:endParaRPr lang="en-US"/>
          </a:p>
          <a:p>
            <a:pPr algn="l"/>
            <a:r>
              <a:rPr lang="en-US"/>
              <a:t>007</a:t>
            </a:r>
            <a:endParaRPr lang="en-US"/>
          </a:p>
          <a:p>
            <a:pPr algn="l"/>
            <a:r>
              <a:rPr lang="en-US"/>
              <a:t>5.43</a:t>
            </a:r>
            <a:endParaRPr lang="en-US"/>
          </a:p>
          <a:p>
            <a:pPr algn="l"/>
            <a:r>
              <a:rPr lang="en-US"/>
              <a:t>5.433</a:t>
            </a:r>
            <a:endParaRPr lang="en-US"/>
          </a:p>
          <a:p>
            <a:pPr algn="l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15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7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15.3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5.1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501247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	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float c,d;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c = 16.3;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d = c / 3;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printf("%8.2f\n",d);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	printf("%8.3f\n",d);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	printf("%8.4f\n",d);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	printf("%8.5f\n",d);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	printf("%8.6f\n",d);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272020" y="196342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      5.43</a:t>
            </a:r>
            <a:endParaRPr lang="en-US"/>
          </a:p>
          <a:p>
            <a:pPr algn="l"/>
            <a:r>
              <a:rPr lang="en-US"/>
              <a:t>     5.433</a:t>
            </a:r>
            <a:endParaRPr lang="en-US"/>
          </a:p>
          <a:p>
            <a:pPr algn="l"/>
            <a:r>
              <a:rPr lang="en-US"/>
              <a:t>   5.4333</a:t>
            </a:r>
            <a:endParaRPr lang="en-US"/>
          </a:p>
          <a:p>
            <a:pPr algn="l"/>
            <a:r>
              <a:rPr lang="en-US"/>
              <a:t>  5.43333</a:t>
            </a:r>
            <a:endParaRPr lang="en-US"/>
          </a:p>
          <a:p>
            <a:pPr algn="l"/>
            <a:r>
              <a:rPr lang="en-US"/>
              <a:t>5.433333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16.3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5.43333333333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443048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float c,d;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c = 16.3;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d = c / 3;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printf("%-8.2f\n",d);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printf("%+8.3f\n",d);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printf("%08.4f\n",d);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printf("%8.5f\n",d);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printf("%8.6f\n",d);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}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16.3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5.43333333333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1645" y="1963420"/>
            <a:ext cx="2642235" cy="167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378451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int a=10,b=20,c;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c = a+b;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printf("RESULT=%d\n", c);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printf("RESULT=%5d\n", c);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printf("RESULT=%05d\n", c);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printf("RESULT=%-5d\n", c);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	printf("RESULT=%+d\n", c);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20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3725" y="1963420"/>
            <a:ext cx="246443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378451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printf(“%40d”,1);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printf("%35d", 2);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printf("%10d\n", 3);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printf("%30d", 4);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printf("%10d", 5);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printf("%10d\n", 6);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0425" y="1993265"/>
            <a:ext cx="41624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printf()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8395970" cy="449207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#include&lt;stdio.h&gt;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main()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{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printf("%d", 1);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printf("%d", 2);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printf("%d\n", 3);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printf("%d\t", 4);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printf("%d\t", 5);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printf("%d\n", 6);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printf("DONE");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81645" y="151511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604885" y="437070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7875270" y="4819015"/>
          <a:ext cx="4083050" cy="182880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577850"/>
                <a:gridCol w="350520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1645" y="1963420"/>
            <a:ext cx="3209925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8910" y="55118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INTRODUCTION TO COMPUTERS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210" y="1227455"/>
            <a:ext cx="11819890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Defn 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Electronic Device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That is designed to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accept data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perform the required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Mathematical and Logical operations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at High Speed and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Output the Result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210" y="2708910"/>
            <a:ext cx="504507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Characteristics of Computers.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CO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3363595"/>
            <a:ext cx="3886200" cy="3314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96130" y="3086100"/>
            <a:ext cx="7392035" cy="2790825"/>
          </a:xfrm>
          <a:prstGeom prst="wedgeRoundRectCallout">
            <a:avLst>
              <a:gd name="adj1" fmla="val -66459"/>
              <a:gd name="adj2" fmla="val 489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“Computer is Never wrong”. Either DATA is Wrong or Set of INSTRUCTIONS is wrong.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“GARBAGE IN-GARBAGE OUT” - Means Wrong Input So Wrong Output.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A NUMBER :\n 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scanf("%d", &amp;num);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FOR YOUR KIND INFORMATION, YOU ENTERED %d\n", 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printf(“THANK YOU”);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16775" y="81661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A NUMBER : \n“);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scanf("%d", &amp;num);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FOR YOUR KIND INFORMATION, YOU ENTERED %d\n", 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printf(“THANK YOU”);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16775" y="81661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num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printf(“\n ENTER A NUMBER :\n “);</a:t>
            </a:r>
            <a:endParaRPr lang="en-US" altLang="en-US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scanf("%d", &amp;num);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FOR YOUR KIND INFORMATION, YOU ENTERED %d\n", 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printf(“THANK YOU”);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16775" y="81661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ENTER A NUMBER</a:t>
            </a:r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num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A NUMBER :\n 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scanf("%d", &amp;num);</a:t>
            </a:r>
            <a:endParaRPr lang="en-US" altLang="en-US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FOR YOUR KIND INFORMATION, YOU ENTERED %d\n", 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printf(“THANK YOU”);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16775" y="816610"/>
            <a:ext cx="4631690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ENTER A NUMBER</a:t>
            </a:r>
            <a:endParaRPr lang="en-US"/>
          </a:p>
          <a:p>
            <a:pPr algn="l"/>
            <a:r>
              <a:rPr lang="en-US"/>
              <a:t>10</a:t>
            </a:r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num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498715" y="1443990"/>
            <a:ext cx="1373505" cy="21882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A NUMBER :\n 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scanf("%d", &amp;num);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printf("\n FOR YOUR KIND INFORMATION, YOU ENTERED %d\n", num);</a:t>
            </a:r>
            <a:endParaRPr lang="en-US" altLang="en-US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printf(“THANK YOU”);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704330" y="816610"/>
            <a:ext cx="5144135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ENTER A NUMBER</a:t>
            </a:r>
            <a:endParaRPr lang="en-US"/>
          </a:p>
          <a:p>
            <a:pPr algn="l"/>
            <a:r>
              <a:rPr lang="en-US"/>
              <a:t>10</a:t>
            </a:r>
            <a:endParaRPr lang="en-US"/>
          </a:p>
          <a:p>
            <a:pPr algn="l"/>
            <a:r>
              <a:rPr lang="en-US"/>
              <a:t>FOR YOUR KIND INFORMATION, YOU ENTERED 10</a:t>
            </a:r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num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210" y="1321435"/>
            <a:ext cx="12162790" cy="11249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To read formatted data.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Format: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scanf (“control string”, arg1, arg2, ………….argn);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210" y="2552700"/>
            <a:ext cx="12015470" cy="32046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A NUMBER :\n 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scanf("%d", &amp;num);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FOR YOUR KIND INFORMATION, YOU ENTERED %d\n", 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printf(“THANK YOU”);</a:t>
            </a:r>
            <a:endParaRPr lang="en-US" altLang="en-US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26400" y="368300"/>
            <a:ext cx="2767965" cy="4485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OUTPUT SCREEN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704330" y="816610"/>
            <a:ext cx="5144135" cy="159956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/>
              <a:t>ENTER A NUMBER</a:t>
            </a:r>
            <a:endParaRPr lang="en-US"/>
          </a:p>
          <a:p>
            <a:pPr algn="l"/>
            <a:r>
              <a:rPr lang="en-US"/>
              <a:t>10</a:t>
            </a:r>
            <a:endParaRPr lang="en-US"/>
          </a:p>
          <a:p>
            <a:pPr algn="l"/>
            <a:r>
              <a:rPr lang="en-US"/>
              <a:t>FOR YOUR KIND INFORMATION, YOU ENTERED 10</a:t>
            </a:r>
            <a:endParaRPr lang="en-US"/>
          </a:p>
          <a:p>
            <a:pPr algn="l"/>
            <a:r>
              <a:rPr lang="en-US"/>
              <a:t>THANK YOU</a:t>
            </a:r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549640" y="3223895"/>
            <a:ext cx="276796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4" name="Table 13"/>
          <p:cNvGraphicFramePr/>
          <p:nvPr/>
        </p:nvGraphicFramePr>
        <p:xfrm>
          <a:off x="7820025" y="3672205"/>
          <a:ext cx="4083050" cy="73152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909955"/>
                <a:gridCol w="317309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num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INPUT-OUTPUT STATEMENTS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10" y="693420"/>
            <a:ext cx="1217676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scanf() function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0" y="1475740"/>
            <a:ext cx="12015470" cy="474918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#include&lt;stdio.h&gt;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main()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{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altLang="en-US" sz="2000" dirty="0">
                <a:sym typeface="+mn-ea"/>
              </a:rPr>
              <a:t>i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 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float fnum;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char ch, str[10];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double dnum;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short snum;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long int lnum;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printf(“\n Enter the values : “);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scanf("%d %f %c %s %e %hd %ld", &amp;num, &amp;fnum, &amp;ch, str, &amp;dnum, &amp;snum, &amp;lnum);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printf("\n num = %d \n fnum = %.2f \n ch = %c \n str = %s \n dnum = %e \n snum = %hd \n lnum = %ld", num, 									fnum, ch, str, dnum, snum, lnum);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OPERATORS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5412" name="Group 52"/>
          <p:cNvGraphicFramePr>
            <a:graphicFrameLocks noGrp="1"/>
          </p:cNvGraphicFramePr>
          <p:nvPr>
            <p:ph sz="half" idx="1"/>
          </p:nvPr>
        </p:nvGraphicFramePr>
        <p:xfrm>
          <a:off x="1655445" y="1639570"/>
          <a:ext cx="3494405" cy="2346960"/>
        </p:xfrm>
        <a:graphic>
          <a:graphicData uri="http://schemas.openxmlformats.org/drawingml/2006/table">
            <a:tbl>
              <a:tblPr/>
              <a:tblGrid>
                <a:gridCol w="1501775"/>
                <a:gridCol w="1111250"/>
                <a:gridCol w="881063"/>
              </a:tblGrid>
              <a:tr h="3225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SYNTAX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226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Multiply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*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 *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38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Divide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/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 /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8161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Addition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+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 +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226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Subtraction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 -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25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Modulus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a %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72" name="Group 88"/>
          <p:cNvGraphicFramePr>
            <a:graphicFrameLocks noGrp="1"/>
          </p:cNvGraphicFramePr>
          <p:nvPr/>
        </p:nvGraphicFramePr>
        <p:xfrm>
          <a:off x="5163185" y="4375785"/>
          <a:ext cx="6650990" cy="1584326"/>
        </p:xfrm>
        <a:graphic>
          <a:graphicData uri="http://schemas.openxmlformats.org/drawingml/2006/table">
            <a:tbl>
              <a:tblPr/>
              <a:tblGrid>
                <a:gridCol w="1859915"/>
                <a:gridCol w="2544445"/>
                <a:gridCol w="2246630"/>
              </a:tblGrid>
              <a:tr h="304800"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EXAMPLE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19088"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&lt;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LESS THAN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3 &lt; 5 GIVES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0675"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&gt;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GREATER THAN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7 &gt; 9 GIVES 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&gt;=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LESS THAN OR EQUAL TO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100 &gt;= 100 GIVES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0675"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&lt;=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GREATER THAN EQUAL TO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urier New" panose="02070309020205020404" charset="0"/>
                          <a:ea typeface="Times New Roman" panose="02020603050405020304" charset="0"/>
                          <a:cs typeface="Courier New" panose="02070309020205020404" charset="0"/>
                        </a:rPr>
                        <a:t>50 &gt;=100 GIVES 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Courier New" panose="02070309020205020404" charset="0"/>
                        <a:ea typeface="Times New Roman" panose="02020603050405020304" charset="0"/>
                        <a:cs typeface="Courier New" panose="020703090202050204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12"/>
          <p:cNvSpPr txBox="1"/>
          <p:nvPr/>
        </p:nvSpPr>
        <p:spPr>
          <a:xfrm>
            <a:off x="1082040" y="1194435"/>
            <a:ext cx="4458335" cy="44517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ARITHMETIC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7905" y="3930650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RELATIONAL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OPERATORS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82040" y="1194435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EQUALITY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7905" y="3930650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LOGICAL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6492" name="Group 108"/>
          <p:cNvGraphicFramePr>
            <a:graphicFrameLocks noGrp="1"/>
          </p:cNvGraphicFramePr>
          <p:nvPr>
            <p:ph sz="half" idx="1"/>
          </p:nvPr>
        </p:nvGraphicFramePr>
        <p:xfrm>
          <a:off x="292735" y="1636395"/>
          <a:ext cx="8001000" cy="989013"/>
        </p:xfrm>
        <a:graphic>
          <a:graphicData uri="http://schemas.openxmlformats.org/drawingml/2006/table">
            <a:tbl>
              <a:tblPr/>
              <a:tblGrid>
                <a:gridCol w="1538288"/>
                <a:gridCol w="6462712"/>
              </a:tblGrid>
              <a:tr h="440021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= =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RETURNS 1 IF BOTH OPERANDS ARE EQUAL, 0 OTHERWISE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!=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RETURNS 1 IF OPERANDS DO NOT HAVE THE SAME VALUE, 0 OTHERWISE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4761865" y="4418965"/>
          <a:ext cx="2057400" cy="1524000"/>
        </p:xfrm>
        <a:graphic>
          <a:graphicData uri="http://schemas.openxmlformats.org/drawingml/2006/table">
            <a:tbl>
              <a:tblPr/>
              <a:tblGrid>
                <a:gridCol w="504825"/>
                <a:gridCol w="530225"/>
                <a:gridCol w="1022350"/>
              </a:tblGrid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 &amp;&amp;B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63" name="Group 31"/>
          <p:cNvGraphicFramePr>
            <a:graphicFrameLocks noGrp="1"/>
          </p:cNvGraphicFramePr>
          <p:nvPr/>
        </p:nvGraphicFramePr>
        <p:xfrm>
          <a:off x="7352665" y="4418965"/>
          <a:ext cx="1828800" cy="1524000"/>
        </p:xfrm>
        <a:graphic>
          <a:graphicData uri="http://schemas.openxmlformats.org/drawingml/2006/table">
            <a:tbl>
              <a:tblPr/>
              <a:tblGrid>
                <a:gridCol w="447675"/>
                <a:gridCol w="517525"/>
                <a:gridCol w="863600"/>
              </a:tblGrid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 ||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04" name="Group 72"/>
          <p:cNvGraphicFramePr>
            <a:graphicFrameLocks noGrp="1"/>
          </p:cNvGraphicFramePr>
          <p:nvPr/>
        </p:nvGraphicFramePr>
        <p:xfrm>
          <a:off x="9943465" y="4342765"/>
          <a:ext cx="1219200" cy="1498600"/>
        </p:xfrm>
        <a:graphic>
          <a:graphicData uri="http://schemas.openxmlformats.org/drawingml/2006/table">
            <a:tbl>
              <a:tblPr/>
              <a:tblGrid>
                <a:gridCol w="417513"/>
                <a:gridCol w="801687"/>
              </a:tblGrid>
              <a:tr h="508000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! A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210" y="97790"/>
            <a:ext cx="11819255" cy="5784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OPERATORS IN 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82040" y="1194435"/>
            <a:ext cx="4458335" cy="44192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CONDITIONAL OPERATORS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6492" name="Group 108"/>
          <p:cNvGraphicFramePr>
            <a:graphicFrameLocks noGrp="1"/>
          </p:cNvGraphicFramePr>
          <p:nvPr>
            <p:ph sz="half" idx="1"/>
          </p:nvPr>
        </p:nvGraphicFramePr>
        <p:xfrm>
          <a:off x="292735" y="1636395"/>
          <a:ext cx="8001000" cy="1354455"/>
        </p:xfrm>
        <a:graphic>
          <a:graphicData uri="http://schemas.openxmlformats.org/drawingml/2006/table">
            <a:tbl>
              <a:tblPr/>
              <a:tblGrid>
                <a:gridCol w="2367915"/>
                <a:gridCol w="5633085"/>
              </a:tblGrid>
              <a:tr h="440021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OPERATOR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exp1 ? exp2:exp3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IF “exp1”=TRUE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THEN “exp2” will be executed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ELSE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“exp3” will be executed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496"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29895" y="3800475"/>
            <a:ext cx="4669155" cy="112451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 a=10, b=20, large;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large=a&gt;b?a:b;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printf(“LARGE IS %d\n”,large);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26968</Words>
  <Application>WPS Presentation</Application>
  <PresentationFormat>Widescreen</PresentationFormat>
  <Paragraphs>2096</Paragraphs>
  <Slides>104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104</vt:i4>
      </vt:variant>
    </vt:vector>
  </HeadingPairs>
  <TitlesOfParts>
    <vt:vector size="116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Wingdings</vt:lpstr>
      <vt:lpstr>Courier New</vt:lpstr>
      <vt:lpstr>Office Theme</vt:lpstr>
      <vt:lpstr>Paint.Picture</vt:lpstr>
      <vt:lpstr>PRINCIPLES OF PROGRAMMING USING 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PROGRAMMING USING C</dc:title>
  <dc:creator/>
  <cp:lastModifiedBy>HP</cp:lastModifiedBy>
  <cp:revision>57</cp:revision>
  <dcterms:created xsi:type="dcterms:W3CDTF">2022-11-15T08:50:00Z</dcterms:created>
  <dcterms:modified xsi:type="dcterms:W3CDTF">2023-02-13T05:30:38Z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5FDF72C3A22B4AA9B412CB0405E42366</vt:lpwstr>
  </property>
  <property fmtid="{D5CDD505-2E9C-101B-9397-08002B2CF9AE}" pid="3" name="KSOProductBuildVer">
    <vt:lpwstr>1033-11.2.0.11440</vt:lpwstr>
  </property>
</Properties>
</file>