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448" r:id="rId4"/>
    <p:sldId id="449" r:id="rId5"/>
    <p:sldId id="457" r:id="rId6"/>
    <p:sldId id="458" r:id="rId7"/>
    <p:sldId id="459" r:id="rId8"/>
    <p:sldId id="454" r:id="rId9"/>
    <p:sldId id="455" r:id="rId10"/>
    <p:sldId id="456" r:id="rId11"/>
    <p:sldId id="460" r:id="rId12"/>
    <p:sldId id="461" r:id="rId13"/>
    <p:sldId id="462" r:id="rId14"/>
    <p:sldId id="464" r:id="rId15"/>
    <p:sldId id="465" r:id="rId16"/>
    <p:sldId id="4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>
                <a:latin typeface="Times New Roman" panose="02020603050405020304" charset="0"/>
                <a:cs typeface="Times New Roman" panose="02020603050405020304" charset="0"/>
              </a:rPr>
              <a:t>MODULE-II</a:t>
            </a:r>
            <a:br>
              <a:rPr lang="en-US" sz="3200" dirty="0">
                <a:latin typeface="Times New Roman" panose="02020603050405020304" charset="0"/>
                <a:cs typeface="Times New Roman" panose="02020603050405020304" charset="0"/>
              </a:rPr>
            </a:br>
            <a:endParaRPr lang="en-US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93933"/>
            <a:ext cx="9144000" cy="1655762"/>
          </a:xfrm>
        </p:spPr>
        <p:txBody>
          <a:bodyPr>
            <a:normAutofit lnSpcReduction="20000"/>
          </a:bodyPr>
          <a:lstStyle/>
          <a:p>
            <a:pPr algn="l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By,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Ashwini J P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Department of AIML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JNN College of Engineering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186055" y="1123315"/>
            <a:ext cx="11819255" cy="4824327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p>
            <a:pPr algn="ctr"/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DECISION CONTROL AND LOOPING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29210" y="97790"/>
            <a:ext cx="11819255" cy="57844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DECISION CONTROL 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9210" y="887095"/>
            <a:ext cx="12015470" cy="4468783"/>
          </a:xfrm>
          <a:prstGeom prst="flowChartAlternateProcess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marL="342900" indent="-3429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Till now -- STATEMENTS EXECUTED LINE-BY-LINE in SEQUENTIAL ORDER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342900" indent="-3429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Now on we will study about changing the order of execution.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342900" indent="-3429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In this we study about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Conditional Baranching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Looping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29210" y="97790"/>
            <a:ext cx="11819255" cy="57844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DECISION CONTROL 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9210" y="887095"/>
            <a:ext cx="12015470" cy="3682473"/>
          </a:xfrm>
          <a:prstGeom prst="flowChartAlternateProcess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None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CONDITIONAL BRANCHING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“if” Statement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“if-else” Statement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“if-else-if” Statement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“switch” Statement 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29210" y="97790"/>
            <a:ext cx="11819255" cy="57844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DECISION CONTROL 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9210" y="887095"/>
            <a:ext cx="5739130" cy="3220828"/>
          </a:xfrm>
          <a:prstGeom prst="flowChartAlternateProcess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None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CONDITIONAL BRANCHING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400">
                <a:highlight>
                  <a:srgbClr val="00FF00"/>
                </a:highlight>
                <a:latin typeface="Times New Roman" panose="02020603050405020304" charset="0"/>
                <a:cs typeface="Times New Roman" panose="02020603050405020304" charset="0"/>
              </a:rPr>
              <a:t>“if” Statement</a:t>
            </a:r>
            <a:endParaRPr lang="en-US" sz="2400">
              <a:highlight>
                <a:srgbClr val="00FF0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“if-else” Statement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“if-else-if” Statement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“switch” Statement 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8034655" y="1329055"/>
            <a:ext cx="3553460" cy="3512177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if(TEST EXPRESSION)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{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	Statement 1;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	Statement 2;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	..................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	..................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	Statement n;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}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Statement x;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7581900" y="887095"/>
            <a:ext cx="4458335" cy="44192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 algn="ctr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FORMAT (MANY STATEMENTS)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657860" y="4833620"/>
            <a:ext cx="3553460" cy="1294234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if(TEST EXPRESSION)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	Statement 1;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205105" y="4391660"/>
            <a:ext cx="4458335" cy="44192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 algn="ctr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FORMAT (ONE STATEMENTS)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313555" y="1535430"/>
            <a:ext cx="3267710" cy="4592320"/>
            <a:chOff x="6793" y="2418"/>
            <a:chExt cx="5146" cy="7232"/>
          </a:xfrm>
        </p:grpSpPr>
        <p:sp>
          <p:nvSpPr>
            <p:cNvPr id="20" name="Text Box 19"/>
            <p:cNvSpPr txBox="1"/>
            <p:nvPr/>
          </p:nvSpPr>
          <p:spPr>
            <a:xfrm>
              <a:off x="6793" y="2884"/>
              <a:ext cx="2003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b="1">
                  <a:latin typeface="Times New Roman" panose="02020603050405020304" charset="0"/>
                  <a:cs typeface="Times New Roman" panose="02020603050405020304" charset="0"/>
                </a:rPr>
                <a:t>FALSE</a:t>
              </a:r>
              <a:endParaRPr lang="en-US" b="1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7875" y="2418"/>
              <a:ext cx="4065" cy="2091"/>
            </a:xfrm>
            <a:prstGeom prst="flowChartDecisio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>
                  <a:latin typeface="Times New Roman" panose="02020603050405020304" charset="0"/>
                  <a:cs typeface="Times New Roman" panose="02020603050405020304" charset="0"/>
                </a:rPr>
                <a:t>Test</a:t>
              </a:r>
              <a:endParaRPr lang="en-US">
                <a:latin typeface="Times New Roman" panose="02020603050405020304" charset="0"/>
                <a:cs typeface="Times New Roman" panose="02020603050405020304" charset="0"/>
              </a:endParaRPr>
            </a:p>
            <a:p>
              <a:pPr algn="ctr"/>
              <a:r>
                <a:rPr lang="en-US">
                  <a:latin typeface="Times New Roman" panose="02020603050405020304" charset="0"/>
                  <a:cs typeface="Times New Roman" panose="02020603050405020304" charset="0"/>
                </a:rPr>
                <a:t>Expression</a:t>
              </a:r>
              <a:endParaRPr lang="en-US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8120" y="4996"/>
              <a:ext cx="3576" cy="808"/>
            </a:xfrm>
            <a:prstGeom prst="flowChartProcess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>
                  <a:latin typeface="Times New Roman" panose="02020603050405020304" charset="0"/>
                  <a:cs typeface="Times New Roman" panose="02020603050405020304" charset="0"/>
                </a:rPr>
                <a:t>Statement 1</a:t>
              </a:r>
              <a:endParaRPr lang="en-US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cxnSp>
          <p:nvCxnSpPr>
            <p:cNvPr id="10" name="Straight Arrow Connector 9"/>
            <p:cNvCxnSpPr>
              <a:stCxn id="8" idx="2"/>
              <a:endCxn id="9" idx="0"/>
            </p:cNvCxnSpPr>
            <p:nvPr/>
          </p:nvCxnSpPr>
          <p:spPr>
            <a:xfrm>
              <a:off x="9908" y="4509"/>
              <a:ext cx="0" cy="487"/>
            </a:xfrm>
            <a:prstGeom prst="straightConnector1">
              <a:avLst/>
            </a:prstGeom>
            <a:ln w="41275" cmpd="sng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lowchart: Process 10"/>
            <p:cNvSpPr/>
            <p:nvPr/>
          </p:nvSpPr>
          <p:spPr>
            <a:xfrm>
              <a:off x="8120" y="6016"/>
              <a:ext cx="3576" cy="808"/>
            </a:xfrm>
            <a:prstGeom prst="flowChartProcess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>
                  <a:latin typeface="Times New Roman" panose="02020603050405020304" charset="0"/>
                  <a:cs typeface="Times New Roman" panose="02020603050405020304" charset="0"/>
                </a:rPr>
                <a:t>Statement 2</a:t>
              </a:r>
              <a:endParaRPr lang="en-US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2" name="Flowchart: Process 11"/>
            <p:cNvSpPr/>
            <p:nvPr/>
          </p:nvSpPr>
          <p:spPr>
            <a:xfrm>
              <a:off x="8120" y="7612"/>
              <a:ext cx="3576" cy="808"/>
            </a:xfrm>
            <a:prstGeom prst="flowChartProcess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>
                  <a:latin typeface="Times New Roman" panose="02020603050405020304" charset="0"/>
                  <a:cs typeface="Times New Roman" panose="02020603050405020304" charset="0"/>
                </a:rPr>
                <a:t>Statement n</a:t>
              </a:r>
              <a:endParaRPr lang="en-US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3" name="Flowchart: Process 12"/>
            <p:cNvSpPr/>
            <p:nvPr/>
          </p:nvSpPr>
          <p:spPr>
            <a:xfrm>
              <a:off x="8119" y="8842"/>
              <a:ext cx="3576" cy="808"/>
            </a:xfrm>
            <a:prstGeom prst="flowChartProcess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>
                  <a:latin typeface="Times New Roman" panose="02020603050405020304" charset="0"/>
                  <a:cs typeface="Times New Roman" panose="02020603050405020304" charset="0"/>
                </a:rPr>
                <a:t>Statement x</a:t>
              </a:r>
              <a:endParaRPr lang="en-US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9907" y="5768"/>
              <a:ext cx="1" cy="248"/>
            </a:xfrm>
            <a:prstGeom prst="straightConnector1">
              <a:avLst/>
            </a:prstGeom>
            <a:ln w="41275" cmpd="sng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2" idx="0"/>
            </p:cNvCxnSpPr>
            <p:nvPr/>
          </p:nvCxnSpPr>
          <p:spPr>
            <a:xfrm>
              <a:off x="9907" y="6823"/>
              <a:ext cx="1" cy="789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9907" y="8420"/>
              <a:ext cx="0" cy="487"/>
            </a:xfrm>
            <a:prstGeom prst="straightConnector1">
              <a:avLst/>
            </a:prstGeom>
            <a:ln w="41275" cmpd="sng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17"/>
            <p:cNvCxnSpPr>
              <a:stCxn id="8" idx="1"/>
              <a:endCxn id="13" idx="1"/>
            </p:cNvCxnSpPr>
            <p:nvPr/>
          </p:nvCxnSpPr>
          <p:spPr>
            <a:xfrm rot="10800000" flipH="1" flipV="1">
              <a:off x="7875" y="3464"/>
              <a:ext cx="244" cy="5782"/>
            </a:xfrm>
            <a:prstGeom prst="bentConnector3">
              <a:avLst>
                <a:gd name="adj1" fmla="val -153689"/>
              </a:avLst>
            </a:prstGeom>
            <a:ln w="476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18"/>
            <p:cNvSpPr txBox="1"/>
            <p:nvPr/>
          </p:nvSpPr>
          <p:spPr>
            <a:xfrm>
              <a:off x="9917" y="4417"/>
              <a:ext cx="1387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>
                  <a:latin typeface="Times New Roman" panose="02020603050405020304" charset="0"/>
                  <a:cs typeface="Times New Roman" panose="02020603050405020304" charset="0"/>
                </a:rPr>
                <a:t>TRUE</a:t>
              </a:r>
              <a:endParaRPr lang="en-US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29210" y="97790"/>
            <a:ext cx="11819255" cy="57844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DECISION CONTROL 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9210" y="887095"/>
            <a:ext cx="5739130" cy="3220828"/>
          </a:xfrm>
          <a:prstGeom prst="flowChartAlternateProcess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None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CONDITIONAL BRANCHING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400">
                <a:highlight>
                  <a:srgbClr val="00FF00"/>
                </a:highlight>
                <a:latin typeface="Times New Roman" panose="02020603050405020304" charset="0"/>
                <a:cs typeface="Times New Roman" panose="02020603050405020304" charset="0"/>
              </a:rPr>
              <a:t>“if” Statement</a:t>
            </a:r>
            <a:endParaRPr lang="en-US" sz="2400">
              <a:highlight>
                <a:srgbClr val="00FF0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“if-else” Statement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“if-else-if” Statement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“switch” Statement 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402330" y="1329055"/>
            <a:ext cx="8446770" cy="4538289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Courier New" panose="02070309020205020404" charset="0"/>
                <a:cs typeface="Courier New" panose="02070309020205020404" charset="0"/>
              </a:rPr>
              <a:t>#include&lt;stdio.h&gt;</a:t>
            </a: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Courier New" panose="02070309020205020404" charset="0"/>
                <a:cs typeface="Courier New" panose="02070309020205020404" charset="0"/>
              </a:rPr>
              <a:t>main()</a:t>
            </a: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Courier New" panose="02070309020205020404" charset="0"/>
                <a:cs typeface="Courier New" panose="02070309020205020404" charset="0"/>
              </a:rPr>
              <a:t>{</a:t>
            </a: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Courier New" panose="02070309020205020404" charset="0"/>
                <a:cs typeface="Courier New" panose="02070309020205020404" charset="0"/>
              </a:rPr>
              <a:t>	int age;</a:t>
            </a: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Courier New" panose="02070309020205020404" charset="0"/>
                <a:cs typeface="Courier New" panose="02070309020205020404" charset="0"/>
              </a:rPr>
              <a:t>	printf(“ENTER YOUR AGE\n”);</a:t>
            </a: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Courier New" panose="02070309020205020404" charset="0"/>
                <a:cs typeface="Courier New" panose="02070309020205020404" charset="0"/>
              </a:rPr>
              <a:t>	scanf(“%d”, &amp;age);</a:t>
            </a: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Courier New" panose="02070309020205020404" charset="0"/>
                <a:cs typeface="Courier New" panose="02070309020205020404" charset="0"/>
              </a:rPr>
              <a:t>	</a:t>
            </a: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Courier New" panose="02070309020205020404" charset="0"/>
                <a:cs typeface="Courier New" panose="02070309020205020404" charset="0"/>
              </a:rPr>
              <a:t>	if(age &gt;=18 )</a:t>
            </a: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Courier New" panose="02070309020205020404" charset="0"/>
                <a:cs typeface="Courier New" panose="02070309020205020404" charset="0"/>
              </a:rPr>
              <a:t>		printf(“\nYOU ARE ELIGIBLE TO VOTE”);</a:t>
            </a: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Courier New" panose="02070309020205020404" charset="0"/>
                <a:cs typeface="Courier New" panose="02070309020205020404" charset="0"/>
              </a:rPr>
              <a:t>	printf(“\nBYE\n”);</a:t>
            </a: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Courier New" panose="02070309020205020404" charset="0"/>
                <a:cs typeface="Courier New" panose="02070309020205020404" charset="0"/>
              </a:rPr>
              <a:t>	</a:t>
            </a: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Courier New" panose="02070309020205020404" charset="0"/>
                <a:cs typeface="Courier New" panose="02070309020205020404" charset="0"/>
              </a:rPr>
              <a:t>}</a:t>
            </a: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5952490" y="887095"/>
            <a:ext cx="4458335" cy="44192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 algn="ctr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EXAMPLE PROGRAM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6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29210" y="97790"/>
            <a:ext cx="11819255" cy="57844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DECISION CONTROL 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9210" y="887095"/>
            <a:ext cx="5739130" cy="3220828"/>
          </a:xfrm>
          <a:prstGeom prst="flowChartAlternateProcess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None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CONDITIONAL BRANCHING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400">
                <a:highlight>
                  <a:srgbClr val="00FF00"/>
                </a:highlight>
                <a:latin typeface="Times New Roman" panose="02020603050405020304" charset="0"/>
                <a:cs typeface="Times New Roman" panose="02020603050405020304" charset="0"/>
              </a:rPr>
              <a:t>“if” Statement</a:t>
            </a:r>
            <a:endParaRPr lang="en-US" sz="2400">
              <a:highlight>
                <a:srgbClr val="00FF0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“if-else” Statement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“if-else-if” Statement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“switch” Statement 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2512060" y="1329055"/>
            <a:ext cx="9337040" cy="5558545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Courier New" panose="02070309020205020404" charset="0"/>
                <a:cs typeface="Courier New" panose="02070309020205020404" charset="0"/>
              </a:rPr>
              <a:t>#include&lt;stdio.h&gt;</a:t>
            </a: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Courier New" panose="02070309020205020404" charset="0"/>
                <a:cs typeface="Courier New" panose="02070309020205020404" charset="0"/>
              </a:rPr>
              <a:t>#include&lt;ctype.h&gt;</a:t>
            </a: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Courier New" panose="02070309020205020404" charset="0"/>
                <a:cs typeface="Courier New" panose="02070309020205020404" charset="0"/>
              </a:rPr>
              <a:t>main()</a:t>
            </a: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Courier New" panose="02070309020205020404" charset="0"/>
                <a:cs typeface="Courier New" panose="02070309020205020404" charset="0"/>
              </a:rPr>
              <a:t>{</a:t>
            </a: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Courier New" panose="02070309020205020404" charset="0"/>
                <a:cs typeface="Courier New" panose="02070309020205020404" charset="0"/>
              </a:rPr>
              <a:t>	char ch;</a:t>
            </a: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Courier New" panose="02070309020205020404" charset="0"/>
                <a:cs typeface="Courier New" panose="02070309020205020404" charset="0"/>
              </a:rPr>
              <a:t>	printf(“\nENTER ANY CHARACTER\n”);</a:t>
            </a: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Courier New" panose="02070309020205020404" charset="0"/>
                <a:cs typeface="Courier New" panose="02070309020205020404" charset="0"/>
              </a:rPr>
              <a:t>	scanf(“%c”, &amp;ch)</a:t>
            </a: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Courier New" panose="02070309020205020404" charset="0"/>
                <a:cs typeface="Courier New" panose="02070309020205020404" charset="0"/>
              </a:rPr>
              <a:t>	if(isalpha(ch)&gt;0)</a:t>
            </a: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Courier New" panose="02070309020205020404" charset="0"/>
                <a:cs typeface="Courier New" panose="02070309020205020404" charset="0"/>
              </a:rPr>
              <a:t>		printf(“\nYOU HAVE ENTERED A CHARACTER\n”);</a:t>
            </a: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Courier New" panose="02070309020205020404" charset="0"/>
                <a:cs typeface="Courier New" panose="02070309020205020404" charset="0"/>
              </a:rPr>
              <a:t>	if(isdigit(ch)&gt;0)</a:t>
            </a: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Courier New" panose="02070309020205020404" charset="0"/>
                <a:cs typeface="Courier New" panose="02070309020205020404" charset="0"/>
              </a:rPr>
              <a:t>		</a:t>
            </a:r>
            <a:r>
              <a:rPr lang="en-US" sz="2000">
                <a:latin typeface="Courier New" panose="02070309020205020404" charset="0"/>
                <a:cs typeface="Courier New" panose="02070309020205020404" charset="0"/>
                <a:sym typeface="+mn-ea"/>
              </a:rPr>
              <a:t>printf(“\nYOU HAVE ENTERED A DIGIT\n”);</a:t>
            </a: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Courier New" panose="02070309020205020404" charset="0"/>
                <a:cs typeface="Courier New" panose="02070309020205020404" charset="0"/>
              </a:rPr>
              <a:t>}</a:t>
            </a:r>
            <a:endParaRPr lang="en-US" sz="2000">
              <a:latin typeface="Courier New" panose="02070309020205020404" charset="0"/>
              <a:cs typeface="Courier New" panose="0207030902020502040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669790" y="887095"/>
            <a:ext cx="4458335" cy="44192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 algn="ctr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EXAMPLE PROGRAM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6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29210" y="97790"/>
            <a:ext cx="11819255" cy="57844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OPERATORS IN C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15412" name="Group 52"/>
          <p:cNvGraphicFramePr>
            <a:graphicFrameLocks noGrp="1"/>
          </p:cNvGraphicFramePr>
          <p:nvPr>
            <p:ph sz="half" idx="1"/>
          </p:nvPr>
        </p:nvGraphicFramePr>
        <p:xfrm>
          <a:off x="1655445" y="1639570"/>
          <a:ext cx="3494405" cy="2346960"/>
        </p:xfrm>
        <a:graphic>
          <a:graphicData uri="http://schemas.openxmlformats.org/drawingml/2006/table">
            <a:tbl>
              <a:tblPr/>
              <a:tblGrid>
                <a:gridCol w="1501775"/>
                <a:gridCol w="1111250"/>
                <a:gridCol w="881063"/>
              </a:tblGrid>
              <a:tr h="322580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OPERATION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OPERATOR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SYNTAX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2263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Multiply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*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a * b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3850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Divide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/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a / b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38161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Addition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+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a + b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2263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Subtraction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a - b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2580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Modulus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%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a % b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472" name="Group 88"/>
          <p:cNvGraphicFramePr>
            <a:graphicFrameLocks noGrp="1"/>
          </p:cNvGraphicFramePr>
          <p:nvPr/>
        </p:nvGraphicFramePr>
        <p:xfrm>
          <a:off x="5163185" y="4375785"/>
          <a:ext cx="6650990" cy="1584326"/>
        </p:xfrm>
        <a:graphic>
          <a:graphicData uri="http://schemas.openxmlformats.org/drawingml/2006/table">
            <a:tbl>
              <a:tblPr/>
              <a:tblGrid>
                <a:gridCol w="1859915"/>
                <a:gridCol w="2544445"/>
                <a:gridCol w="2246630"/>
              </a:tblGrid>
              <a:tr h="304800">
                <a:tc>
                  <a:txBody>
                    <a:bodyPr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OPERATOR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MEANING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EXAMPLE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19088">
                <a:tc>
                  <a:txBody>
                    <a:bodyPr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&lt;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LESS THAN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3 &lt; 5 GIVES 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0675">
                <a:tc>
                  <a:txBody>
                    <a:bodyPr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&gt;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GREATER THAN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7 &gt; 9 GIVES 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19088">
                <a:tc>
                  <a:txBody>
                    <a:bodyPr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&gt;=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LESS THAN OR EQUAL TO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100 &gt;= 100 GIVES 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0675">
                <a:tc>
                  <a:txBody>
                    <a:bodyPr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&lt;=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GREATER THAN EQUAL TO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urier New" panose="02070309020205020404" charset="0"/>
                          <a:ea typeface="Times New Roman" panose="02020603050405020304" charset="0"/>
                          <a:cs typeface="Courier New" panose="02070309020205020404" charset="0"/>
                        </a:rPr>
                        <a:t>50 &gt;=100 GIVES 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Courier New" panose="02070309020205020404" charset="0"/>
                        <a:ea typeface="Times New Roman" panose="02020603050405020304" charset="0"/>
                        <a:cs typeface="Courier New" panose="020703090202050204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3" name="Text Box 12"/>
          <p:cNvSpPr txBox="1"/>
          <p:nvPr/>
        </p:nvSpPr>
        <p:spPr>
          <a:xfrm>
            <a:off x="1082040" y="1194435"/>
            <a:ext cx="4458335" cy="445174"/>
          </a:xfrm>
          <a:prstGeom prst="flowChartAlternateProcess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 algn="ctr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ARITHMETIC OPERATORS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6097905" y="3930650"/>
            <a:ext cx="4458335" cy="441924"/>
          </a:xfrm>
          <a:prstGeom prst="flowChartAlternateProcess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 algn="ctr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RELATIONAL OPERATORS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29210" y="97790"/>
            <a:ext cx="11819255" cy="57844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OPERATORS IN C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1082040" y="1194435"/>
            <a:ext cx="4458335" cy="441924"/>
          </a:xfrm>
          <a:prstGeom prst="flowChartAlternateProcess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 algn="ctr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EQUALITY OPERATORS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6097905" y="3930650"/>
            <a:ext cx="4458335" cy="441924"/>
          </a:xfrm>
          <a:prstGeom prst="flowChartAlternateProcess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 algn="ctr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LOGICAL OPERATORS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16492" name="Group 108"/>
          <p:cNvGraphicFramePr>
            <a:graphicFrameLocks noGrp="1"/>
          </p:cNvGraphicFramePr>
          <p:nvPr>
            <p:ph sz="half" idx="1"/>
          </p:nvPr>
        </p:nvGraphicFramePr>
        <p:xfrm>
          <a:off x="292735" y="1636395"/>
          <a:ext cx="8001000" cy="989013"/>
        </p:xfrm>
        <a:graphic>
          <a:graphicData uri="http://schemas.openxmlformats.org/drawingml/2006/table">
            <a:tbl>
              <a:tblPr/>
              <a:tblGrid>
                <a:gridCol w="1538288"/>
                <a:gridCol w="6462712"/>
              </a:tblGrid>
              <a:tr h="440021"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OPERATOR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MEANING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4496"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= = 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RETURNS 1 IF BOTH OPERANDS ARE EQUAL, 0 OTHERWISE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4496"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!=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RETURNS 1 IF OPERANDS DO NOT HAVE THE SAME VALUE, 0 OTHERWISE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36" name="Group 4"/>
          <p:cNvGraphicFramePr>
            <a:graphicFrameLocks noGrp="1"/>
          </p:cNvGraphicFramePr>
          <p:nvPr/>
        </p:nvGraphicFramePr>
        <p:xfrm>
          <a:off x="4761865" y="4418965"/>
          <a:ext cx="2057400" cy="1524000"/>
        </p:xfrm>
        <a:graphic>
          <a:graphicData uri="http://schemas.openxmlformats.org/drawingml/2006/table">
            <a:tbl>
              <a:tblPr/>
              <a:tblGrid>
                <a:gridCol w="504825"/>
                <a:gridCol w="530225"/>
                <a:gridCol w="1022350"/>
              </a:tblGrid>
              <a:tr h="304800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B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A &amp;&amp;B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4800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4800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4800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4800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63" name="Group 31"/>
          <p:cNvGraphicFramePr>
            <a:graphicFrameLocks noGrp="1"/>
          </p:cNvGraphicFramePr>
          <p:nvPr/>
        </p:nvGraphicFramePr>
        <p:xfrm>
          <a:off x="7352665" y="4418965"/>
          <a:ext cx="1828800" cy="1524000"/>
        </p:xfrm>
        <a:graphic>
          <a:graphicData uri="http://schemas.openxmlformats.org/drawingml/2006/table">
            <a:tbl>
              <a:tblPr/>
              <a:tblGrid>
                <a:gridCol w="447675"/>
                <a:gridCol w="517525"/>
                <a:gridCol w="863600"/>
              </a:tblGrid>
              <a:tr h="304800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B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A || B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4800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4800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4800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4800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504" name="Group 72"/>
          <p:cNvGraphicFramePr>
            <a:graphicFrameLocks noGrp="1"/>
          </p:cNvGraphicFramePr>
          <p:nvPr/>
        </p:nvGraphicFramePr>
        <p:xfrm>
          <a:off x="9943465" y="4342765"/>
          <a:ext cx="1219200" cy="1498600"/>
        </p:xfrm>
        <a:graphic>
          <a:graphicData uri="http://schemas.openxmlformats.org/drawingml/2006/table">
            <a:tbl>
              <a:tblPr/>
              <a:tblGrid>
                <a:gridCol w="417513"/>
                <a:gridCol w="801687"/>
              </a:tblGrid>
              <a:tr h="508000"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! A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82600"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08000"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29210" y="97790"/>
            <a:ext cx="11819255" cy="57844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OPERATORS IN C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1082040" y="1194435"/>
            <a:ext cx="4458335" cy="441924"/>
          </a:xfrm>
          <a:prstGeom prst="flowChartAlternateProcess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 algn="ctr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CONDITIONAL OPERATORS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16492" name="Group 108"/>
          <p:cNvGraphicFramePr>
            <a:graphicFrameLocks noGrp="1"/>
          </p:cNvGraphicFramePr>
          <p:nvPr>
            <p:ph sz="half" idx="1"/>
          </p:nvPr>
        </p:nvGraphicFramePr>
        <p:xfrm>
          <a:off x="292735" y="1636395"/>
          <a:ext cx="8001000" cy="1354455"/>
        </p:xfrm>
        <a:graphic>
          <a:graphicData uri="http://schemas.openxmlformats.org/drawingml/2006/table">
            <a:tbl>
              <a:tblPr/>
              <a:tblGrid>
                <a:gridCol w="2367915"/>
                <a:gridCol w="5633085"/>
              </a:tblGrid>
              <a:tr h="440021"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OPERATOR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MEANING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4496"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exp1 ? exp2:exp3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IF “exp1”=TRUE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45720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THEN “exp2” will be executed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ELSE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45720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“exp3” will be executed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4496"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6" name="Text Box 5"/>
          <p:cNvSpPr txBox="1"/>
          <p:nvPr/>
        </p:nvSpPr>
        <p:spPr>
          <a:xfrm>
            <a:off x="429895" y="3800475"/>
            <a:ext cx="4669155" cy="1124516"/>
          </a:xfrm>
          <a:prstGeom prst="flowChartAlternateProcess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int a=10, b=20, large;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large=a&gt;b?a:b;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printf(“LARGE IS %d\n”,large);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29210" y="97790"/>
            <a:ext cx="11819255" cy="57844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OPERATORS IN C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117475" y="1194435"/>
            <a:ext cx="4458335" cy="441924"/>
          </a:xfrm>
          <a:prstGeom prst="flowChartAlternateProcess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 algn="ctr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BITWISEOPERATORS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16492" name="Group 108"/>
          <p:cNvGraphicFramePr>
            <a:graphicFrameLocks noGrp="1"/>
          </p:cNvGraphicFramePr>
          <p:nvPr>
            <p:ph sz="half" idx="1"/>
          </p:nvPr>
        </p:nvGraphicFramePr>
        <p:xfrm>
          <a:off x="292735" y="1636395"/>
          <a:ext cx="4107815" cy="4463415"/>
        </p:xfrm>
        <a:graphic>
          <a:graphicData uri="http://schemas.openxmlformats.org/drawingml/2006/table">
            <a:tbl>
              <a:tblPr/>
              <a:tblGrid>
                <a:gridCol w="2367915"/>
                <a:gridCol w="1739900"/>
              </a:tblGrid>
              <a:tr h="440021"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OPERATOR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MEANING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4496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&amp;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(BITWISE AND)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0 &amp; 0 = 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0 &amp; 1 = 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1 &amp; 0 = 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1 &amp; 1 = 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4496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|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(BITWISE OR)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600" b="1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0 &amp; 0 = 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600" b="1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0 &amp; 1 = 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600" b="1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1 &amp; 0 = 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600" b="1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1 &amp; 1 = 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4496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^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(BITWISE XOR)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0 ^ 0 = 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0 ^ 1 = 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1 ^ 0 = 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1 ^ 1 = 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4496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~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(BITWISE NOT)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~0=1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~1=0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6" name="Text Box 5"/>
          <p:cNvSpPr txBox="1"/>
          <p:nvPr/>
        </p:nvSpPr>
        <p:spPr>
          <a:xfrm>
            <a:off x="5936615" y="1636395"/>
            <a:ext cx="5709920" cy="4194066"/>
          </a:xfrm>
          <a:prstGeom prst="flowChartAlternateProcess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int a=10, b=20, and, or,xor, not;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and=a&amp;b;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or=a|b;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xor=a^b;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not=~a;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printf(“RESULT OF BIT-AND IS %d\n”,and);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printf(“RESULT OF BIT-OR IS %d\n”,or);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printf(“RESULT OF BIT-XOR IS %d\n”,xor);</a:t>
            </a:r>
            <a:endParaRPr lang="en-US" sz="20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printf(“RESULT OF BIT-NOT IS %d\n”,not);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29210" y="97790"/>
            <a:ext cx="11819255" cy="57844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OPERATORS IN C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117475" y="1194435"/>
            <a:ext cx="4458335" cy="441924"/>
          </a:xfrm>
          <a:prstGeom prst="flowChartAlternateProcess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 algn="ctr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ASSIGNMENT OPERATORS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16492" name="Group 108"/>
          <p:cNvGraphicFramePr>
            <a:graphicFrameLocks noGrp="1"/>
          </p:cNvGraphicFramePr>
          <p:nvPr>
            <p:ph sz="half" idx="1"/>
          </p:nvPr>
        </p:nvGraphicFramePr>
        <p:xfrm>
          <a:off x="292735" y="1636395"/>
          <a:ext cx="4107815" cy="2604135"/>
        </p:xfrm>
        <a:graphic>
          <a:graphicData uri="http://schemas.openxmlformats.org/drawingml/2006/table">
            <a:tbl>
              <a:tblPr/>
              <a:tblGrid>
                <a:gridCol w="1839595"/>
                <a:gridCol w="2268220"/>
              </a:tblGrid>
              <a:tr h="440021"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OPERATOR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MEANING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4496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a=10;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a=b=c=10;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4496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+=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b="1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a+=10;</a:t>
                      </a:r>
                      <a:endParaRPr lang="en-US" sz="1800" b="1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  <a:sym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(Same as a=a+10)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4496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-=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a- =10;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4496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*=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a*=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4496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/=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a/=10;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" name="Text Box 2"/>
          <p:cNvSpPr txBox="1"/>
          <p:nvPr/>
        </p:nvSpPr>
        <p:spPr>
          <a:xfrm>
            <a:off x="5988050" y="1306830"/>
            <a:ext cx="4458335" cy="441924"/>
          </a:xfrm>
          <a:prstGeom prst="flowChartAlternateProcess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 algn="ctr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COMMA OPERATORS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4" name="Group 108"/>
          <p:cNvGraphicFramePr>
            <a:graphicFrameLocks noGrp="1"/>
          </p:cNvGraphicFramePr>
          <p:nvPr/>
        </p:nvGraphicFramePr>
        <p:xfrm>
          <a:off x="5537200" y="1748790"/>
          <a:ext cx="6203950" cy="1479550"/>
        </p:xfrm>
        <a:graphic>
          <a:graphicData uri="http://schemas.openxmlformats.org/drawingml/2006/table">
            <a:tbl>
              <a:tblPr/>
              <a:tblGrid>
                <a:gridCol w="1779905"/>
                <a:gridCol w="2141855"/>
                <a:gridCol w="2282190"/>
              </a:tblGrid>
              <a:tr h="565150"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OPERATOR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USAGE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MEANING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79120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,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int a=2, b=3, x=0;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x=(++a, b+=a)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Left to Right.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a=3, b=3+3=6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x=6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" name="Text Box 4"/>
          <p:cNvSpPr txBox="1"/>
          <p:nvPr/>
        </p:nvSpPr>
        <p:spPr>
          <a:xfrm>
            <a:off x="4693285" y="4194810"/>
            <a:ext cx="4458335" cy="441924"/>
          </a:xfrm>
          <a:prstGeom prst="flowChartAlternateProcess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 algn="ctr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SIZEOF OPERATORS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7" name="Group 108"/>
          <p:cNvGraphicFramePr>
            <a:graphicFrameLocks noGrp="1"/>
          </p:cNvGraphicFramePr>
          <p:nvPr/>
        </p:nvGraphicFramePr>
        <p:xfrm>
          <a:off x="4242435" y="4636770"/>
          <a:ext cx="6203950" cy="1219200"/>
        </p:xfrm>
        <a:graphic>
          <a:graphicData uri="http://schemas.openxmlformats.org/drawingml/2006/table">
            <a:tbl>
              <a:tblPr/>
              <a:tblGrid>
                <a:gridCol w="1779905"/>
                <a:gridCol w="4424045"/>
              </a:tblGrid>
              <a:tr h="248285"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OPERATOR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USAGE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79120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sizeof(variable)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int a,res;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res=sizeof(int);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charset="0"/>
                          <a:cs typeface="Times New Roman" panose="02020603050405020304" charset="0"/>
                        </a:rPr>
                        <a:t>printf(“SIZE OF INTEGER=%d”,res);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29210" y="97790"/>
            <a:ext cx="11819255" cy="57844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TYPE CONVERSION AND TYPE CASTING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0" y="1475740"/>
            <a:ext cx="12015470" cy="2141192"/>
          </a:xfrm>
          <a:prstGeom prst="flowChartAlternateProcess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marL="342900" indent="-3429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v"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Required when an expression has variables of different data types.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marL="342900" indent="-3429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v"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Data Types are PROMOTED (LOWER TO HIGHR DATA TYPES)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marL="342900" indent="-3429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v"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Hierarchy (LOWER TO HIGHER)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char || short || int || long || float || double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58115" y="3984625"/>
            <a:ext cx="1123950" cy="1124460"/>
          </a:xfrm>
          <a:prstGeom prst="flowChartAlternateProcess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float x;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int y=3;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x=y;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93675" y="5711825"/>
            <a:ext cx="1631950" cy="400685"/>
          </a:xfrm>
          <a:prstGeom prst="wedgeRoundRectCallout">
            <a:avLst>
              <a:gd name="adj1" fmla="val -21712"/>
              <a:gd name="adj2" fmla="val -251901"/>
              <a:gd name="adj3" fmla="val 16667"/>
            </a:avLst>
          </a:prstGeom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lumMod val="110000"/>
                        <a:satMod val="105000"/>
                        <a:tint val="67000"/>
                      </a:schemeClr>
                    </a:gs>
                    <a:gs pos="50000">
                      <a:schemeClr val="accent2">
                        <a:lumMod val="105000"/>
                        <a:satMod val="103000"/>
                        <a:tint val="73000"/>
                      </a:schemeClr>
                    </a:gs>
                    <a:gs pos="100000">
                      <a:schemeClr val="accent2">
                        <a:lumMod val="105000"/>
                        <a:satMod val="109000"/>
                        <a:tint val="81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x=3.0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2548890" y="3756660"/>
            <a:ext cx="5167630" cy="1806403"/>
          </a:xfrm>
          <a:prstGeom prst="flowChartAlternateProcess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char ch;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int i;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float f;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double d, res;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res=(ch+i)×(f/i)+(d-f)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439670" y="5759450"/>
            <a:ext cx="1282065" cy="276860"/>
          </a:xfrm>
          <a:prstGeom prst="wedgeRoundRectCallout">
            <a:avLst>
              <a:gd name="adj1" fmla="val 19192"/>
              <a:gd name="adj2" fmla="val -855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int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Left Brace 7"/>
          <p:cNvSpPr/>
          <p:nvPr/>
        </p:nvSpPr>
        <p:spPr>
          <a:xfrm rot="16200000">
            <a:off x="3453130" y="5246370"/>
            <a:ext cx="76200" cy="460375"/>
          </a:xfrm>
          <a:prstGeom prst="leftBrace">
            <a:avLst/>
          </a:prstGeom>
          <a:noFill/>
          <a:ln w="317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 rot="16200000">
            <a:off x="4105910" y="5227320"/>
            <a:ext cx="76200" cy="460375"/>
          </a:xfrm>
          <a:prstGeom prst="leftBrace">
            <a:avLst/>
          </a:prstGeom>
          <a:noFill/>
          <a:ln w="317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Rounded Rectangular Callout 9"/>
          <p:cNvSpPr/>
          <p:nvPr/>
        </p:nvSpPr>
        <p:spPr>
          <a:xfrm>
            <a:off x="3818890" y="5750560"/>
            <a:ext cx="1282065" cy="276860"/>
          </a:xfrm>
          <a:prstGeom prst="wedgeRoundRectCallout">
            <a:avLst>
              <a:gd name="adj1" fmla="val -23155"/>
              <a:gd name="adj2" fmla="val -10733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float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Left Brace 10"/>
          <p:cNvSpPr/>
          <p:nvPr/>
        </p:nvSpPr>
        <p:spPr>
          <a:xfrm rot="16200000">
            <a:off x="4700270" y="5164455"/>
            <a:ext cx="76200" cy="460375"/>
          </a:xfrm>
          <a:prstGeom prst="leftBrace">
            <a:avLst/>
          </a:prstGeom>
          <a:noFill/>
          <a:ln w="317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Rounded Rectangular Callout 11"/>
          <p:cNvSpPr/>
          <p:nvPr/>
        </p:nvSpPr>
        <p:spPr>
          <a:xfrm>
            <a:off x="5122545" y="5495925"/>
            <a:ext cx="1282065" cy="276860"/>
          </a:xfrm>
          <a:prstGeom prst="wedgeRoundRectCallout">
            <a:avLst>
              <a:gd name="adj1" fmla="val -76151"/>
              <a:gd name="adj2" fmla="val -4197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double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Left Brace 12"/>
          <p:cNvSpPr/>
          <p:nvPr/>
        </p:nvSpPr>
        <p:spPr>
          <a:xfrm rot="16200000">
            <a:off x="3699510" y="5484495"/>
            <a:ext cx="181610" cy="1437640"/>
          </a:xfrm>
          <a:prstGeom prst="leftBrace">
            <a:avLst/>
          </a:prstGeom>
          <a:noFill/>
          <a:ln w="317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4" name="Rounded Rectangular Callout 13"/>
          <p:cNvSpPr/>
          <p:nvPr/>
        </p:nvSpPr>
        <p:spPr>
          <a:xfrm>
            <a:off x="3840480" y="6379210"/>
            <a:ext cx="1282065" cy="276860"/>
          </a:xfrm>
          <a:prstGeom prst="wedgeRoundRectCallout">
            <a:avLst>
              <a:gd name="adj1" fmla="val -23155"/>
              <a:gd name="adj2" fmla="val -10733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float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5" name="Left Brace 14"/>
          <p:cNvSpPr/>
          <p:nvPr/>
        </p:nvSpPr>
        <p:spPr>
          <a:xfrm rot="14580000">
            <a:off x="5862320" y="5410835"/>
            <a:ext cx="400050" cy="1735455"/>
          </a:xfrm>
          <a:prstGeom prst="leftBrace">
            <a:avLst/>
          </a:prstGeom>
          <a:noFill/>
          <a:ln w="317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6" name="Rounded Rectangular Callout 15"/>
          <p:cNvSpPr/>
          <p:nvPr/>
        </p:nvSpPr>
        <p:spPr>
          <a:xfrm>
            <a:off x="6926580" y="6140450"/>
            <a:ext cx="1282065" cy="276860"/>
          </a:xfrm>
          <a:prstGeom prst="wedgeRoundRectCallout">
            <a:avLst>
              <a:gd name="adj1" fmla="val -76151"/>
              <a:gd name="adj2" fmla="val -4197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double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3" grpId="0" bldLvl="0" animBg="1"/>
      <p:bldP spid="8" grpId="0" animBg="1"/>
      <p:bldP spid="5" grpId="0" animBg="1"/>
      <p:bldP spid="10" grpId="0" animBg="1"/>
      <p:bldP spid="12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29210" y="97790"/>
            <a:ext cx="11819255" cy="57844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TYPE CONVERSION AND TYPE CASTING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0" y="1475740"/>
            <a:ext cx="12015470" cy="2141192"/>
          </a:xfrm>
          <a:prstGeom prst="flowChartAlternateProcess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marL="342900" indent="-3429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v"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Required when an expression has variables of different data types.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marL="342900" indent="-3429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v"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Data Types are PROMOTED (LOWER TO HIGHR DATA TYPES)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marL="342900" indent="-34290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Char char="v"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Hierarchy (LOWER TO HIGHER)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char || short || int || long || float || double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58115" y="3984625"/>
            <a:ext cx="1652270" cy="1127446"/>
          </a:xfrm>
          <a:prstGeom prst="flowChartAlternateProcess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float f=3.5;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int i;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i=f;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158115" y="5480050"/>
            <a:ext cx="3820795" cy="734695"/>
          </a:xfrm>
          <a:prstGeom prst="wedgeRoundRectCallout">
            <a:avLst>
              <a:gd name="adj1" fmla="val -43133"/>
              <a:gd name="adj2" fmla="val -116637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l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Forcefully Demoting FLOAT to INT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i=3 (Data is lost)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8" name="Text Box 17"/>
          <p:cNvSpPr txBox="1"/>
          <p:nvPr/>
        </p:nvSpPr>
        <p:spPr>
          <a:xfrm>
            <a:off x="5053330" y="3984625"/>
            <a:ext cx="3009900" cy="1465104"/>
          </a:xfrm>
          <a:prstGeom prst="flowChartAlternateProcess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char ch;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int i;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i=1234;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ch=i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4751705" y="5817235"/>
            <a:ext cx="5238750" cy="734695"/>
          </a:xfrm>
          <a:prstGeom prst="wedgeRoundRectCallout">
            <a:avLst>
              <a:gd name="adj1" fmla="val -12323"/>
              <a:gd name="adj2" fmla="val -93993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l">
              <a:lnSpc>
                <a:spcPct val="150000"/>
              </a:lnSpc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i=0000010011010010 (Binary equ. of 1234)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l">
              <a:lnSpc>
                <a:spcPct val="150000"/>
              </a:lnSpc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ch=11010010 (Last 8 bits)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Left Brace 19"/>
          <p:cNvSpPr/>
          <p:nvPr/>
        </p:nvSpPr>
        <p:spPr>
          <a:xfrm rot="16200000">
            <a:off x="6405245" y="5719445"/>
            <a:ext cx="76200" cy="883285"/>
          </a:xfrm>
          <a:prstGeom prst="leftBrace">
            <a:avLst/>
          </a:prstGeom>
          <a:noFill/>
          <a:ln w="317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7" grpId="0" bldLvl="0" animBg="1"/>
      <p:bldP spid="18" grpId="0" bldLvl="0" animBg="1"/>
      <p:bldP spid="19" grpId="0" bldLvl="0" animBg="1"/>
      <p:bldP spid="20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29210" y="97790"/>
            <a:ext cx="11819255" cy="57844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TYPE CONVERSION AND TYPE CASTING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9210" y="842010"/>
            <a:ext cx="12015470" cy="1636107"/>
          </a:xfrm>
          <a:prstGeom prst="flowChartAlternateProcess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Type Casting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1. Forced Conversion.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 eaLnBrk="1" hangingPunct="1">
              <a:lnSpc>
                <a:spcPct val="150000"/>
              </a:lnSpc>
              <a:buClrTx/>
              <a:buSzTx/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Explicitly telling the compiler to represent the value of expression in some format.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39090" y="2865120"/>
            <a:ext cx="2572385" cy="1124516"/>
          </a:xfrm>
          <a:prstGeom prst="flowChartAlternateProcess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float sal=10000.00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int s;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s=(int) salary;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8" name="Text Box 17"/>
          <p:cNvSpPr txBox="1"/>
          <p:nvPr/>
        </p:nvSpPr>
        <p:spPr>
          <a:xfrm>
            <a:off x="3454400" y="2865120"/>
            <a:ext cx="3009900" cy="1124516"/>
          </a:xfrm>
          <a:prstGeom prst="flowChartAlternateProcess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int a=500, b=70;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float res;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res=(float) a/b;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7007225" y="2867025"/>
            <a:ext cx="3009900" cy="783219"/>
          </a:xfrm>
          <a:prstGeom prst="flowChartAlternateProcess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res=(int) 9.5;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9.5 is converted to 9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44500" y="4683760"/>
            <a:ext cx="3009900" cy="783219"/>
          </a:xfrm>
          <a:prstGeom prst="flowChartAlternateProcess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res=(int) 12.3/(int) 4.2;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same as 12/4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3679825" y="4683760"/>
            <a:ext cx="3929380" cy="783253"/>
          </a:xfrm>
          <a:prstGeom prst="flowChartAlternateProcess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res=(double)total/n;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total data type converted to double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7834630" y="4683760"/>
            <a:ext cx="4125595" cy="786153"/>
          </a:xfrm>
          <a:prstGeom prst="flowChartAlternateProcess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res=(int) (a+b);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Result of addition is converted to int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444500" y="5776595"/>
            <a:ext cx="3929380" cy="783219"/>
          </a:xfrm>
          <a:prstGeom prst="flowChartAlternateProcess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res=(int)a+b;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a is converted to int and added to b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8" grpId="0" bldLvl="0" animBg="1"/>
      <p:bldP spid="3" grpId="0" bldLvl="0" animBg="1"/>
      <p:bldP spid="5" grpId="0" bldLvl="0" animBg="1"/>
      <p:bldP spid="7" grpId="0" bldLvl="0" animBg="1"/>
      <p:bldP spid="8" grpId="0" bldLvl="0" animBg="1"/>
      <p:bldP spid="9" grpId="0" bldLvl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4057</Words>
  <Application>WPS Presentation</Application>
  <PresentationFormat>Widescreen</PresentationFormat>
  <Paragraphs>499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Arial</vt:lpstr>
      <vt:lpstr>SimSun</vt:lpstr>
      <vt:lpstr>Wingdings</vt:lpstr>
      <vt:lpstr>Times New Roman</vt:lpstr>
      <vt:lpstr>Microsoft YaHei</vt:lpstr>
      <vt:lpstr>Arial Unicode MS</vt:lpstr>
      <vt:lpstr>Calibri Light</vt:lpstr>
      <vt:lpstr>Calibri</vt:lpstr>
      <vt:lpstr>Wingdings</vt:lpstr>
      <vt:lpstr>Courier New</vt:lpstr>
      <vt:lpstr>Office Theme</vt:lpstr>
      <vt:lpstr>PRINCIPLES OF PROGRAMMING USING C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PROGRAMMING USING C</dc:title>
  <dc:creator/>
  <cp:lastModifiedBy>HP</cp:lastModifiedBy>
  <cp:revision>60</cp:revision>
  <dcterms:created xsi:type="dcterms:W3CDTF">2022-11-15T08:50:00Z</dcterms:created>
  <dcterms:modified xsi:type="dcterms:W3CDTF">2022-12-27T08:14:50Z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74FCC2861DE14CD78881115206BF707E</vt:lpwstr>
  </property>
  <property fmtid="{D5CDD505-2E9C-101B-9397-08002B2CF9AE}" pid="3" name="KSOProductBuildVer">
    <vt:lpwstr>1033-11.2.0.11440</vt:lpwstr>
  </property>
</Properties>
</file>