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</p:sldMasterIdLst>
  <p:notesMasterIdLst>
    <p:notesMasterId r:id="rId123"/>
  </p:notesMasterIdLst>
  <p:sldIdLst>
    <p:sldId id="278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401" r:id="rId13"/>
    <p:sldId id="402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3" r:id="rId32"/>
    <p:sldId id="404" r:id="rId33"/>
    <p:sldId id="405" r:id="rId34"/>
    <p:sldId id="406" r:id="rId35"/>
    <p:sldId id="407" r:id="rId36"/>
    <p:sldId id="408" r:id="rId37"/>
    <p:sldId id="410" r:id="rId38"/>
    <p:sldId id="409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37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7" r:id="rId76"/>
    <p:sldId id="448" r:id="rId77"/>
    <p:sldId id="449" r:id="rId78"/>
    <p:sldId id="451" r:id="rId79"/>
    <p:sldId id="450" r:id="rId80"/>
    <p:sldId id="452" r:id="rId81"/>
    <p:sldId id="453" r:id="rId82"/>
    <p:sldId id="454" r:id="rId83"/>
    <p:sldId id="455" r:id="rId84"/>
    <p:sldId id="456" r:id="rId85"/>
    <p:sldId id="457" r:id="rId86"/>
    <p:sldId id="458" r:id="rId87"/>
    <p:sldId id="459" r:id="rId88"/>
    <p:sldId id="460" r:id="rId89"/>
    <p:sldId id="461" r:id="rId90"/>
    <p:sldId id="469" r:id="rId91"/>
    <p:sldId id="470" r:id="rId92"/>
    <p:sldId id="471" r:id="rId93"/>
    <p:sldId id="472" r:id="rId94"/>
    <p:sldId id="473" r:id="rId95"/>
    <p:sldId id="474" r:id="rId96"/>
    <p:sldId id="475" r:id="rId97"/>
    <p:sldId id="476" r:id="rId98"/>
    <p:sldId id="477" r:id="rId99"/>
    <p:sldId id="478" r:id="rId100"/>
    <p:sldId id="479" r:id="rId101"/>
    <p:sldId id="481" r:id="rId102"/>
    <p:sldId id="462" r:id="rId103"/>
    <p:sldId id="463" r:id="rId104"/>
    <p:sldId id="464" r:id="rId105"/>
    <p:sldId id="465" r:id="rId106"/>
    <p:sldId id="466" r:id="rId107"/>
    <p:sldId id="467" r:id="rId108"/>
    <p:sldId id="468" r:id="rId109"/>
    <p:sldId id="480" r:id="rId110"/>
    <p:sldId id="482" r:id="rId111"/>
    <p:sldId id="483" r:id="rId112"/>
    <p:sldId id="484" r:id="rId113"/>
    <p:sldId id="485" r:id="rId114"/>
    <p:sldId id="486" r:id="rId115"/>
    <p:sldId id="487" r:id="rId116"/>
    <p:sldId id="488" r:id="rId117"/>
    <p:sldId id="489" r:id="rId118"/>
    <p:sldId id="491" r:id="rId119"/>
    <p:sldId id="492" r:id="rId120"/>
    <p:sldId id="490" r:id="rId121"/>
    <p:sldId id="493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NNCE JAMS" initials="JJ" lastIdx="2" clrIdx="0">
    <p:extLst>
      <p:ext uri="{19B8F6BF-5375-455C-9EA6-DF929625EA0E}">
        <p15:presenceInfo xmlns:p15="http://schemas.microsoft.com/office/powerpoint/2012/main" userId="fc8cffe3b17400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3" autoAdjust="0"/>
    <p:restoredTop sz="92472" autoAdjust="0"/>
  </p:normalViewPr>
  <p:slideViewPr>
    <p:cSldViewPr snapToGrid="0">
      <p:cViewPr varScale="1">
        <p:scale>
          <a:sx n="79" d="100"/>
          <a:sy n="79" d="100"/>
        </p:scale>
        <p:origin x="16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commentAuthors" Target="commentAuthor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7/28/2023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5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2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5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5941-8922-FD17-2EEF-4EA7CB8D3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E5524-379E-67C3-FDEA-AAC953031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270B-DFCB-D361-7865-B163C238D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48028-B0A6-30EF-8F11-21C47180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43A5A-DAC4-8FE9-723D-4D91F370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3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BB82-8090-760A-AC51-75801A02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306D3-9374-1925-0C2E-339FDFAB7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54DD9-EE91-DE7E-5AE5-BFA1E7B4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8CA9F-B2F7-A3C1-6882-7192D37D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C4A37-6304-DD31-2565-41F12038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220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BB73-79E7-AEDB-6EBD-D486C3785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49882-A7CE-99DA-33CE-657D76B9A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C1ABC-E31B-5B81-4FCF-71A7F8E0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71934-D22E-9C8C-39F6-360707EA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1FE28-6D67-3924-D457-A1B22ECF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283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1DA0-25A2-D8ED-F4C1-D645C94A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E910-8084-8355-5AA2-CF5710983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CD88A-4206-2B69-3045-C1BB2DFF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6F6C-D464-D80E-9E56-A1E820D7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B1700-0300-889D-E0A2-027AAA5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142B-B58B-F9EB-3466-B7D8BD65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9383C-52B9-7F9E-FE5D-A9E676C34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CBD54-5317-E73F-A5F3-D0A6E1DE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43D5-07A9-0254-17AA-9A0D360D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0F4EB-6FC5-D823-0967-5F157BC5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3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9908-3432-73E3-86F0-DDD64497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5D252-D3DD-176F-BDE6-D7130DE6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85AF0-56DE-C492-1111-E82D7F906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E84F-CB4A-7690-FDAD-46938928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F8C25-BB29-B40E-1DBF-B9DFB091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63D7-C330-35D9-2E4F-6E05E00E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7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E723-7B27-744D-4B65-02ACD38F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13F2D-C302-7D9C-30E6-B1C5C8AB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8B216-2DC6-5DD4-991A-A1862B730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0E9ED2-EF22-F946-7F6E-404FE9170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CB78F4-AB96-1758-74FE-67766620E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C065D-3607-39C3-909A-A9EAB206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0DE78-B9AF-0A87-56C2-FDF67A6A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8955E-D17C-B9C7-C0B4-B4A42CFE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0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63E0-DB7F-3652-F2CC-98FE6559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69BCD-04DB-2D43-57EC-E87907AF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D3D43-8098-D837-52E1-CFDFBF37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6205D-DB21-5CCD-C187-859022D7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F0EF2B-9F1B-4EE3-4F2B-EAF689C4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B8E8B-C9DE-9AFD-2B14-69D363162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DDCFC-6E26-3D78-195E-0A17BF00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6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8955-8B7B-D946-ED8E-AE922AAD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2F19-714F-C008-C92F-9D34E7D4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36ABF-20A4-53C0-443C-C79DB7FD5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34C3F-0D5F-0586-4835-E8846739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472DD-BFFF-234E-E006-760F0708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E7555-55A7-8F80-BB68-76D40DE0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0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B355-D9EE-08D0-E821-5B6534F1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F44F5-66FB-B45F-099A-6A4BEC61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38711-4B64-3C78-A9FF-CB061315E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FEDCA-AEC8-A2CD-EE86-CC2E4D73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E0E8C-A9D0-A053-2567-79680CC8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B008A-0877-0E60-CE0B-FB431D75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8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A9F0E-9B4D-6BB7-04FD-CC34122C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3BF8-E766-12C6-AE3F-B8F4470C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17D8A-D281-B8AE-7C53-45B5AF28C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46423-F392-8492-067D-24353E6AE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37890-3B4A-B3CE-74FA-59F23EAB9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3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57257"/>
            <a:ext cx="9144001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2980" y="3130796"/>
            <a:ext cx="3323870" cy="181537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lgerian" panose="04020705040A02060702" pitchFamily="82" charset="0"/>
              </a:rPr>
              <a:t>MICRO-CONTROLLER AND EMBEDDED SYSTEMS (MES)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77623A-3145-EA07-A32B-6054DA93C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304925"/>
            <a:ext cx="5257800" cy="51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41B6E-D4F4-AF04-CBC1-0376E40B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2390775"/>
            <a:ext cx="4295775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275E8-F30C-8911-6A36-D817A1065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3429000"/>
            <a:ext cx="5105400" cy="1200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98111-56D2-60D0-C4B3-CA050D550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2" y="2390774"/>
            <a:ext cx="923925" cy="476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305E79-06F7-C165-2881-E7EF719BC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912" y="3400424"/>
            <a:ext cx="9239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C5B867-C0FB-B230-A303-90FA886923D8}"/>
              </a:ext>
            </a:extLst>
          </p:cNvPr>
          <p:cNvSpPr/>
          <p:nvPr/>
        </p:nvSpPr>
        <p:spPr>
          <a:xfrm>
            <a:off x="1332689" y="2461098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Compiler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C67CDE-FB88-F2A6-C857-0CFDEECCDAB4}"/>
              </a:ext>
            </a:extLst>
          </p:cNvPr>
          <p:cNvSpPr/>
          <p:nvPr/>
        </p:nvSpPr>
        <p:spPr>
          <a:xfrm>
            <a:off x="6232187" y="1376464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Callee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5BBC0F-DFB7-9A30-9436-8270766D69CE}"/>
              </a:ext>
            </a:extLst>
          </p:cNvPr>
          <p:cNvSpPr/>
          <p:nvPr/>
        </p:nvSpPr>
        <p:spPr>
          <a:xfrm>
            <a:off x="4938408" y="4043464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Caller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78A4B94A-84E3-B0DC-3E4D-5475F57C0C5D}"/>
              </a:ext>
            </a:extLst>
          </p:cNvPr>
          <p:cNvSpPr/>
          <p:nvPr/>
        </p:nvSpPr>
        <p:spPr>
          <a:xfrm>
            <a:off x="2733471" y="1780162"/>
            <a:ext cx="3498715" cy="611965"/>
          </a:xfrm>
          <a:prstGeom prst="ben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6D047-3103-592C-A2C6-B481AF462E62}"/>
              </a:ext>
            </a:extLst>
          </p:cNvPr>
          <p:cNvSpPr txBox="1"/>
          <p:nvPr/>
        </p:nvSpPr>
        <p:spPr>
          <a:xfrm>
            <a:off x="1115438" y="818372"/>
            <a:ext cx="526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If compiler passes wide, callee should reduce 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7EEE6-35FE-01C8-1526-A03046BC36D9}"/>
              </a:ext>
            </a:extLst>
          </p:cNvPr>
          <p:cNvSpPr txBox="1"/>
          <p:nvPr/>
        </p:nvSpPr>
        <p:spPr>
          <a:xfrm>
            <a:off x="450713" y="4516134"/>
            <a:ext cx="526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If compiler passes narrow, caller should reduce 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55B53B2E-A4C3-EF67-66B0-C653DC61C754}"/>
              </a:ext>
            </a:extLst>
          </p:cNvPr>
          <p:cNvSpPr/>
          <p:nvPr/>
        </p:nvSpPr>
        <p:spPr>
          <a:xfrm flipV="1">
            <a:off x="2454613" y="3969020"/>
            <a:ext cx="2483795" cy="709983"/>
          </a:xfrm>
          <a:prstGeom prst="ben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0314E8-CE97-DC18-2E85-7FF5273F00E2}"/>
              </a:ext>
            </a:extLst>
          </p:cNvPr>
          <p:cNvSpPr/>
          <p:nvPr/>
        </p:nvSpPr>
        <p:spPr>
          <a:xfrm>
            <a:off x="1332689" y="2461098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Compiler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CAA08A-F32D-0EC0-A626-3643DE285B9C}"/>
              </a:ext>
            </a:extLst>
          </p:cNvPr>
          <p:cNvSpPr/>
          <p:nvPr/>
        </p:nvSpPr>
        <p:spPr>
          <a:xfrm>
            <a:off x="6232187" y="1376464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Caller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0B04F9-6900-2ACF-9750-1B1EE8D6B2BD}"/>
              </a:ext>
            </a:extLst>
          </p:cNvPr>
          <p:cNvSpPr/>
          <p:nvPr/>
        </p:nvSpPr>
        <p:spPr>
          <a:xfrm>
            <a:off x="4938408" y="4043464"/>
            <a:ext cx="2081719" cy="14883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Book Antiqua" panose="02040602050305030304" pitchFamily="18" charset="0"/>
              </a:rPr>
              <a:t>Callee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2EF61890-2470-D47E-FB79-EB16AFCC1FF0}"/>
              </a:ext>
            </a:extLst>
          </p:cNvPr>
          <p:cNvSpPr/>
          <p:nvPr/>
        </p:nvSpPr>
        <p:spPr>
          <a:xfrm>
            <a:off x="2733471" y="1780162"/>
            <a:ext cx="3498715" cy="611965"/>
          </a:xfrm>
          <a:prstGeom prst="ben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4971F-4316-5A54-4299-FB912A204464}"/>
              </a:ext>
            </a:extLst>
          </p:cNvPr>
          <p:cNvSpPr txBox="1"/>
          <p:nvPr/>
        </p:nvSpPr>
        <p:spPr>
          <a:xfrm>
            <a:off x="1115438" y="818372"/>
            <a:ext cx="526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If compiler returns wide, caller should reduce 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6FB8A-EE6C-0648-2580-C5CD2F4F62F0}"/>
              </a:ext>
            </a:extLst>
          </p:cNvPr>
          <p:cNvSpPr txBox="1"/>
          <p:nvPr/>
        </p:nvSpPr>
        <p:spPr>
          <a:xfrm>
            <a:off x="450713" y="4516134"/>
            <a:ext cx="526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If compiler returns narrow, callee should reduce 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A0294AE9-6074-B760-8459-BBE222C50C07}"/>
              </a:ext>
            </a:extLst>
          </p:cNvPr>
          <p:cNvSpPr/>
          <p:nvPr/>
        </p:nvSpPr>
        <p:spPr>
          <a:xfrm flipV="1">
            <a:off x="2454613" y="3969020"/>
            <a:ext cx="2483795" cy="709983"/>
          </a:xfrm>
          <a:prstGeom prst="ben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38976-DFA4-F82F-85B4-D19EB6B8652F}"/>
              </a:ext>
            </a:extLst>
          </p:cNvPr>
          <p:cNvSpPr txBox="1"/>
          <p:nvPr/>
        </p:nvSpPr>
        <p:spPr>
          <a:xfrm>
            <a:off x="637162" y="2587798"/>
            <a:ext cx="7869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add_v1</a:t>
            </a:r>
          </a:p>
          <a:p>
            <a:pPr lvl="1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ADD r0,r0,r1,ASR #1</a:t>
            </a:r>
          </a:p>
          <a:p>
            <a:pPr lvl="1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MOV r0,r0, LSL #16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MOV r0, r0, ASR #16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MOV pc, r14 ;return sum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09DEA-7526-743D-9E6F-E42D825067A5}"/>
              </a:ext>
            </a:extLst>
          </p:cNvPr>
          <p:cNvSpPr txBox="1"/>
          <p:nvPr/>
        </p:nvSpPr>
        <p:spPr>
          <a:xfrm>
            <a:off x="369652" y="207552"/>
            <a:ext cx="75583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short add_v1(short a, short b)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a+(b&gt;&gt;1);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3E82ECD-947B-3573-662E-66BE593B50BC}"/>
              </a:ext>
            </a:extLst>
          </p:cNvPr>
          <p:cNvSpPr/>
          <p:nvPr/>
        </p:nvSpPr>
        <p:spPr>
          <a:xfrm>
            <a:off x="3472774" y="1887166"/>
            <a:ext cx="359924" cy="5058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7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19A15-853E-8925-30A3-78230851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17" y="264269"/>
            <a:ext cx="592455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BE820-C3DE-6249-91ED-65905C5DE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06" y="2721719"/>
            <a:ext cx="56673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12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9FF207-4FC5-8C3C-C6B9-98F4362356A9}"/>
              </a:ext>
            </a:extLst>
          </p:cNvPr>
          <p:cNvSpPr txBox="1"/>
          <p:nvPr/>
        </p:nvSpPr>
        <p:spPr>
          <a:xfrm>
            <a:off x="352390" y="301324"/>
            <a:ext cx="8439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For addition, subtraction and multiplication no difference in signed or unsigned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For division unsigned is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D0A49-E702-2325-EF2A-43B3B7550823}"/>
              </a:ext>
            </a:extLst>
          </p:cNvPr>
          <p:cNvSpPr txBox="1"/>
          <p:nvPr/>
        </p:nvSpPr>
        <p:spPr>
          <a:xfrm>
            <a:off x="899808" y="2289271"/>
            <a:ext cx="7558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average_v1(int a, int b)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a+b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)/2;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D5DD54-72D7-720E-B31D-12302A08622D}"/>
              </a:ext>
            </a:extLst>
          </p:cNvPr>
          <p:cNvSpPr txBox="1"/>
          <p:nvPr/>
        </p:nvSpPr>
        <p:spPr>
          <a:xfrm>
            <a:off x="637162" y="560836"/>
            <a:ext cx="7869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average_v1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ADD r0,r0,r1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ADD r0,r0,r0, LSR #31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MOV r0, r0, ASR #1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MOV pc, r14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A08EE-0F13-2823-3389-D7B334A4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62" y="2947159"/>
            <a:ext cx="7768887" cy="15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80+ Allocate Illustrations, Royalty-Free Vector Graphics &amp; Clip Art -  iStock | Allocate icon, Allocate money, Allocate time">
            <a:extLst>
              <a:ext uri="{FF2B5EF4-FFF2-40B4-BE49-F238E27FC236}">
                <a16:creationId xmlns:a16="http://schemas.microsoft.com/office/drawing/2014/main" id="{6AF75256-0B2A-32B0-7E44-82058209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7" y="81976"/>
            <a:ext cx="5106872" cy="35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8A521-19AA-75FE-D616-BECD4F710292}"/>
              </a:ext>
            </a:extLst>
          </p:cNvPr>
          <p:cNvSpPr txBox="1"/>
          <p:nvPr/>
        </p:nvSpPr>
        <p:spPr>
          <a:xfrm>
            <a:off x="316318" y="81976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REGISTER ALLOCATION</a:t>
            </a:r>
            <a:endParaRPr lang="en-IN" sz="32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D2F2A-D252-87D4-03BB-9A03B54EE1D3}"/>
              </a:ext>
            </a:extLst>
          </p:cNvPr>
          <p:cNvSpPr txBox="1"/>
          <p:nvPr/>
        </p:nvSpPr>
        <p:spPr>
          <a:xfrm>
            <a:off x="80016" y="3729036"/>
            <a:ext cx="8439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If more variables exist than available registers, some variables are stored in process stack and are called Spilled variables</a:t>
            </a:r>
          </a:p>
        </p:txBody>
      </p:sp>
    </p:spTree>
    <p:extLst>
      <p:ext uri="{BB962C8B-B14F-4D97-AF65-F5344CB8AC3E}">
        <p14:creationId xmlns:p14="http://schemas.microsoft.com/office/powerpoint/2010/main" val="40144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9524C-08CA-222E-591F-53952FA09000}"/>
              </a:ext>
            </a:extLst>
          </p:cNvPr>
          <p:cNvSpPr txBox="1"/>
          <p:nvPr/>
        </p:nvSpPr>
        <p:spPr>
          <a:xfrm>
            <a:off x="352390" y="0"/>
            <a:ext cx="84392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For efficient implementation: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   - minimize the number of spilled variables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   - most important and frequently accessed variables are stored in registers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Limit loop variables to 12 (even though in theory 14 registers are possible)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Compiler decides spilling of variables on the basis of frequency of use.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 has register keyword. </a:t>
            </a:r>
          </a:p>
        </p:txBody>
      </p:sp>
    </p:spTree>
    <p:extLst>
      <p:ext uri="{BB962C8B-B14F-4D97-AF65-F5344CB8AC3E}">
        <p14:creationId xmlns:p14="http://schemas.microsoft.com/office/powerpoint/2010/main" val="39300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5A61E7-B6CF-579C-4370-4361E148F586}"/>
              </a:ext>
            </a:extLst>
          </p:cNvPr>
          <p:cNvSpPr txBox="1"/>
          <p:nvPr/>
        </p:nvSpPr>
        <p:spPr>
          <a:xfrm>
            <a:off x="527900" y="204891"/>
            <a:ext cx="84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FUNCTION CALLS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0784F-2E53-4011-FE3A-F867722AE614}"/>
              </a:ext>
            </a:extLst>
          </p:cNvPr>
          <p:cNvSpPr txBox="1"/>
          <p:nvPr/>
        </p:nvSpPr>
        <p:spPr>
          <a:xfrm>
            <a:off x="706558" y="1065230"/>
            <a:ext cx="7730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APCS – ARM Procedure Call Standard – A standard for arguments and return values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In case of Thumb registers, APCS is redefined as ATPCS – ARM Thumb Procedure Call Standard</a:t>
            </a:r>
          </a:p>
        </p:txBody>
      </p:sp>
    </p:spTree>
    <p:extLst>
      <p:ext uri="{BB962C8B-B14F-4D97-AF65-F5344CB8AC3E}">
        <p14:creationId xmlns:p14="http://schemas.microsoft.com/office/powerpoint/2010/main" val="3881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26616-428E-C8AE-2969-B353085E0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2" y="3429000"/>
            <a:ext cx="5497940" cy="2711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83B12-B191-DDDB-1D62-D797BDC2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2" y="259861"/>
            <a:ext cx="3871778" cy="3575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48609-F44F-DE32-5DC1-3A8E3A2725D6}"/>
              </a:ext>
            </a:extLst>
          </p:cNvPr>
          <p:cNvSpPr txBox="1"/>
          <p:nvPr/>
        </p:nvSpPr>
        <p:spPr>
          <a:xfrm>
            <a:off x="3774332" y="847496"/>
            <a:ext cx="50972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Hence 4 arguments map to 4 registers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Hence for C functions having more than 4 arguments Stack will be accessed by caller and callee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To optimize, use structures in C</a:t>
            </a:r>
          </a:p>
        </p:txBody>
      </p:sp>
    </p:spTree>
    <p:extLst>
      <p:ext uri="{BB962C8B-B14F-4D97-AF65-F5344CB8AC3E}">
        <p14:creationId xmlns:p14="http://schemas.microsoft.com/office/powerpoint/2010/main" val="54011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22C9C-FEFA-0DDB-C33F-43689ABA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444130"/>
            <a:ext cx="8604916" cy="4679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3A212-7550-4423-9B55-AD6A9FD423D6}"/>
              </a:ext>
            </a:extLst>
          </p:cNvPr>
          <p:cNvSpPr txBox="1"/>
          <p:nvPr/>
        </p:nvSpPr>
        <p:spPr>
          <a:xfrm>
            <a:off x="527900" y="243801"/>
            <a:ext cx="7249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IMPACT OF BARREL SHIFTER ON CONDITION FLAGS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F1502-E300-D76A-AA76-4F42F2AB6B8F}"/>
              </a:ext>
            </a:extLst>
          </p:cNvPr>
          <p:cNvSpPr txBox="1"/>
          <p:nvPr/>
        </p:nvSpPr>
        <p:spPr>
          <a:xfrm>
            <a:off x="265729" y="476653"/>
            <a:ext cx="81650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char *queue_bytes_v1(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char *data, unsigned int N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do{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*(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++)=*(data++);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if(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}while(--N);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D9C565-9E1C-CA96-C2C2-40F8C9934859}"/>
              </a:ext>
            </a:extLst>
          </p:cNvPr>
          <p:cNvSpPr txBox="1"/>
          <p:nvPr/>
        </p:nvSpPr>
        <p:spPr>
          <a:xfrm>
            <a:off x="265729" y="476653"/>
            <a:ext cx="816506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char *queue_bytes_v2(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Queue q, char *data, unsigned int N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=q-&gt;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=q-&gt;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char *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=q-&gt;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do{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*(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++)=*(data++);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if(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}while(--N);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EE93EF-4987-6FF9-1544-6AF94B339146}"/>
              </a:ext>
            </a:extLst>
          </p:cNvPr>
          <p:cNvSpPr txBox="1"/>
          <p:nvPr/>
        </p:nvSpPr>
        <p:spPr>
          <a:xfrm>
            <a:off x="265729" y="476653"/>
            <a:ext cx="81650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 *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qptr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 *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qstart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   char *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qend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}Queue;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E98FC-57A2-AB10-3C25-EC1A1E9D237B}"/>
              </a:ext>
            </a:extLst>
          </p:cNvPr>
          <p:cNvSpPr txBox="1"/>
          <p:nvPr/>
        </p:nvSpPr>
        <p:spPr>
          <a:xfrm>
            <a:off x="2486719" y="2942667"/>
            <a:ext cx="6268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Write before functions before calling them. This allows compiler to make them inline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Critical functions can be coded as __inline keyword</a:t>
            </a:r>
          </a:p>
        </p:txBody>
      </p:sp>
    </p:spTree>
    <p:extLst>
      <p:ext uri="{BB962C8B-B14F-4D97-AF65-F5344CB8AC3E}">
        <p14:creationId xmlns:p14="http://schemas.microsoft.com/office/powerpoint/2010/main" val="35427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20B20-5EF3-E03E-B140-654331A9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96" y="381608"/>
            <a:ext cx="3171825" cy="523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FBCF8-C1AD-E800-5745-55F25427CC87}"/>
              </a:ext>
            </a:extLst>
          </p:cNvPr>
          <p:cNvSpPr txBox="1"/>
          <p:nvPr/>
        </p:nvSpPr>
        <p:spPr>
          <a:xfrm>
            <a:off x="3877775" y="381608"/>
            <a:ext cx="4643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2 pointers are said to be alias, if they point to same address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Changing one affects another.</a:t>
            </a:r>
          </a:p>
        </p:txBody>
      </p:sp>
    </p:spTree>
    <p:extLst>
      <p:ext uri="{BB962C8B-B14F-4D97-AF65-F5344CB8AC3E}">
        <p14:creationId xmlns:p14="http://schemas.microsoft.com/office/powerpoint/2010/main" val="42167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F2746-A76B-D0A4-EB6B-371F2C671594}"/>
              </a:ext>
            </a:extLst>
          </p:cNvPr>
          <p:cNvSpPr txBox="1"/>
          <p:nvPr/>
        </p:nvSpPr>
        <p:spPr>
          <a:xfrm>
            <a:off x="265729" y="476653"/>
            <a:ext cx="8165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void timers_v1(int *timer1, int *timer2, int *step)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*timer1+=*step;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*timer2+=*step;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8E5B0-E81A-F49A-705B-022BB7EE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898"/>
            <a:ext cx="9144000" cy="50863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A6F9D7-44F6-9BB4-BE94-D76B6B8F4FFF}"/>
              </a:ext>
            </a:extLst>
          </p:cNvPr>
          <p:cNvSpPr/>
          <p:nvPr/>
        </p:nvSpPr>
        <p:spPr>
          <a:xfrm>
            <a:off x="107004" y="583660"/>
            <a:ext cx="4581728" cy="4280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0490C11-3DB6-EA2C-4858-5BF6A28BA991}"/>
              </a:ext>
            </a:extLst>
          </p:cNvPr>
          <p:cNvSpPr/>
          <p:nvPr/>
        </p:nvSpPr>
        <p:spPr>
          <a:xfrm rot="19360648">
            <a:off x="4053095" y="1011101"/>
            <a:ext cx="799289" cy="35019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E35F9-D027-A40D-AAF5-5039894ADCE1}"/>
              </a:ext>
            </a:extLst>
          </p:cNvPr>
          <p:cNvSpPr txBox="1"/>
          <p:nvPr/>
        </p:nvSpPr>
        <p:spPr>
          <a:xfrm>
            <a:off x="4688732" y="527650"/>
            <a:ext cx="17716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Compiler</a:t>
            </a:r>
            <a:endParaRPr lang="en-IN" sz="3000" b="1" i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89AA11A-F028-04B0-0E39-F696AF67BC95}"/>
              </a:ext>
            </a:extLst>
          </p:cNvPr>
          <p:cNvSpPr/>
          <p:nvPr/>
        </p:nvSpPr>
        <p:spPr>
          <a:xfrm>
            <a:off x="573931" y="413426"/>
            <a:ext cx="1624519" cy="8998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timer1</a:t>
            </a:r>
            <a:endParaRPr lang="en-IN" sz="2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542361-299B-E332-C5D2-63DEFE09E44B}"/>
              </a:ext>
            </a:extLst>
          </p:cNvPr>
          <p:cNvSpPr/>
          <p:nvPr/>
        </p:nvSpPr>
        <p:spPr>
          <a:xfrm>
            <a:off x="2574588" y="413426"/>
            <a:ext cx="1177047" cy="8998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step</a:t>
            </a:r>
            <a:endParaRPr lang="en-IN" sz="28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9AD99-FD95-DA7C-891B-29DE192B8581}"/>
              </a:ext>
            </a:extLst>
          </p:cNvPr>
          <p:cNvCxnSpPr>
            <a:cxnSpLocks/>
          </p:cNvCxnSpPr>
          <p:nvPr/>
        </p:nvCxnSpPr>
        <p:spPr>
          <a:xfrm>
            <a:off x="1585609" y="1313235"/>
            <a:ext cx="330740" cy="758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E52427-EBD3-C151-901D-EEC1F0335608}"/>
              </a:ext>
            </a:extLst>
          </p:cNvPr>
          <p:cNvCxnSpPr>
            <a:cxnSpLocks/>
          </p:cNvCxnSpPr>
          <p:nvPr/>
        </p:nvCxnSpPr>
        <p:spPr>
          <a:xfrm flipH="1">
            <a:off x="1916349" y="1313235"/>
            <a:ext cx="1011678" cy="758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D3447F-26AD-841E-9304-22CE80FB98F4}"/>
              </a:ext>
            </a:extLst>
          </p:cNvPr>
          <p:cNvSpPr txBox="1"/>
          <p:nvPr/>
        </p:nvSpPr>
        <p:spPr>
          <a:xfrm>
            <a:off x="1269423" y="2033081"/>
            <a:ext cx="13051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Alias??</a:t>
            </a:r>
            <a:endParaRPr lang="en-IN" sz="30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1C388-99C1-E4CB-A081-FD245AAF4195}"/>
              </a:ext>
            </a:extLst>
          </p:cNvPr>
          <p:cNvSpPr/>
          <p:nvPr/>
        </p:nvSpPr>
        <p:spPr>
          <a:xfrm>
            <a:off x="4572000" y="216556"/>
            <a:ext cx="3492230" cy="1476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latin typeface="Book Antiqua" panose="02040602050305030304" pitchFamily="18" charset="0"/>
              </a:rPr>
              <a:t>Compiler performs 2 separate loads</a:t>
            </a:r>
            <a:endParaRPr lang="en-IN" sz="3000" i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9828C-E04D-9E9A-C442-FB630408AB5B}"/>
              </a:ext>
            </a:extLst>
          </p:cNvPr>
          <p:cNvSpPr txBox="1"/>
          <p:nvPr/>
        </p:nvSpPr>
        <p:spPr>
          <a:xfrm>
            <a:off x="3850533" y="2514601"/>
            <a:ext cx="54377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void timers_v1(int *timer1, int *timer2)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step=4;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*timer1+=step;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*timer2+=step;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D4F7E-3E1A-2BA1-3DF2-A959A662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56" y="2791838"/>
            <a:ext cx="2511764" cy="26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4286E6-F488-5B6B-FF8D-D5934C80671C}"/>
              </a:ext>
            </a:extLst>
          </p:cNvPr>
          <p:cNvSpPr txBox="1"/>
          <p:nvPr/>
        </p:nvSpPr>
        <p:spPr>
          <a:xfrm>
            <a:off x="717241" y="768482"/>
            <a:ext cx="75583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checksum_next_packet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*data;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N,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data=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get_next_packet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(&amp;N);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N;i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A2D318-163E-59BC-09DB-7E61DC9F7044}"/>
              </a:ext>
            </a:extLst>
          </p:cNvPr>
          <p:cNvSpPr/>
          <p:nvPr/>
        </p:nvSpPr>
        <p:spPr>
          <a:xfrm>
            <a:off x="573931" y="413426"/>
            <a:ext cx="1624519" cy="8998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</a:t>
            </a:r>
            <a:endParaRPr lang="en-IN" sz="2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66B99F-1108-E54F-1CCF-D6BDB9214B16}"/>
              </a:ext>
            </a:extLst>
          </p:cNvPr>
          <p:cNvSpPr/>
          <p:nvPr/>
        </p:nvSpPr>
        <p:spPr>
          <a:xfrm>
            <a:off x="2574588" y="413426"/>
            <a:ext cx="1177047" cy="8998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B51B59-D812-1F87-9724-EC99C31CB745}"/>
              </a:ext>
            </a:extLst>
          </p:cNvPr>
          <p:cNvCxnSpPr>
            <a:cxnSpLocks/>
          </p:cNvCxnSpPr>
          <p:nvPr/>
        </p:nvCxnSpPr>
        <p:spPr>
          <a:xfrm>
            <a:off x="1585609" y="1313235"/>
            <a:ext cx="330740" cy="758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25A475-3E77-833C-A0DD-909E868686F8}"/>
              </a:ext>
            </a:extLst>
          </p:cNvPr>
          <p:cNvCxnSpPr>
            <a:cxnSpLocks/>
          </p:cNvCxnSpPr>
          <p:nvPr/>
        </p:nvCxnSpPr>
        <p:spPr>
          <a:xfrm flipH="1">
            <a:off x="1916349" y="1313235"/>
            <a:ext cx="1011678" cy="758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3755EC-6670-3B93-3EF5-C69987E0B778}"/>
              </a:ext>
            </a:extLst>
          </p:cNvPr>
          <p:cNvSpPr txBox="1"/>
          <p:nvPr/>
        </p:nvSpPr>
        <p:spPr>
          <a:xfrm>
            <a:off x="1269423" y="2033081"/>
            <a:ext cx="13051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Alias??</a:t>
            </a:r>
            <a:endParaRPr lang="en-IN" sz="30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B58EEF-A44B-1E48-FC95-34984C408A73}"/>
              </a:ext>
            </a:extLst>
          </p:cNvPr>
          <p:cNvSpPr/>
          <p:nvPr/>
        </p:nvSpPr>
        <p:spPr>
          <a:xfrm>
            <a:off x="4163438" y="1471424"/>
            <a:ext cx="4280171" cy="23418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Never send address of local variables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Instead make a copy and send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761DC-1F0B-731A-0C85-429EE4E4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1" y="288598"/>
            <a:ext cx="8580410" cy="54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A9948-7463-8DB5-C355-6E851372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49" y="191088"/>
            <a:ext cx="4979867" cy="1665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C11FA-600B-429A-70CF-AA148118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6" y="1876761"/>
            <a:ext cx="5311633" cy="1063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206F6-6344-EF64-C24B-1F1044C4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25" y="2940578"/>
            <a:ext cx="6281416" cy="2262188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73031CA-715C-9970-5EFB-1DEE02829868}"/>
              </a:ext>
            </a:extLst>
          </p:cNvPr>
          <p:cNvSpPr/>
          <p:nvPr/>
        </p:nvSpPr>
        <p:spPr>
          <a:xfrm>
            <a:off x="5288436" y="42543"/>
            <a:ext cx="3601039" cy="2422689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Barrel shifter with </a:t>
            </a:r>
            <a:r>
              <a:rPr lang="en-US" sz="2800" i="1" dirty="0" err="1">
                <a:latin typeface="Book Antiqua" panose="02040602050305030304" pitchFamily="18" charset="0"/>
              </a:rPr>
              <a:t>cpsr</a:t>
            </a:r>
            <a:r>
              <a:rPr lang="en-US" sz="2800" i="1" dirty="0">
                <a:latin typeface="Book Antiqua" panose="02040602050305030304" pitchFamily="18" charset="0"/>
              </a:rPr>
              <a:t> update example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ARITHMETIC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1517716" y="783615"/>
            <a:ext cx="719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instruction{&lt;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Rd, Rn, 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5A9F4152-0D8D-F385-B22A-B5DB19A8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88294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82">
            <a:extLst>
              <a:ext uri="{FF2B5EF4-FFF2-40B4-BE49-F238E27FC236}">
                <a16:creationId xmlns:a16="http://schemas.microsoft.com/office/drawing/2014/main" id="{356F5A82-16B2-D9E2-7ADF-EA14B6EF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38676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85">
            <a:extLst>
              <a:ext uri="{FF2B5EF4-FFF2-40B4-BE49-F238E27FC236}">
                <a16:creationId xmlns:a16="http://schemas.microsoft.com/office/drawing/2014/main" id="{9A40712C-8854-CFDF-4900-C56AFC3D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3911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Rectangle 87">
            <a:extLst>
              <a:ext uri="{FF2B5EF4-FFF2-40B4-BE49-F238E27FC236}">
                <a16:creationId xmlns:a16="http://schemas.microsoft.com/office/drawing/2014/main" id="{00410436-B988-EAAA-35FC-04339375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3269169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88">
            <a:extLst>
              <a:ext uri="{FF2B5EF4-FFF2-40B4-BE49-F238E27FC236}">
                <a16:creationId xmlns:a16="http://schemas.microsoft.com/office/drawing/2014/main" id="{9B154AE3-65C9-3839-5B5F-2940CC45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888294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9">
            <a:extLst>
              <a:ext uri="{FF2B5EF4-FFF2-40B4-BE49-F238E27FC236}">
                <a16:creationId xmlns:a16="http://schemas.microsoft.com/office/drawing/2014/main" id="{44A3388E-51F3-1889-D25C-9F45F516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3269169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Rectangle 90">
            <a:extLst>
              <a:ext uri="{FF2B5EF4-FFF2-40B4-BE49-F238E27FC236}">
                <a16:creationId xmlns:a16="http://schemas.microsoft.com/office/drawing/2014/main" id="{5ED016C3-B98E-914D-2B0A-411AC043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91">
            <a:extLst>
              <a:ext uri="{FF2B5EF4-FFF2-40B4-BE49-F238E27FC236}">
                <a16:creationId xmlns:a16="http://schemas.microsoft.com/office/drawing/2014/main" id="{066FA575-698D-B41E-06FB-24FAF1D5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2">
            <a:extLst>
              <a:ext uri="{FF2B5EF4-FFF2-40B4-BE49-F238E27FC236}">
                <a16:creationId xmlns:a16="http://schemas.microsoft.com/office/drawing/2014/main" id="{91AD3F3F-4696-4819-05C9-40B8F501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DE2BE3CC-4397-66D1-6DA2-74A44425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94">
            <a:extLst>
              <a:ext uri="{FF2B5EF4-FFF2-40B4-BE49-F238E27FC236}">
                <a16:creationId xmlns:a16="http://schemas.microsoft.com/office/drawing/2014/main" id="{80F3C1BA-B065-B846-958C-3EBBE0B9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5">
            <a:extLst>
              <a:ext uri="{FF2B5EF4-FFF2-40B4-BE49-F238E27FC236}">
                <a16:creationId xmlns:a16="http://schemas.microsoft.com/office/drawing/2014/main" id="{26BEDF62-1E5B-CEF5-D7CC-C4185895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EED94222-2D5A-CF0C-0265-245E4FA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88670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0">
            <a:extLst>
              <a:ext uri="{FF2B5EF4-FFF2-40B4-BE49-F238E27FC236}">
                <a16:creationId xmlns:a16="http://schemas.microsoft.com/office/drawing/2014/main" id="{76533D79-F14D-64A6-923F-C628BD11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5" name="Picture 103">
            <a:extLst>
              <a:ext uri="{FF2B5EF4-FFF2-40B4-BE49-F238E27FC236}">
                <a16:creationId xmlns:a16="http://schemas.microsoft.com/office/drawing/2014/main" id="{040FADEA-49F3-9C0E-33BE-AC82B02B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1185" y="1345324"/>
            <a:ext cx="9826" cy="439556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646" y="1434812"/>
            <a:ext cx="59146" cy="430607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C97A22FB-F6AB-CF82-0B22-589E4430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899157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080" y="260877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Line 109">
            <a:extLst>
              <a:ext uri="{FF2B5EF4-FFF2-40B4-BE49-F238E27FC236}">
                <a16:creationId xmlns:a16="http://schemas.microsoft.com/office/drawing/2014/main" id="{4918F53A-0C1C-28B8-4EF6-C148FD8F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327075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id="{5282AA1B-1EA8-6336-1A61-620DF19AE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075" y="404813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Line 111">
            <a:extLst>
              <a:ext uri="{FF2B5EF4-FFF2-40B4-BE49-F238E27FC236}">
                <a16:creationId xmlns:a16="http://schemas.microsoft.com/office/drawing/2014/main" id="{15E40C97-1461-0DF2-60AB-981702EC3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31" y="4823365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74" y="1405444"/>
            <a:ext cx="25925" cy="433544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18676" y="1405444"/>
            <a:ext cx="17336" cy="419513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411794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7" name="Line 116">
            <a:extLst>
              <a:ext uri="{FF2B5EF4-FFF2-40B4-BE49-F238E27FC236}">
                <a16:creationId xmlns:a16="http://schemas.microsoft.com/office/drawing/2014/main" id="{A47EBC89-18A9-ED84-CBD8-6A2F3FF79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631" y="5742478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1459419"/>
            <a:ext cx="25311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Rd=Rn+N+carry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7" y="1459419"/>
            <a:ext cx="2388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Add with Carry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" y="1459419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ADC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20">
            <a:extLst>
              <a:ext uri="{FF2B5EF4-FFF2-40B4-BE49-F238E27FC236}">
                <a16:creationId xmlns:a16="http://schemas.microsoft.com/office/drawing/2014/main" id="{CC458EFC-BA77-73E4-4E9A-B9F2953D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176" y="1856294"/>
            <a:ext cx="1524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Rd=Rn+N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121">
            <a:extLst>
              <a:ext uri="{FF2B5EF4-FFF2-40B4-BE49-F238E27FC236}">
                <a16:creationId xmlns:a16="http://schemas.microsoft.com/office/drawing/2014/main" id="{EF835A20-98CC-45AA-237F-EA6C340D3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548" y="1912681"/>
            <a:ext cx="3009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Add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without 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2">
            <a:extLst>
              <a:ext uri="{FF2B5EF4-FFF2-40B4-BE49-F238E27FC236}">
                <a16:creationId xmlns:a16="http://schemas.microsoft.com/office/drawing/2014/main" id="{5E872BE7-28F3-490F-CF9D-FCD6E6A9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1924557"/>
            <a:ext cx="179979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ADD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23">
            <a:extLst>
              <a:ext uri="{FF2B5EF4-FFF2-40B4-BE49-F238E27FC236}">
                <a16:creationId xmlns:a16="http://schemas.microsoft.com/office/drawing/2014/main" id="{EEEEC181-1B38-7A5F-ECF7-D6D6C9A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797" y="2684909"/>
            <a:ext cx="14330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Rd=N-Rn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523" y="2702374"/>
            <a:ext cx="2471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Reverse Subtract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49" y="2658686"/>
            <a:ext cx="6011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RSB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12912E13-3E35-D842-8E8F-A36E5254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562" y="3283949"/>
            <a:ext cx="2306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Rd=N-Rn-carry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8">
            <a:extLst>
              <a:ext uri="{FF2B5EF4-FFF2-40B4-BE49-F238E27FC236}">
                <a16:creationId xmlns:a16="http://schemas.microsoft.com/office/drawing/2014/main" id="{D475A061-2E88-0A9A-CE22-11EC072C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220" y="3275554"/>
            <a:ext cx="288270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Reverse Subtract with 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9">
            <a:extLst>
              <a:ext uri="{FF2B5EF4-FFF2-40B4-BE49-F238E27FC236}">
                <a16:creationId xmlns:a16="http://schemas.microsoft.com/office/drawing/2014/main" id="{3A80B18B-14A9-C73C-6AB1-71FECB01B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" y="3304094"/>
            <a:ext cx="7165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RSC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131">
            <a:extLst>
              <a:ext uri="{FF2B5EF4-FFF2-40B4-BE49-F238E27FC236}">
                <a16:creationId xmlns:a16="http://schemas.microsoft.com/office/drawing/2014/main" id="{9D86E6C0-13E4-7E83-811F-C7ECF44DB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044" y="4035557"/>
            <a:ext cx="2306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Rd=Rn-N-carry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134">
            <a:extLst>
              <a:ext uri="{FF2B5EF4-FFF2-40B4-BE49-F238E27FC236}">
                <a16:creationId xmlns:a16="http://schemas.microsoft.com/office/drawing/2014/main" id="{72F901B2-69DE-2D77-2FAA-AF1D96B8D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187" y="4152793"/>
            <a:ext cx="29190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Subtract with 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137">
            <a:extLst>
              <a:ext uri="{FF2B5EF4-FFF2-40B4-BE49-F238E27FC236}">
                <a16:creationId xmlns:a16="http://schemas.microsoft.com/office/drawing/2014/main" id="{30377272-6CDA-FDFB-ABCA-DA9327372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20" y="4281818"/>
            <a:ext cx="613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SBC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138">
            <a:extLst>
              <a:ext uri="{FF2B5EF4-FFF2-40B4-BE49-F238E27FC236}">
                <a16:creationId xmlns:a16="http://schemas.microsoft.com/office/drawing/2014/main" id="{C4D0E021-843F-6D74-A5B2-5F462B3E2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045" y="4954669"/>
            <a:ext cx="14330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Rd=Rn-N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139">
            <a:extLst>
              <a:ext uri="{FF2B5EF4-FFF2-40B4-BE49-F238E27FC236}">
                <a16:creationId xmlns:a16="http://schemas.microsoft.com/office/drawing/2014/main" id="{F175DA76-256A-812E-F720-8AB2B145B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831" y="4866561"/>
            <a:ext cx="286278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Subtract without carry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143">
            <a:extLst>
              <a:ext uri="{FF2B5EF4-FFF2-40B4-BE49-F238E27FC236}">
                <a16:creationId xmlns:a16="http://schemas.microsoft.com/office/drawing/2014/main" id="{5B0C7A78-9EC1-2528-57C3-B3F126F08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38" y="4960545"/>
            <a:ext cx="637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SUB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7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EE29117-27EC-2A77-156D-672C4D4D88F8}"/>
              </a:ext>
            </a:extLst>
          </p:cNvPr>
          <p:cNvSpPr/>
          <p:nvPr/>
        </p:nvSpPr>
        <p:spPr>
          <a:xfrm>
            <a:off x="5288436" y="42543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Arithmetic Instruction examples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14F0-D539-E191-52A1-ED294B7C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39" y="1095766"/>
            <a:ext cx="3503827" cy="1506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53F82-2F8A-4183-252B-BC970B03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9" y="2601797"/>
            <a:ext cx="2858100" cy="1009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D0AC2-8454-6791-E29D-A1338F38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1" y="3429000"/>
            <a:ext cx="4564343" cy="8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8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56431-5C44-830D-59BA-5C39C732E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45" y="771378"/>
            <a:ext cx="4716825" cy="1585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C87BA-3A51-A19A-069D-46606672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2" y="2460347"/>
            <a:ext cx="3083875" cy="968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794D0-D127-F4E9-B41E-E9F0B8BE5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1" y="3874367"/>
            <a:ext cx="5930529" cy="968653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10691B62-8D6E-FCC7-3144-5671FA3F75C6}"/>
              </a:ext>
            </a:extLst>
          </p:cNvPr>
          <p:cNvSpPr/>
          <p:nvPr/>
        </p:nvSpPr>
        <p:spPr>
          <a:xfrm>
            <a:off x="5288436" y="42543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Arithmetic Instruction examples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75498-99CE-C9E7-9972-C9710289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0" y="574495"/>
            <a:ext cx="5590046" cy="1149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38342-DF67-018A-F76A-2031C0B3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8" y="2008364"/>
            <a:ext cx="4249487" cy="128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9BB7E-2B76-51AB-5618-B083A06DB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64" y="3194495"/>
            <a:ext cx="5408881" cy="16131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7C385E77-F824-EE4B-2D61-EE62B9AC339E}"/>
              </a:ext>
            </a:extLst>
          </p:cNvPr>
          <p:cNvSpPr/>
          <p:nvPr/>
        </p:nvSpPr>
        <p:spPr>
          <a:xfrm>
            <a:off x="5542961" y="574495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Arithmetic Instruction examples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736BE8F-2713-2BD2-AF5D-5BB652F03A98}"/>
              </a:ext>
            </a:extLst>
          </p:cNvPr>
          <p:cNvSpPr/>
          <p:nvPr/>
        </p:nvSpPr>
        <p:spPr>
          <a:xfrm>
            <a:off x="4802345" y="221514"/>
            <a:ext cx="4123614" cy="2153902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Arithmetic Instruction with Barrel Shifter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34BBF-B786-3D75-3D02-02929FD09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8" y="673279"/>
            <a:ext cx="4324666" cy="1287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72D59-9087-B645-0F4D-2A1854CF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98" y="2097462"/>
            <a:ext cx="4784105" cy="9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155C6-6CB4-BC6A-87FF-C7B404271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98" y="3058995"/>
            <a:ext cx="5090661" cy="16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LOGICAL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1517716" y="783615"/>
            <a:ext cx="719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instruction{&lt;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Rd, Rn, 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5A9F4152-0D8D-F385-B22A-B5DB19A8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88294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1897569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82">
            <a:extLst>
              <a:ext uri="{FF2B5EF4-FFF2-40B4-BE49-F238E27FC236}">
                <a16:creationId xmlns:a16="http://schemas.microsoft.com/office/drawing/2014/main" id="{356F5A82-16B2-D9E2-7ADF-EA14B6EF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38676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1897569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85">
            <a:extLst>
              <a:ext uri="{FF2B5EF4-FFF2-40B4-BE49-F238E27FC236}">
                <a16:creationId xmlns:a16="http://schemas.microsoft.com/office/drawing/2014/main" id="{9A40712C-8854-CFDF-4900-C56AFC3D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139119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1897569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Rectangle 87">
            <a:extLst>
              <a:ext uri="{FF2B5EF4-FFF2-40B4-BE49-F238E27FC236}">
                <a16:creationId xmlns:a16="http://schemas.microsoft.com/office/drawing/2014/main" id="{00410436-B988-EAAA-35FC-04339375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3269169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88">
            <a:extLst>
              <a:ext uri="{FF2B5EF4-FFF2-40B4-BE49-F238E27FC236}">
                <a16:creationId xmlns:a16="http://schemas.microsoft.com/office/drawing/2014/main" id="{9B154AE3-65C9-3839-5B5F-2940CC45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888294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9">
            <a:extLst>
              <a:ext uri="{FF2B5EF4-FFF2-40B4-BE49-F238E27FC236}">
                <a16:creationId xmlns:a16="http://schemas.microsoft.com/office/drawing/2014/main" id="{44A3388E-51F3-1889-D25C-9F45F516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3269169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Rectangle 90">
            <a:extLst>
              <a:ext uri="{FF2B5EF4-FFF2-40B4-BE49-F238E27FC236}">
                <a16:creationId xmlns:a16="http://schemas.microsoft.com/office/drawing/2014/main" id="{5ED016C3-B98E-914D-2B0A-411AC043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91">
            <a:extLst>
              <a:ext uri="{FF2B5EF4-FFF2-40B4-BE49-F238E27FC236}">
                <a16:creationId xmlns:a16="http://schemas.microsoft.com/office/drawing/2014/main" id="{066FA575-698D-B41E-06FB-24FAF1D5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2">
            <a:extLst>
              <a:ext uri="{FF2B5EF4-FFF2-40B4-BE49-F238E27FC236}">
                <a16:creationId xmlns:a16="http://schemas.microsoft.com/office/drawing/2014/main" id="{91AD3F3F-4696-4819-05C9-40B8F501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2" y="3269169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DE2BE3CC-4397-66D1-6DA2-74A44425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94">
            <a:extLst>
              <a:ext uri="{FF2B5EF4-FFF2-40B4-BE49-F238E27FC236}">
                <a16:creationId xmlns:a16="http://schemas.microsoft.com/office/drawing/2014/main" id="{80F3C1BA-B065-B846-958C-3EBBE0B9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5">
            <a:extLst>
              <a:ext uri="{FF2B5EF4-FFF2-40B4-BE49-F238E27FC236}">
                <a16:creationId xmlns:a16="http://schemas.microsoft.com/office/drawing/2014/main" id="{26BEDF62-1E5B-CEF5-D7CC-C4185895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326916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EED94222-2D5A-CF0C-0265-245E4FA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88670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0">
            <a:extLst>
              <a:ext uri="{FF2B5EF4-FFF2-40B4-BE49-F238E27FC236}">
                <a16:creationId xmlns:a16="http://schemas.microsoft.com/office/drawing/2014/main" id="{76533D79-F14D-64A6-923F-C628BD11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38676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5" name="Picture 103">
            <a:extLst>
              <a:ext uri="{FF2B5EF4-FFF2-40B4-BE49-F238E27FC236}">
                <a16:creationId xmlns:a16="http://schemas.microsoft.com/office/drawing/2014/main" id="{040FADEA-49F3-9C0E-33BE-AC82B02B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13911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011" y="1345324"/>
            <a:ext cx="32980" cy="2779507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646" y="1434812"/>
            <a:ext cx="16108" cy="261014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C97A22FB-F6AB-CF82-0B22-589E4430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899157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080" y="260877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Line 109">
            <a:extLst>
              <a:ext uri="{FF2B5EF4-FFF2-40B4-BE49-F238E27FC236}">
                <a16:creationId xmlns:a16="http://schemas.microsoft.com/office/drawing/2014/main" id="{4918F53A-0C1C-28B8-4EF6-C148FD8F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327075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id="{5282AA1B-1EA8-6336-1A61-620DF19AE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075" y="404813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74" y="1405444"/>
            <a:ext cx="21453" cy="264268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6012" y="1405445"/>
            <a:ext cx="12700" cy="271938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7" y="1411794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1459419"/>
            <a:ext cx="17488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Rd=Rn &amp; N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104" y="1403708"/>
            <a:ext cx="3111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Logical bitwise AND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" y="1459419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AND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20">
            <a:extLst>
              <a:ext uri="{FF2B5EF4-FFF2-40B4-BE49-F238E27FC236}">
                <a16:creationId xmlns:a16="http://schemas.microsoft.com/office/drawing/2014/main" id="{CC458EFC-BA77-73E4-4E9A-B9F2953D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4080" y="2030316"/>
            <a:ext cx="1691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Rd=Rn | 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121">
            <a:extLst>
              <a:ext uri="{FF2B5EF4-FFF2-40B4-BE49-F238E27FC236}">
                <a16:creationId xmlns:a16="http://schemas.microsoft.com/office/drawing/2014/main" id="{EF835A20-98CC-45AA-237F-EA6C340D3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548" y="1912681"/>
            <a:ext cx="3009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Logical bitwise 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2">
            <a:extLst>
              <a:ext uri="{FF2B5EF4-FFF2-40B4-BE49-F238E27FC236}">
                <a16:creationId xmlns:a16="http://schemas.microsoft.com/office/drawing/2014/main" id="{5E872BE7-28F3-490F-CF9D-FCD6E6A9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1924557"/>
            <a:ext cx="179979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ORR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23">
            <a:extLst>
              <a:ext uri="{FF2B5EF4-FFF2-40B4-BE49-F238E27FC236}">
                <a16:creationId xmlns:a16="http://schemas.microsoft.com/office/drawing/2014/main" id="{EEEEC181-1B38-7A5F-ECF7-D6D6C9A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202" y="2655777"/>
            <a:ext cx="1691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Rd=Rn ^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523" y="2702374"/>
            <a:ext cx="19781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Exclusive 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49" y="2658686"/>
            <a:ext cx="689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EOR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12912E13-3E35-D842-8E8F-A36E5254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933" y="3293196"/>
            <a:ext cx="1950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Rd=Rn &amp; ~N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8">
            <a:extLst>
              <a:ext uri="{FF2B5EF4-FFF2-40B4-BE49-F238E27FC236}">
                <a16:creationId xmlns:a16="http://schemas.microsoft.com/office/drawing/2014/main" id="{D475A061-2E88-0A9A-CE22-11EC072C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220" y="3275554"/>
            <a:ext cx="2882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Logical bit clear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9">
            <a:extLst>
              <a:ext uri="{FF2B5EF4-FFF2-40B4-BE49-F238E27FC236}">
                <a16:creationId xmlns:a16="http://schemas.microsoft.com/office/drawing/2014/main" id="{3A80B18B-14A9-C73C-6AB1-71FECB01B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36" y="3304065"/>
            <a:ext cx="634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BIC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4356E-5361-5213-19FE-46218827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4" y="216817"/>
            <a:ext cx="3608442" cy="4817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EF08C-5FC3-D29D-6D3C-B5ECBFC91463}"/>
              </a:ext>
            </a:extLst>
          </p:cNvPr>
          <p:cNvSpPr txBox="1"/>
          <p:nvPr/>
        </p:nvSpPr>
        <p:spPr>
          <a:xfrm>
            <a:off x="4477732" y="83546"/>
            <a:ext cx="453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ARM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6694C-6B61-2FBD-E026-1CDE9448DB31}"/>
              </a:ext>
            </a:extLst>
          </p:cNvPr>
          <p:cNvSpPr txBox="1"/>
          <p:nvPr/>
        </p:nvSpPr>
        <p:spPr>
          <a:xfrm>
            <a:off x="3648173" y="745655"/>
            <a:ext cx="53401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Different ARM revisions have various instruction sets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Express capabilities of ARM processor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PRE and POST conditions</a:t>
            </a: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    PRE &lt;preconditions&gt;</a:t>
            </a: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       INSTRUCTION(s)</a:t>
            </a:r>
          </a:p>
          <a:p>
            <a:pPr algn="just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    POST&lt;postconditions&gt;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No direct memory access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In case of registers, usually destination first</a:t>
            </a:r>
          </a:p>
        </p:txBody>
      </p:sp>
    </p:spTree>
    <p:extLst>
      <p:ext uri="{BB962C8B-B14F-4D97-AF65-F5344CB8AC3E}">
        <p14:creationId xmlns:p14="http://schemas.microsoft.com/office/powerpoint/2010/main" val="32971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C85C3-62F8-4166-54F9-1FFA9CAE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33" y="907232"/>
            <a:ext cx="3772131" cy="1600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78B0D-7BA4-A347-E05F-A0399385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7" y="2507530"/>
            <a:ext cx="3525816" cy="923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8D194-3E51-11A8-64BC-E16652806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41" y="3533972"/>
            <a:ext cx="4672897" cy="101315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2B523D3-F149-66EC-05E3-7AD00F65D483}"/>
              </a:ext>
            </a:extLst>
          </p:cNvPr>
          <p:cNvSpPr/>
          <p:nvPr/>
        </p:nvSpPr>
        <p:spPr>
          <a:xfrm>
            <a:off x="5043341" y="627005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Logical Instruction Example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F79AA-C17B-A9FD-4A15-74A65AA7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48" y="767302"/>
            <a:ext cx="3496562" cy="1278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3599F-6B87-CD1F-A9E4-A065B33F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67" y="2455585"/>
            <a:ext cx="4714160" cy="1253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E6F5F-0BA6-0038-CAEE-937E2C1E6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5" y="3709351"/>
            <a:ext cx="3714548" cy="928637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7A1417A-1D80-9551-09C6-A81876D555A2}"/>
              </a:ext>
            </a:extLst>
          </p:cNvPr>
          <p:cNvSpPr/>
          <p:nvPr/>
        </p:nvSpPr>
        <p:spPr>
          <a:xfrm>
            <a:off x="5043341" y="627005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Logical Instruction Example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COMPARISON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1650329" y="1537758"/>
            <a:ext cx="719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instruction{&lt;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Rn, 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0" y="2651712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5A9F4152-0D8D-F385-B22A-B5DB19A8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8" y="4642437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0" y="2651712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2651712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82">
            <a:extLst>
              <a:ext uri="{FF2B5EF4-FFF2-40B4-BE49-F238E27FC236}">
                <a16:creationId xmlns:a16="http://schemas.microsoft.com/office/drawing/2014/main" id="{356F5A82-16B2-D9E2-7ADF-EA14B6EF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8" y="5140912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2651712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2651712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85">
            <a:extLst>
              <a:ext uri="{FF2B5EF4-FFF2-40B4-BE49-F238E27FC236}">
                <a16:creationId xmlns:a16="http://schemas.microsoft.com/office/drawing/2014/main" id="{9A40712C-8854-CFDF-4900-C56AFC3D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8" y="4893262"/>
            <a:ext cx="48736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2651712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Rectangle 87">
            <a:extLst>
              <a:ext uri="{FF2B5EF4-FFF2-40B4-BE49-F238E27FC236}">
                <a16:creationId xmlns:a16="http://schemas.microsoft.com/office/drawing/2014/main" id="{00410436-B988-EAAA-35FC-04339375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0" y="4023312"/>
            <a:ext cx="2530475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88">
            <a:extLst>
              <a:ext uri="{FF2B5EF4-FFF2-40B4-BE49-F238E27FC236}">
                <a16:creationId xmlns:a16="http://schemas.microsoft.com/office/drawing/2014/main" id="{9B154AE3-65C9-3839-5B5F-2940CC45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88" y="464243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9">
            <a:extLst>
              <a:ext uri="{FF2B5EF4-FFF2-40B4-BE49-F238E27FC236}">
                <a16:creationId xmlns:a16="http://schemas.microsoft.com/office/drawing/2014/main" id="{44A3388E-51F3-1889-D25C-9F45F516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38" y="4023312"/>
            <a:ext cx="2530475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Rectangle 90">
            <a:extLst>
              <a:ext uri="{FF2B5EF4-FFF2-40B4-BE49-F238E27FC236}">
                <a16:creationId xmlns:a16="http://schemas.microsoft.com/office/drawing/2014/main" id="{5ED016C3-B98E-914D-2B0A-411AC043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4023312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91">
            <a:extLst>
              <a:ext uri="{FF2B5EF4-FFF2-40B4-BE49-F238E27FC236}">
                <a16:creationId xmlns:a16="http://schemas.microsoft.com/office/drawing/2014/main" id="{066FA575-698D-B41E-06FB-24FAF1D5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88" y="5140912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2">
            <a:extLst>
              <a:ext uri="{FF2B5EF4-FFF2-40B4-BE49-F238E27FC236}">
                <a16:creationId xmlns:a16="http://schemas.microsoft.com/office/drawing/2014/main" id="{91AD3F3F-4696-4819-05C9-40B8F501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4023312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DE2BE3CC-4397-66D1-6DA2-74A44425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4023312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94">
            <a:extLst>
              <a:ext uri="{FF2B5EF4-FFF2-40B4-BE49-F238E27FC236}">
                <a16:creationId xmlns:a16="http://schemas.microsoft.com/office/drawing/2014/main" id="{80F3C1BA-B065-B846-958C-3EBBE0B9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88" y="4893262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5">
            <a:extLst>
              <a:ext uri="{FF2B5EF4-FFF2-40B4-BE49-F238E27FC236}">
                <a16:creationId xmlns:a16="http://schemas.microsoft.com/office/drawing/2014/main" id="{26BEDF62-1E5B-CEF5-D7CC-C4185895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4023312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EED94222-2D5A-CF0C-0265-245E4FA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38" y="464085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0">
            <a:extLst>
              <a:ext uri="{FF2B5EF4-FFF2-40B4-BE49-F238E27FC236}">
                <a16:creationId xmlns:a16="http://schemas.microsoft.com/office/drawing/2014/main" id="{76533D79-F14D-64A6-923F-C628BD11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38" y="5140912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5" name="Picture 103">
            <a:extLst>
              <a:ext uri="{FF2B5EF4-FFF2-40B4-BE49-F238E27FC236}">
                <a16:creationId xmlns:a16="http://schemas.microsoft.com/office/drawing/2014/main" id="{040FADEA-49F3-9C0E-33BE-AC82B02B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38" y="4893262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3624" y="2099467"/>
            <a:ext cx="32980" cy="2779507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59" y="2188955"/>
            <a:ext cx="16108" cy="261014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C97A22FB-F6AB-CF82-0B22-589E4430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50" y="2653300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693" y="3362913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Line 109">
            <a:extLst>
              <a:ext uri="{FF2B5EF4-FFF2-40B4-BE49-F238E27FC236}">
                <a16:creationId xmlns:a16="http://schemas.microsoft.com/office/drawing/2014/main" id="{4918F53A-0C1C-28B8-4EF6-C148FD8F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50" y="4024900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id="{5282AA1B-1EA8-6336-1A61-620DF19AE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88" y="4802273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487" y="2159587"/>
            <a:ext cx="21453" cy="264268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8625" y="2159588"/>
            <a:ext cx="12700" cy="271938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50" y="216593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988" y="2213562"/>
            <a:ext cx="1062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Rn + N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717" y="2157851"/>
            <a:ext cx="2635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Compare negated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5" y="2213562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CMN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20">
            <a:extLst>
              <a:ext uri="{FF2B5EF4-FFF2-40B4-BE49-F238E27FC236}">
                <a16:creationId xmlns:a16="http://schemas.microsoft.com/office/drawing/2014/main" id="{CC458EFC-BA77-73E4-4E9A-B9F2953D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693" y="2784459"/>
            <a:ext cx="971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Rn - 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121">
            <a:extLst>
              <a:ext uri="{FF2B5EF4-FFF2-40B4-BE49-F238E27FC236}">
                <a16:creationId xmlns:a16="http://schemas.microsoft.com/office/drawing/2014/main" id="{EF835A20-98CC-45AA-237F-EA6C340D3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161" y="2666824"/>
            <a:ext cx="3009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Compare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2">
            <a:extLst>
              <a:ext uri="{FF2B5EF4-FFF2-40B4-BE49-F238E27FC236}">
                <a16:creationId xmlns:a16="http://schemas.microsoft.com/office/drawing/2014/main" id="{5E872BE7-28F3-490F-CF9D-FCD6E6A9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88" y="2678700"/>
            <a:ext cx="179979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CMP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23">
            <a:extLst>
              <a:ext uri="{FF2B5EF4-FFF2-40B4-BE49-F238E27FC236}">
                <a16:creationId xmlns:a16="http://schemas.microsoft.com/office/drawing/2014/main" id="{EEEEC181-1B38-7A5F-ECF7-D6D6C9A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815" y="3409920"/>
            <a:ext cx="1062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Rn ^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136" y="3456517"/>
            <a:ext cx="2409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Test for equality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62" y="3412829"/>
            <a:ext cx="6700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TEQ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12912E13-3E35-D842-8E8F-A36E5254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546" y="4047339"/>
            <a:ext cx="1120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Rn &amp; 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8">
            <a:extLst>
              <a:ext uri="{FF2B5EF4-FFF2-40B4-BE49-F238E27FC236}">
                <a16:creationId xmlns:a16="http://schemas.microsoft.com/office/drawing/2014/main" id="{D475A061-2E88-0A9A-CE22-11EC072C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833" y="4029697"/>
            <a:ext cx="2882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Test bits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9">
            <a:extLst>
              <a:ext uri="{FF2B5EF4-FFF2-40B4-BE49-F238E27FC236}">
                <a16:creationId xmlns:a16="http://schemas.microsoft.com/office/drawing/2014/main" id="{3A80B18B-14A9-C73C-6AB1-71FECB01B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49" y="4058208"/>
            <a:ext cx="665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TST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7E8255-B60E-66A9-BA4A-5CF038ADA94D}"/>
              </a:ext>
            </a:extLst>
          </p:cNvPr>
          <p:cNvSpPr txBox="1"/>
          <p:nvPr/>
        </p:nvSpPr>
        <p:spPr>
          <a:xfrm>
            <a:off x="5149975" y="841963"/>
            <a:ext cx="322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Affects only 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cpsr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3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832D0-AEEE-A75A-DAC8-A27C530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0" y="659877"/>
            <a:ext cx="5529098" cy="1593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AE64A-5BC7-D338-1A9F-35CEF8EC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5" y="2424652"/>
            <a:ext cx="3107984" cy="1175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7FA5D-2069-577A-E176-7C0BB440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15" y="3600646"/>
            <a:ext cx="6551096" cy="117874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84BAF6D-0A93-A24F-DA95-88F681AEA5EE}"/>
              </a:ext>
            </a:extLst>
          </p:cNvPr>
          <p:cNvSpPr/>
          <p:nvPr/>
        </p:nvSpPr>
        <p:spPr>
          <a:xfrm>
            <a:off x="5362974" y="752327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Comparison Instructions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Multiplication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1517716" y="1190799"/>
            <a:ext cx="7196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MLA{&lt;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Rd, 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Rm,Rs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, Rn</a:t>
            </a:r>
          </a:p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              MUL 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Rd, Rm, Rs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0" y="2691983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0" y="2691983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2691983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375" y="2691983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2691983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226" y="2691983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582174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325" y="582174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3624" y="2139738"/>
            <a:ext cx="14080" cy="2047594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59" y="2229226"/>
            <a:ext cx="14080" cy="195810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119" y="3086802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487" y="2199859"/>
            <a:ext cx="11779" cy="185947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4545" y="2199859"/>
            <a:ext cx="14080" cy="195810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50" y="2206208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6189" y="2385352"/>
            <a:ext cx="2479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Rd=(Rm*Rs)+Rn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413" y="2244003"/>
            <a:ext cx="288959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Multiply</a:t>
            </a:r>
            <a:r>
              <a:rPr kumimoji="0" lang="en-US" altLang="en-US" sz="26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and accumulate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5" y="2253833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MLA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23">
            <a:extLst>
              <a:ext uri="{FF2B5EF4-FFF2-40B4-BE49-F238E27FC236}">
                <a16:creationId xmlns:a16="http://schemas.microsoft.com/office/drawing/2014/main" id="{EEEEC181-1B38-7A5F-ECF7-D6D6C9AA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261" y="3328494"/>
            <a:ext cx="16398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Rd=Rm*Rs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659" y="3449264"/>
            <a:ext cx="13048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Multiply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62" y="3453100"/>
            <a:ext cx="779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MUL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Line 108">
            <a:extLst>
              <a:ext uri="{FF2B5EF4-FFF2-40B4-BE49-F238E27FC236}">
                <a16:creationId xmlns:a16="http://schemas.microsoft.com/office/drawing/2014/main" id="{6A796C0E-AF66-A2FC-4850-D5A6EE951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266" y="4059334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5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4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SIGNED MULTIPLICATION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222637" y="988521"/>
            <a:ext cx="889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instruction{&lt;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&gt;}{S} 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RdLo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, ,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RdHi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, Rm, Rs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3509209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3509209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3509209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3509209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3509209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3509209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88">
            <a:extLst>
              <a:ext uri="{FF2B5EF4-FFF2-40B4-BE49-F238E27FC236}">
                <a16:creationId xmlns:a16="http://schemas.microsoft.com/office/drawing/2014/main" id="{9B154AE3-65C9-3839-5B5F-2940CC45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6" y="5499934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0">
            <a:extLst>
              <a:ext uri="{FF2B5EF4-FFF2-40B4-BE49-F238E27FC236}">
                <a16:creationId xmlns:a16="http://schemas.microsoft.com/office/drawing/2014/main" id="{5ED016C3-B98E-914D-2B0A-411AC043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880809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91">
            <a:extLst>
              <a:ext uri="{FF2B5EF4-FFF2-40B4-BE49-F238E27FC236}">
                <a16:creationId xmlns:a16="http://schemas.microsoft.com/office/drawing/2014/main" id="{066FA575-698D-B41E-06FB-24FAF1D5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6" y="599840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2">
            <a:extLst>
              <a:ext uri="{FF2B5EF4-FFF2-40B4-BE49-F238E27FC236}">
                <a16:creationId xmlns:a16="http://schemas.microsoft.com/office/drawing/2014/main" id="{91AD3F3F-4696-4819-05C9-40B8F501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880809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DE2BE3CC-4397-66D1-6DA2-74A44425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488080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94">
            <a:extLst>
              <a:ext uri="{FF2B5EF4-FFF2-40B4-BE49-F238E27FC236}">
                <a16:creationId xmlns:a16="http://schemas.microsoft.com/office/drawing/2014/main" id="{80F3C1BA-B065-B846-958C-3EBBE0B9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6" y="575075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5">
            <a:extLst>
              <a:ext uri="{FF2B5EF4-FFF2-40B4-BE49-F238E27FC236}">
                <a16:creationId xmlns:a16="http://schemas.microsoft.com/office/drawing/2014/main" id="{26BEDF62-1E5B-CEF5-D7CC-C4185895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488080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EED94222-2D5A-CF0C-0265-245E4FA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5498347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0">
            <a:extLst>
              <a:ext uri="{FF2B5EF4-FFF2-40B4-BE49-F238E27FC236}">
                <a16:creationId xmlns:a16="http://schemas.microsoft.com/office/drawing/2014/main" id="{76533D79-F14D-64A6-923F-C628BD11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599840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5" name="Picture 103">
            <a:extLst>
              <a:ext uri="{FF2B5EF4-FFF2-40B4-BE49-F238E27FC236}">
                <a16:creationId xmlns:a16="http://schemas.microsoft.com/office/drawing/2014/main" id="{040FADEA-49F3-9C0E-33BE-AC82B02B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5750759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4595" y="2127763"/>
            <a:ext cx="21453" cy="3559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4246" y="2188954"/>
            <a:ext cx="10013" cy="344317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C97A22FB-F6AB-CF82-0B22-589E4430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88" y="2958070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3847578"/>
            <a:ext cx="847110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Line 109">
            <a:extLst>
              <a:ext uri="{FF2B5EF4-FFF2-40B4-BE49-F238E27FC236}">
                <a16:creationId xmlns:a16="http://schemas.microsoft.com/office/drawing/2014/main" id="{4918F53A-0C1C-28B8-4EF6-C148FD8F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4667648"/>
            <a:ext cx="8471104" cy="285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id="{5282AA1B-1EA8-6336-1A61-620DF19AE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775" y="5638378"/>
            <a:ext cx="8616341" cy="2139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487" y="2159586"/>
            <a:ext cx="21453" cy="34933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117" y="2159588"/>
            <a:ext cx="7037" cy="344317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50" y="2165937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614" y="2195207"/>
            <a:ext cx="45672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[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]=</a:t>
            </a:r>
          </a:p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[</a:t>
            </a:r>
            <a:r>
              <a:rPr lang="en-US" altLang="en-US" sz="2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] +(Rm*Rs)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718" y="2157851"/>
            <a:ext cx="288700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Signed multiply accumulate long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5" y="2213562"/>
            <a:ext cx="1846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SMLAL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20">
            <a:extLst>
              <a:ext uri="{FF2B5EF4-FFF2-40B4-BE49-F238E27FC236}">
                <a16:creationId xmlns:a16="http://schemas.microsoft.com/office/drawing/2014/main" id="{CC458EFC-BA77-73E4-4E9A-B9F2953D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16" y="3047359"/>
            <a:ext cx="283997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[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]=Rm*Rs</a:t>
            </a:r>
          </a:p>
        </p:txBody>
      </p:sp>
      <p:sp>
        <p:nvSpPr>
          <p:cNvPr id="42" name="Rectangle 121">
            <a:extLst>
              <a:ext uri="{FF2B5EF4-FFF2-40B4-BE49-F238E27FC236}">
                <a16:creationId xmlns:a16="http://schemas.microsoft.com/office/drawing/2014/main" id="{EF835A20-98CC-45AA-237F-EA6C340D3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10" y="2995426"/>
            <a:ext cx="300970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Signed multiply long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2">
            <a:extLst>
              <a:ext uri="{FF2B5EF4-FFF2-40B4-BE49-F238E27FC236}">
                <a16:creationId xmlns:a16="http://schemas.microsoft.com/office/drawing/2014/main" id="{5E872BE7-28F3-490F-CF9D-FCD6E6A9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34" y="3084142"/>
            <a:ext cx="145449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SMULL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21" y="3899512"/>
            <a:ext cx="298322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Unsigned multiply accumulate long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03" y="3923584"/>
            <a:ext cx="124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UMLAL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12912E13-3E35-D842-8E8F-A36E5254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16" y="4942630"/>
            <a:ext cx="3105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]=Rm*Rs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8">
            <a:extLst>
              <a:ext uri="{FF2B5EF4-FFF2-40B4-BE49-F238E27FC236}">
                <a16:creationId xmlns:a16="http://schemas.microsoft.com/office/drawing/2014/main" id="{D475A061-2E88-0A9A-CE22-11EC072C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21" y="4887194"/>
            <a:ext cx="288270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Unsigned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multiply long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117">
            <a:extLst>
              <a:ext uri="{FF2B5EF4-FFF2-40B4-BE49-F238E27FC236}">
                <a16:creationId xmlns:a16="http://schemas.microsoft.com/office/drawing/2014/main" id="{9DF00504-A09D-0083-28DF-DA4BD848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684" y="3828556"/>
            <a:ext cx="45672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[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]=</a:t>
            </a:r>
          </a:p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[</a:t>
            </a:r>
            <a:r>
              <a:rPr lang="en-US" altLang="en-US" sz="2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RdHi</a:t>
            </a:r>
            <a:r>
              <a:rPr lang="en-US" altLang="en-US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RdLo</a:t>
            </a:r>
            <a:r>
              <a:rPr lang="en-US" altLang="en-US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] +(Rm*Rs)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0" name="Rectangle 126">
            <a:extLst>
              <a:ext uri="{FF2B5EF4-FFF2-40B4-BE49-F238E27FC236}">
                <a16:creationId xmlns:a16="http://schemas.microsoft.com/office/drawing/2014/main" id="{2E8B226A-C443-4FAD-84E7-C965A2D79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50" y="4812494"/>
            <a:ext cx="124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UMULL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8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/>
      <p:bldP spid="37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B05A6-9690-86C8-677B-6E30CC7BD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3" y="567669"/>
            <a:ext cx="4566675" cy="1798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41BDD-35DA-7A96-FADD-E3F5B073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55" y="2295230"/>
            <a:ext cx="5696965" cy="952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B8E7A-F57E-634C-A5C6-9DE8EA2BD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28" y="3536622"/>
            <a:ext cx="4067526" cy="201576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CD7240AC-F025-F1B3-8587-5B79617A8F4E}"/>
              </a:ext>
            </a:extLst>
          </p:cNvPr>
          <p:cNvSpPr/>
          <p:nvPr/>
        </p:nvSpPr>
        <p:spPr>
          <a:xfrm>
            <a:off x="5149939" y="299324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Multiplication example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CB650-4B91-3983-9F9E-16D3A0FE6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3" y="453665"/>
            <a:ext cx="3980442" cy="1880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A6F04-776E-E524-05F6-50F480BCA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78" y="2226788"/>
            <a:ext cx="5320901" cy="120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31441-D051-9CF1-271E-B85E29A4C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2" y="3429000"/>
            <a:ext cx="7423607" cy="180287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7B9E25D-B0E9-E287-05E8-8B00FB4857FF}"/>
              </a:ext>
            </a:extLst>
          </p:cNvPr>
          <p:cNvSpPr/>
          <p:nvPr/>
        </p:nvSpPr>
        <p:spPr>
          <a:xfrm>
            <a:off x="4838854" y="318178"/>
            <a:ext cx="3601039" cy="18805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Multiplication example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F3F0B-8991-B148-4F7A-CC6F3A9E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475"/>
            <a:ext cx="9144000" cy="5149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39E42-2640-D40B-B1A3-7C0F316D5625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BRANCHES OF A TREE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F2C6D-E031-0CDB-1A13-D7F21BE781D0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BRANCH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1A95F-30C1-069F-89AB-19106B6C7B11}"/>
              </a:ext>
            </a:extLst>
          </p:cNvPr>
          <p:cNvSpPr txBox="1"/>
          <p:nvPr/>
        </p:nvSpPr>
        <p:spPr>
          <a:xfrm>
            <a:off x="222637" y="988521"/>
            <a:ext cx="8895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Syntax: instruction{&lt;</a:t>
            </a:r>
            <a:r>
              <a:rPr lang="en-US" sz="28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cond</a:t>
            </a:r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&gt;}  label | Rm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C23A42FE-A982-C0C4-90FD-C6438C39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27" y="3150990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80">
            <a:extLst>
              <a:ext uri="{FF2B5EF4-FFF2-40B4-BE49-F238E27FC236}">
                <a16:creationId xmlns:a16="http://schemas.microsoft.com/office/drawing/2014/main" id="{67B52834-427D-C805-7296-645103F5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27" y="3150990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1">
            <a:extLst>
              <a:ext uri="{FF2B5EF4-FFF2-40B4-BE49-F238E27FC236}">
                <a16:creationId xmlns:a16="http://schemas.microsoft.com/office/drawing/2014/main" id="{285648F1-AC22-E64E-6FC0-4E2FEB97E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3150990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Rectangle 83">
            <a:extLst>
              <a:ext uri="{FF2B5EF4-FFF2-40B4-BE49-F238E27FC236}">
                <a16:creationId xmlns:a16="http://schemas.microsoft.com/office/drawing/2014/main" id="{3E9CB1D1-BD76-CC92-DC78-779D1EAF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3150990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D816000A-5090-6E09-B246-0349E2985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3150990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Rectangle 86">
            <a:extLst>
              <a:ext uri="{FF2B5EF4-FFF2-40B4-BE49-F238E27FC236}">
                <a16:creationId xmlns:a16="http://schemas.microsoft.com/office/drawing/2014/main" id="{34783C3A-5956-CAE9-A4E3-73E27830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3150990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88">
            <a:extLst>
              <a:ext uri="{FF2B5EF4-FFF2-40B4-BE49-F238E27FC236}">
                <a16:creationId xmlns:a16="http://schemas.microsoft.com/office/drawing/2014/main" id="{9B154AE3-65C9-3839-5B5F-2940CC45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141715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0">
            <a:extLst>
              <a:ext uri="{FF2B5EF4-FFF2-40B4-BE49-F238E27FC236}">
                <a16:creationId xmlns:a16="http://schemas.microsoft.com/office/drawing/2014/main" id="{5ED016C3-B98E-914D-2B0A-411AC043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4522590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" name="Picture 91">
            <a:extLst>
              <a:ext uri="{FF2B5EF4-FFF2-40B4-BE49-F238E27FC236}">
                <a16:creationId xmlns:a16="http://schemas.microsoft.com/office/drawing/2014/main" id="{066FA575-698D-B41E-06FB-24FAF1D5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64019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2">
            <a:extLst>
              <a:ext uri="{FF2B5EF4-FFF2-40B4-BE49-F238E27FC236}">
                <a16:creationId xmlns:a16="http://schemas.microsoft.com/office/drawing/2014/main" id="{91AD3F3F-4696-4819-05C9-40B8F501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4522590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Rectangle 93">
            <a:extLst>
              <a:ext uri="{FF2B5EF4-FFF2-40B4-BE49-F238E27FC236}">
                <a16:creationId xmlns:a16="http://schemas.microsoft.com/office/drawing/2014/main" id="{DE2BE3CC-4397-66D1-6DA2-74A44425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4522590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94">
            <a:extLst>
              <a:ext uri="{FF2B5EF4-FFF2-40B4-BE49-F238E27FC236}">
                <a16:creationId xmlns:a16="http://schemas.microsoft.com/office/drawing/2014/main" id="{80F3C1BA-B065-B846-958C-3EBBE0B9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39254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95">
            <a:extLst>
              <a:ext uri="{FF2B5EF4-FFF2-40B4-BE49-F238E27FC236}">
                <a16:creationId xmlns:a16="http://schemas.microsoft.com/office/drawing/2014/main" id="{26BEDF62-1E5B-CEF5-D7CC-C4185895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4522590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97">
            <a:extLst>
              <a:ext uri="{FF2B5EF4-FFF2-40B4-BE49-F238E27FC236}">
                <a16:creationId xmlns:a16="http://schemas.microsoft.com/office/drawing/2014/main" id="{EED94222-2D5A-CF0C-0265-245E4FA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140128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0">
            <a:extLst>
              <a:ext uri="{FF2B5EF4-FFF2-40B4-BE49-F238E27FC236}">
                <a16:creationId xmlns:a16="http://schemas.microsoft.com/office/drawing/2014/main" id="{76533D79-F14D-64A6-923F-C628BD11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64019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02">
            <a:extLst>
              <a:ext uri="{FF2B5EF4-FFF2-40B4-BE49-F238E27FC236}">
                <a16:creationId xmlns:a16="http://schemas.microsoft.com/office/drawing/2014/main" id="{11528726-BBA2-52F8-0A49-DBBE783F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5" name="Picture 103">
            <a:extLst>
              <a:ext uri="{FF2B5EF4-FFF2-40B4-BE49-F238E27FC236}">
                <a16:creationId xmlns:a16="http://schemas.microsoft.com/office/drawing/2014/main" id="{040FADEA-49F3-9C0E-33BE-AC82B02B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39254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04">
            <a:extLst>
              <a:ext uri="{FF2B5EF4-FFF2-40B4-BE49-F238E27FC236}">
                <a16:creationId xmlns:a16="http://schemas.microsoft.com/office/drawing/2014/main" id="{C6081640-B39A-0298-BD2D-A4C1D4B1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2" y="5434519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05">
            <a:extLst>
              <a:ext uri="{FF2B5EF4-FFF2-40B4-BE49-F238E27FC236}">
                <a16:creationId xmlns:a16="http://schemas.microsoft.com/office/drawing/2014/main" id="{FDCB3C52-E0C3-C0DB-7C2E-FE7C044F3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8034" y="1769544"/>
            <a:ext cx="21453" cy="3559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Line 106">
            <a:extLst>
              <a:ext uri="{FF2B5EF4-FFF2-40B4-BE49-F238E27FC236}">
                <a16:creationId xmlns:a16="http://schemas.microsoft.com/office/drawing/2014/main" id="{2190302E-BBD9-92E4-DAAE-1F90239D5A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7685" y="1830735"/>
            <a:ext cx="10013" cy="344317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9" name="Line 107">
            <a:extLst>
              <a:ext uri="{FF2B5EF4-FFF2-40B4-BE49-F238E27FC236}">
                <a16:creationId xmlns:a16="http://schemas.microsoft.com/office/drawing/2014/main" id="{C97A22FB-F6AB-CF82-0B22-589E4430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27" y="2599851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" name="Line 108">
            <a:extLst>
              <a:ext uri="{FF2B5EF4-FFF2-40B4-BE49-F238E27FC236}">
                <a16:creationId xmlns:a16="http://schemas.microsoft.com/office/drawing/2014/main" id="{2EBA22BE-94E8-195A-901E-102A5F650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89" y="3489359"/>
            <a:ext cx="847110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Line 109">
            <a:extLst>
              <a:ext uri="{FF2B5EF4-FFF2-40B4-BE49-F238E27FC236}">
                <a16:creationId xmlns:a16="http://schemas.microsoft.com/office/drawing/2014/main" id="{4918F53A-0C1C-28B8-4EF6-C148FD8F0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89" y="4309429"/>
            <a:ext cx="8471104" cy="285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Line 110">
            <a:extLst>
              <a:ext uri="{FF2B5EF4-FFF2-40B4-BE49-F238E27FC236}">
                <a16:creationId xmlns:a16="http://schemas.microsoft.com/office/drawing/2014/main" id="{5282AA1B-1EA8-6336-1A61-620DF19AE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214" y="5280159"/>
            <a:ext cx="8616341" cy="2139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4" name="Line 113">
            <a:extLst>
              <a:ext uri="{FF2B5EF4-FFF2-40B4-BE49-F238E27FC236}">
                <a16:creationId xmlns:a16="http://schemas.microsoft.com/office/drawing/2014/main" id="{0602E8C7-BF03-57F1-6942-58B3F7C04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926" y="1801367"/>
            <a:ext cx="21453" cy="34933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5" name="Line 114">
            <a:extLst>
              <a:ext uri="{FF2B5EF4-FFF2-40B4-BE49-F238E27FC236}">
                <a16:creationId xmlns:a16="http://schemas.microsoft.com/office/drawing/2014/main" id="{7B86A582-BECF-EC29-046A-A159D34E71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4556" y="1801369"/>
            <a:ext cx="7037" cy="344317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Line 115">
            <a:extLst>
              <a:ext uri="{FF2B5EF4-FFF2-40B4-BE49-F238E27FC236}">
                <a16:creationId xmlns:a16="http://schemas.microsoft.com/office/drawing/2014/main" id="{8EB38482-1D08-EB99-F3CB-A59ED68F2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89" y="1807718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8" name="Rectangle 117">
            <a:extLst>
              <a:ext uri="{FF2B5EF4-FFF2-40B4-BE49-F238E27FC236}">
                <a16:creationId xmlns:a16="http://schemas.microsoft.com/office/drawing/2014/main" id="{D91190DE-63BA-F2EC-3F12-DB7F8920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053" y="1836988"/>
            <a:ext cx="2856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pc=label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118">
            <a:extLst>
              <a:ext uri="{FF2B5EF4-FFF2-40B4-BE49-F238E27FC236}">
                <a16:creationId xmlns:a16="http://schemas.microsoft.com/office/drawing/2014/main" id="{007C814E-CA18-C492-93BF-14FA2C55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157" y="1799632"/>
            <a:ext cx="2887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Branch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" name="Rectangle 119">
            <a:extLst>
              <a:ext uri="{FF2B5EF4-FFF2-40B4-BE49-F238E27FC236}">
                <a16:creationId xmlns:a16="http://schemas.microsoft.com/office/drawing/2014/main" id="{5BA60A36-78E8-B0EC-6F6B-B2FF9EB24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14" y="1855343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20">
            <a:extLst>
              <a:ext uri="{FF2B5EF4-FFF2-40B4-BE49-F238E27FC236}">
                <a16:creationId xmlns:a16="http://schemas.microsoft.com/office/drawing/2014/main" id="{CC458EFC-BA77-73E4-4E9A-B9F2953D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755" y="2689140"/>
            <a:ext cx="283997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pc=label</a:t>
            </a:r>
          </a:p>
          <a:p>
            <a:pPr lvl="0"/>
            <a:r>
              <a:rPr lang="en-US" altLang="en-US" sz="2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lr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-return address</a:t>
            </a:r>
          </a:p>
        </p:txBody>
      </p:sp>
      <p:sp>
        <p:nvSpPr>
          <p:cNvPr id="42" name="Rectangle 121">
            <a:extLst>
              <a:ext uri="{FF2B5EF4-FFF2-40B4-BE49-F238E27FC236}">
                <a16:creationId xmlns:a16="http://schemas.microsoft.com/office/drawing/2014/main" id="{EF835A20-98CC-45AA-237F-EA6C340D3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701" y="2625786"/>
            <a:ext cx="3009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Branch with link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2">
            <a:extLst>
              <a:ext uri="{FF2B5EF4-FFF2-40B4-BE49-F238E27FC236}">
                <a16:creationId xmlns:a16="http://schemas.microsoft.com/office/drawing/2014/main" id="{5E872BE7-28F3-490F-CF9D-FCD6E6A9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5" y="2698947"/>
            <a:ext cx="145449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BL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4">
            <a:extLst>
              <a:ext uri="{FF2B5EF4-FFF2-40B4-BE49-F238E27FC236}">
                <a16:creationId xmlns:a16="http://schemas.microsoft.com/office/drawing/2014/main" id="{4879C950-D7E5-9909-1D78-2144015B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360" y="3541293"/>
            <a:ext cx="2983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Branch exchange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6">
            <a:extLst>
              <a:ext uri="{FF2B5EF4-FFF2-40B4-BE49-F238E27FC236}">
                <a16:creationId xmlns:a16="http://schemas.microsoft.com/office/drawing/2014/main" id="{68AB136D-4D8A-49EC-840C-F08901898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42" y="3565365"/>
            <a:ext cx="42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BX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7">
            <a:extLst>
              <a:ext uri="{FF2B5EF4-FFF2-40B4-BE49-F238E27FC236}">
                <a16:creationId xmlns:a16="http://schemas.microsoft.com/office/drawing/2014/main" id="{12912E13-3E35-D842-8E8F-A36E5254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946" y="4358108"/>
            <a:ext cx="276678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pc=Rm &amp; 0xfffffffe</a:t>
            </a:r>
          </a:p>
          <a:p>
            <a:pPr lvl="0"/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lr</a:t>
            </a: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=return address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8">
            <a:extLst>
              <a:ext uri="{FF2B5EF4-FFF2-40B4-BE49-F238E27FC236}">
                <a16:creationId xmlns:a16="http://schemas.microsoft.com/office/drawing/2014/main" id="{D475A061-2E88-0A9A-CE22-11EC072C3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360" y="4528975"/>
            <a:ext cx="288270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Branch exchange with link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117">
            <a:extLst>
              <a:ext uri="{FF2B5EF4-FFF2-40B4-BE49-F238E27FC236}">
                <a16:creationId xmlns:a16="http://schemas.microsoft.com/office/drawing/2014/main" id="{9DF00504-A09D-0083-28DF-DA4BD848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684" y="3828556"/>
            <a:ext cx="45672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pc=Rm &amp; 0xfffffffe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0" name="Rectangle 126">
            <a:extLst>
              <a:ext uri="{FF2B5EF4-FFF2-40B4-BE49-F238E27FC236}">
                <a16:creationId xmlns:a16="http://schemas.microsoft.com/office/drawing/2014/main" id="{2E8B226A-C443-4FAD-84E7-C965A2D79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89" y="4454275"/>
            <a:ext cx="6299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BLX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8" grpId="0"/>
      <p:bldP spid="39" grpId="0"/>
      <p:bldP spid="40" grpId="0"/>
      <p:bldP spid="41" grpId="0"/>
      <p:bldP spid="42" grpId="0"/>
      <p:bldP spid="43" grpId="0" animBg="1"/>
      <p:bldP spid="45" grpId="0"/>
      <p:bldP spid="46" grpId="0"/>
      <p:bldP spid="47" grpId="0"/>
      <p:bldP spid="48" grpId="0"/>
      <p:bldP spid="37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Down 9">
            <a:extLst>
              <a:ext uri="{FF2B5EF4-FFF2-40B4-BE49-F238E27FC236}">
                <a16:creationId xmlns:a16="http://schemas.microsoft.com/office/drawing/2014/main" id="{65E940C3-AF41-A695-BEBF-565FF7D19DD7}"/>
              </a:ext>
            </a:extLst>
          </p:cNvPr>
          <p:cNvSpPr/>
          <p:nvPr/>
        </p:nvSpPr>
        <p:spPr>
          <a:xfrm rot="21083143">
            <a:off x="6175535" y="1160014"/>
            <a:ext cx="435347" cy="2117930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3A3977-DB72-69F9-1184-EED195CB506F}"/>
              </a:ext>
            </a:extLst>
          </p:cNvPr>
          <p:cNvSpPr/>
          <p:nvPr/>
        </p:nvSpPr>
        <p:spPr>
          <a:xfrm>
            <a:off x="2018367" y="0"/>
            <a:ext cx="5107266" cy="130853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 PROCESSING INSTRUCTIONS</a:t>
            </a:r>
            <a:endParaRPr lang="en-IN" sz="2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0F8B44-5E8D-6387-474C-31DB63981246}"/>
              </a:ext>
            </a:extLst>
          </p:cNvPr>
          <p:cNvSpPr/>
          <p:nvPr/>
        </p:nvSpPr>
        <p:spPr>
          <a:xfrm>
            <a:off x="648233" y="1837251"/>
            <a:ext cx="1869735" cy="117835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MOVE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3A1567-2F18-180C-302D-12134261E786}"/>
              </a:ext>
            </a:extLst>
          </p:cNvPr>
          <p:cNvSpPr/>
          <p:nvPr/>
        </p:nvSpPr>
        <p:spPr>
          <a:xfrm>
            <a:off x="2193556" y="2019682"/>
            <a:ext cx="2765113" cy="1098242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Arithmetic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A927F2-0ED3-8B8A-CE52-AA583A9BAE7C}"/>
              </a:ext>
            </a:extLst>
          </p:cNvPr>
          <p:cNvSpPr/>
          <p:nvPr/>
        </p:nvSpPr>
        <p:spPr>
          <a:xfrm>
            <a:off x="4409391" y="2053122"/>
            <a:ext cx="1942572" cy="14055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Logical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A445F6F-278C-D758-5E79-6192A03FCF4C}"/>
              </a:ext>
            </a:extLst>
          </p:cNvPr>
          <p:cNvSpPr/>
          <p:nvPr/>
        </p:nvSpPr>
        <p:spPr>
          <a:xfrm rot="2444787">
            <a:off x="2419710" y="891869"/>
            <a:ext cx="218204" cy="1275988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8A08E04-9FE1-D89F-30AE-EF82FB023624}"/>
              </a:ext>
            </a:extLst>
          </p:cNvPr>
          <p:cNvSpPr/>
          <p:nvPr/>
        </p:nvSpPr>
        <p:spPr>
          <a:xfrm>
            <a:off x="3069150" y="1160654"/>
            <a:ext cx="286792" cy="931179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7627200-6D28-CCE6-BB74-8911F91F1ACE}"/>
              </a:ext>
            </a:extLst>
          </p:cNvPr>
          <p:cNvSpPr/>
          <p:nvPr/>
        </p:nvSpPr>
        <p:spPr>
          <a:xfrm rot="20642263">
            <a:off x="4862580" y="1296632"/>
            <a:ext cx="284363" cy="900424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55D0AE-0397-5633-200B-294C1B71BF7A}"/>
              </a:ext>
            </a:extLst>
          </p:cNvPr>
          <p:cNvSpPr/>
          <p:nvPr/>
        </p:nvSpPr>
        <p:spPr>
          <a:xfrm>
            <a:off x="5802684" y="3123475"/>
            <a:ext cx="3070285" cy="117272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Comparison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CE4DC4-F724-928D-6130-63569E631565}"/>
              </a:ext>
            </a:extLst>
          </p:cNvPr>
          <p:cNvSpPr/>
          <p:nvPr/>
        </p:nvSpPr>
        <p:spPr>
          <a:xfrm>
            <a:off x="6607575" y="1589515"/>
            <a:ext cx="2265394" cy="14055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MULTIPLY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24CCEDB-3B8C-FFC5-D222-3303AF63D21E}"/>
              </a:ext>
            </a:extLst>
          </p:cNvPr>
          <p:cNvSpPr/>
          <p:nvPr/>
        </p:nvSpPr>
        <p:spPr>
          <a:xfrm rot="19238809">
            <a:off x="6677914" y="944715"/>
            <a:ext cx="355400" cy="900424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278A0-75BA-2095-2A5D-C74E0D190565}"/>
              </a:ext>
            </a:extLst>
          </p:cNvPr>
          <p:cNvSpPr txBox="1"/>
          <p:nvPr/>
        </p:nvSpPr>
        <p:spPr>
          <a:xfrm>
            <a:off x="583744" y="4262831"/>
            <a:ext cx="8289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Operate on Registers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If suffix S is added, flags in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cpsr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is updated.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MOV and Logical instructions update C, N and Z flags</a:t>
            </a:r>
          </a:p>
        </p:txBody>
      </p:sp>
    </p:spTree>
    <p:extLst>
      <p:ext uri="{BB962C8B-B14F-4D97-AF65-F5344CB8AC3E}">
        <p14:creationId xmlns:p14="http://schemas.microsoft.com/office/powerpoint/2010/main" val="2647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E58FB-87AE-2692-88AD-DDD95BCD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2" y="246997"/>
            <a:ext cx="4032757" cy="276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CFCEA-B712-C9A5-3FA3-59DC45726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99" y="3016480"/>
            <a:ext cx="4362999" cy="21965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329FED9-6D20-71E0-B3E4-527918A7BBCF}"/>
              </a:ext>
            </a:extLst>
          </p:cNvPr>
          <p:cNvSpPr/>
          <p:nvPr/>
        </p:nvSpPr>
        <p:spPr>
          <a:xfrm>
            <a:off x="5015060" y="331838"/>
            <a:ext cx="3420319" cy="16195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Forward and backward  branches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AD02A-E4A0-8997-99C6-13075EE63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36" y="1288818"/>
            <a:ext cx="7892291" cy="3688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A4074-363F-BEE1-3BE3-FE426CA16B64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BRANCH TO SUBROUTINES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78B88-17C4-78F1-3A49-1ED3B861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8" y="751788"/>
            <a:ext cx="4456522" cy="445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812D-1821-C887-6598-E1C9D0D6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70" y="1186599"/>
            <a:ext cx="3907619" cy="38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0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63A9190-EB92-FF50-39E1-C9EC57509B36}"/>
              </a:ext>
            </a:extLst>
          </p:cNvPr>
          <p:cNvSpPr/>
          <p:nvPr/>
        </p:nvSpPr>
        <p:spPr>
          <a:xfrm>
            <a:off x="2281014" y="350196"/>
            <a:ext cx="5107266" cy="130853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LOAD AND STORE INSTRUCTIONS</a:t>
            </a:r>
            <a:endParaRPr lang="en-IN"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056FC6-9DCD-A216-65AD-AEE10812A60A}"/>
              </a:ext>
            </a:extLst>
          </p:cNvPr>
          <p:cNvSpPr/>
          <p:nvPr/>
        </p:nvSpPr>
        <p:spPr>
          <a:xfrm>
            <a:off x="400114" y="2309792"/>
            <a:ext cx="2765113" cy="117835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SINGLE REGISTER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57A7D8-0EB7-49FB-7973-DBAE7BF4A438}"/>
              </a:ext>
            </a:extLst>
          </p:cNvPr>
          <p:cNvSpPr/>
          <p:nvPr/>
        </p:nvSpPr>
        <p:spPr>
          <a:xfrm>
            <a:off x="3252822" y="2523544"/>
            <a:ext cx="2988983" cy="172581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MULTIPLE REGISTER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296C82-7252-FF0B-F269-A8B8677F8326}"/>
              </a:ext>
            </a:extLst>
          </p:cNvPr>
          <p:cNvSpPr/>
          <p:nvPr/>
        </p:nvSpPr>
        <p:spPr>
          <a:xfrm>
            <a:off x="6416994" y="2589906"/>
            <a:ext cx="1942572" cy="14055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SWAP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F8B45CC-ED12-6905-7493-5F004929D8C3}"/>
              </a:ext>
            </a:extLst>
          </p:cNvPr>
          <p:cNvSpPr/>
          <p:nvPr/>
        </p:nvSpPr>
        <p:spPr>
          <a:xfrm rot="2444787">
            <a:off x="2645754" y="1340630"/>
            <a:ext cx="253692" cy="1177008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88700E5-BD0C-FF16-1E0F-EEBDF3AC89A1}"/>
              </a:ext>
            </a:extLst>
          </p:cNvPr>
          <p:cNvSpPr/>
          <p:nvPr/>
        </p:nvSpPr>
        <p:spPr>
          <a:xfrm>
            <a:off x="4224418" y="1658727"/>
            <a:ext cx="286792" cy="931179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D753ECF-C1D5-D469-677F-051115BD09BF}"/>
              </a:ext>
            </a:extLst>
          </p:cNvPr>
          <p:cNvSpPr/>
          <p:nvPr/>
        </p:nvSpPr>
        <p:spPr>
          <a:xfrm rot="20642263">
            <a:off x="6528891" y="1461241"/>
            <a:ext cx="359799" cy="1291752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BA3D5709-84C1-845C-1F2C-4B44D9A9BEF1}"/>
              </a:ext>
            </a:extLst>
          </p:cNvPr>
          <p:cNvSpPr/>
          <p:nvPr/>
        </p:nvSpPr>
        <p:spPr>
          <a:xfrm>
            <a:off x="1725841" y="554704"/>
            <a:ext cx="2472948" cy="1999320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Register</a:t>
            </a:r>
            <a:endParaRPr lang="en-IN" sz="3200" b="1" dirty="0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3B088ECF-3307-AD32-922F-B428523DD06F}"/>
              </a:ext>
            </a:extLst>
          </p:cNvPr>
          <p:cNvSpPr/>
          <p:nvPr/>
        </p:nvSpPr>
        <p:spPr>
          <a:xfrm>
            <a:off x="5485344" y="511781"/>
            <a:ext cx="1965243" cy="2090349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Memory</a:t>
            </a:r>
            <a:endParaRPr lang="en-IN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E4D6C21-4F8D-A174-2E51-F85D7D0147ED}"/>
              </a:ext>
            </a:extLst>
          </p:cNvPr>
          <p:cNvSpPr/>
          <p:nvPr/>
        </p:nvSpPr>
        <p:spPr>
          <a:xfrm rot="10800000">
            <a:off x="4231489" y="1241275"/>
            <a:ext cx="998359" cy="500521"/>
          </a:xfrm>
          <a:prstGeom prst="rightArrow">
            <a:avLst>
              <a:gd name="adj1" fmla="val 51369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550B9-A721-5091-CEC6-CDDDAF176D8A}"/>
              </a:ext>
            </a:extLst>
          </p:cNvPr>
          <p:cNvSpPr txBox="1"/>
          <p:nvPr/>
        </p:nvSpPr>
        <p:spPr>
          <a:xfrm>
            <a:off x="4198789" y="740249"/>
            <a:ext cx="125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LOAD</a:t>
            </a:r>
            <a:endParaRPr lang="en-IN" sz="2800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E278CD9F-7998-E65B-66D3-8B2E2295E4BD}"/>
              </a:ext>
            </a:extLst>
          </p:cNvPr>
          <p:cNvSpPr/>
          <p:nvPr/>
        </p:nvSpPr>
        <p:spPr>
          <a:xfrm>
            <a:off x="1506626" y="3224503"/>
            <a:ext cx="2472948" cy="2180281"/>
          </a:xfrm>
          <a:prstGeom prst="cub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Register</a:t>
            </a:r>
            <a:endParaRPr lang="en-IN" sz="3200" b="1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42C58D3D-6126-A7E2-6E29-F67A14E615AD}"/>
              </a:ext>
            </a:extLst>
          </p:cNvPr>
          <p:cNvSpPr/>
          <p:nvPr/>
        </p:nvSpPr>
        <p:spPr>
          <a:xfrm>
            <a:off x="5443216" y="3174870"/>
            <a:ext cx="2261893" cy="2279549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Memory</a:t>
            </a:r>
            <a:endParaRPr lang="en-IN" sz="28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9C0398D-D513-0544-3622-C74DEE683861}"/>
              </a:ext>
            </a:extLst>
          </p:cNvPr>
          <p:cNvSpPr/>
          <p:nvPr/>
        </p:nvSpPr>
        <p:spPr>
          <a:xfrm rot="10800000" flipH="1">
            <a:off x="4195118" y="4138603"/>
            <a:ext cx="1196712" cy="545824"/>
          </a:xfrm>
          <a:prstGeom prst="rightArrow">
            <a:avLst>
              <a:gd name="adj1" fmla="val 51369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A3F18-5109-F887-14C8-453B55D2CF85}"/>
              </a:ext>
            </a:extLst>
          </p:cNvPr>
          <p:cNvSpPr txBox="1"/>
          <p:nvPr/>
        </p:nvSpPr>
        <p:spPr>
          <a:xfrm>
            <a:off x="4010058" y="3663489"/>
            <a:ext cx="1631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STORE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351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EF2B1-FAE7-1703-65E1-57C3EF379AFE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SINGLE REGISTER TRANSFER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857E63-7554-EA40-CB4F-AA27ED992BB6}"/>
              </a:ext>
            </a:extLst>
          </p:cNvPr>
          <p:cNvSpPr/>
          <p:nvPr/>
        </p:nvSpPr>
        <p:spPr>
          <a:xfrm>
            <a:off x="641023" y="1270861"/>
            <a:ext cx="2997723" cy="16687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LDR – Load Word</a:t>
            </a:r>
            <a:endParaRPr lang="en-IN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38B07A-5608-B228-E8FC-EB3F68222F44}"/>
              </a:ext>
            </a:extLst>
          </p:cNvPr>
          <p:cNvSpPr/>
          <p:nvPr/>
        </p:nvSpPr>
        <p:spPr>
          <a:xfrm>
            <a:off x="4260918" y="4119514"/>
            <a:ext cx="3516195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LDRSB – Load signed byte</a:t>
            </a:r>
            <a:endParaRPr lang="en-IN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EE8C16-EB9A-A7AD-B88F-328EBFEBF425}"/>
              </a:ext>
            </a:extLst>
          </p:cNvPr>
          <p:cNvSpPr/>
          <p:nvPr/>
        </p:nvSpPr>
        <p:spPr>
          <a:xfrm>
            <a:off x="4311977" y="1239625"/>
            <a:ext cx="3182332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LDRH – Load Half word</a:t>
            </a:r>
            <a:endParaRPr lang="en-IN" sz="3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6EEFE9-994F-C78E-9855-47B0DE39C78B}"/>
              </a:ext>
            </a:extLst>
          </p:cNvPr>
          <p:cNvSpPr/>
          <p:nvPr/>
        </p:nvSpPr>
        <p:spPr>
          <a:xfrm>
            <a:off x="527900" y="3945205"/>
            <a:ext cx="2997723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LDRB – Load byte</a:t>
            </a:r>
            <a:endParaRPr lang="en-IN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FC70F9-78B7-E9F7-EF8A-ACF89726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59" y="2939572"/>
            <a:ext cx="3769435" cy="9583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BDF146-6EE2-916C-DAE2-2D6E068544A7}"/>
              </a:ext>
            </a:extLst>
          </p:cNvPr>
          <p:cNvSpPr/>
          <p:nvPr/>
        </p:nvSpPr>
        <p:spPr>
          <a:xfrm>
            <a:off x="7954651" y="468147"/>
            <a:ext cx="952108" cy="590118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B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A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S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R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E</a:t>
            </a:r>
            <a:br>
              <a:rPr lang="en-US" sz="2800" dirty="0">
                <a:latin typeface="Book Antiqua" panose="02040602050305030304" pitchFamily="18" charset="0"/>
              </a:rPr>
            </a:br>
            <a:r>
              <a:rPr lang="en-US" sz="2800" dirty="0">
                <a:latin typeface="Book Antiqua" panose="02040602050305030304" pitchFamily="18" charset="0"/>
              </a:rPr>
              <a:t>G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I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S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T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E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R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4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2A782B5-7D99-8F8E-A7ED-4A1211C5CC6A}"/>
              </a:ext>
            </a:extLst>
          </p:cNvPr>
          <p:cNvSpPr/>
          <p:nvPr/>
        </p:nvSpPr>
        <p:spPr>
          <a:xfrm>
            <a:off x="781205" y="838902"/>
            <a:ext cx="2997723" cy="16687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STR – Store Word</a:t>
            </a:r>
            <a:endParaRPr lang="en-IN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05E86B-4E9A-90A2-7051-64D3FB69A910}"/>
              </a:ext>
            </a:extLst>
          </p:cNvPr>
          <p:cNvSpPr/>
          <p:nvPr/>
        </p:nvSpPr>
        <p:spPr>
          <a:xfrm>
            <a:off x="4764464" y="3711018"/>
            <a:ext cx="3516195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STRSB – Store signed byte</a:t>
            </a:r>
            <a:endParaRPr lang="en-IN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826EE-31F5-4CD8-C164-7CD434EEDCEA}"/>
              </a:ext>
            </a:extLst>
          </p:cNvPr>
          <p:cNvSpPr/>
          <p:nvPr/>
        </p:nvSpPr>
        <p:spPr>
          <a:xfrm>
            <a:off x="4764464" y="838902"/>
            <a:ext cx="3653672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STRH – Store Half word</a:t>
            </a:r>
            <a:endParaRPr lang="en-IN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E1FBF3-259F-5816-1A96-4A8D7ECFFC63}"/>
              </a:ext>
            </a:extLst>
          </p:cNvPr>
          <p:cNvSpPr/>
          <p:nvPr/>
        </p:nvSpPr>
        <p:spPr>
          <a:xfrm>
            <a:off x="794603" y="3685880"/>
            <a:ext cx="2997723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STRB – Store byte</a:t>
            </a:r>
            <a:endParaRPr lang="en-IN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AB1C8-F339-1C1A-8D17-A052AFE3D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97" y="2561877"/>
            <a:ext cx="3788306" cy="11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E8FE4-D751-7716-1B41-C01771F7DF26}"/>
              </a:ext>
            </a:extLst>
          </p:cNvPr>
          <p:cNvSpPr txBox="1"/>
          <p:nvPr/>
        </p:nvSpPr>
        <p:spPr>
          <a:xfrm>
            <a:off x="527900" y="243801"/>
            <a:ext cx="7249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</a:rPr>
              <a:t>SINGLE REGISTER LOAD STORE ADDRESSING MODES</a:t>
            </a:r>
            <a:endParaRPr lang="en-IN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283F7-ABEC-5360-E1E4-62D62AFB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1898242"/>
            <a:ext cx="8178042" cy="3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78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75490-09C0-D1BD-817D-9A432073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8" y="753894"/>
            <a:ext cx="7115865" cy="250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9EDF0-7AAA-ADE5-EA42-3CE323E0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7" y="2974672"/>
            <a:ext cx="4481513" cy="1153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CDD8D-F88A-FF32-D81A-186A05CAC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87" y="3915586"/>
            <a:ext cx="5446032" cy="16711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C1E4DB-B44E-368C-BE32-03596302C713}"/>
              </a:ext>
            </a:extLst>
          </p:cNvPr>
          <p:cNvSpPr/>
          <p:nvPr/>
        </p:nvSpPr>
        <p:spPr>
          <a:xfrm>
            <a:off x="4990289" y="97277"/>
            <a:ext cx="3647873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Preindex with writeback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018B8-B432-56BB-129E-CBD2BD8B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30" y="496111"/>
            <a:ext cx="7115865" cy="250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4AC02-DF10-C464-3824-6A3D2002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56" y="2774001"/>
            <a:ext cx="4638676" cy="130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F3B42-CB6A-449A-0340-35DDC86ED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5" y="3664588"/>
            <a:ext cx="5816580" cy="16144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748E754-3A20-2B8D-3628-8A3B12AEBABF}"/>
              </a:ext>
            </a:extLst>
          </p:cNvPr>
          <p:cNvSpPr/>
          <p:nvPr/>
        </p:nvSpPr>
        <p:spPr>
          <a:xfrm>
            <a:off x="6225215" y="191715"/>
            <a:ext cx="2415176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Preindex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5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256F64-13CC-4F1D-FEF6-274D2E15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" y="105149"/>
            <a:ext cx="4251489" cy="3536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C0CAC-9FEC-22A2-F69B-0872972893A0}"/>
              </a:ext>
            </a:extLst>
          </p:cNvPr>
          <p:cNvSpPr txBox="1"/>
          <p:nvPr/>
        </p:nvSpPr>
        <p:spPr>
          <a:xfrm>
            <a:off x="527901" y="243801"/>
            <a:ext cx="453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MOVE INSTRUCTIONS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8D0E8-E9F3-7886-FEEF-5CA70C2B9E09}"/>
              </a:ext>
            </a:extLst>
          </p:cNvPr>
          <p:cNvSpPr txBox="1"/>
          <p:nvPr/>
        </p:nvSpPr>
        <p:spPr>
          <a:xfrm>
            <a:off x="3851204" y="872234"/>
            <a:ext cx="4764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Simplest ARM instruction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Used to set initial values and transfer data between registers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ABEB3-7C8E-FF4F-4530-EA8AFC21DE05}"/>
              </a:ext>
            </a:extLst>
          </p:cNvPr>
          <p:cNvSpPr txBox="1"/>
          <p:nvPr/>
        </p:nvSpPr>
        <p:spPr>
          <a:xfrm>
            <a:off x="1432875" y="3190710"/>
            <a:ext cx="7022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Syntax: 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instruction{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}{S} Rd, N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16C147-4146-A258-1B21-70E047F06329}"/>
              </a:ext>
            </a:extLst>
          </p:cNvPr>
          <p:cNvSpPr/>
          <p:nvPr/>
        </p:nvSpPr>
        <p:spPr>
          <a:xfrm>
            <a:off x="1102936" y="4675695"/>
            <a:ext cx="1800520" cy="105580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MOV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31DA0B-33FB-0F00-BB58-5DBE9C98E940}"/>
              </a:ext>
            </a:extLst>
          </p:cNvPr>
          <p:cNvSpPr/>
          <p:nvPr/>
        </p:nvSpPr>
        <p:spPr>
          <a:xfrm>
            <a:off x="3671740" y="4703060"/>
            <a:ext cx="1800520" cy="105580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MVN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439F3C-0EB1-4189-D3AD-5EF2D1502F49}"/>
              </a:ext>
            </a:extLst>
          </p:cNvPr>
          <p:cNvSpPr/>
          <p:nvPr/>
        </p:nvSpPr>
        <p:spPr>
          <a:xfrm>
            <a:off x="6117995" y="4298624"/>
            <a:ext cx="2498103" cy="14328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N-register or immediate value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  <p:bldP spid="9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09EE7-34B7-FD08-AE11-0CC21094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504825"/>
            <a:ext cx="7115865" cy="250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02457-CF39-CC77-B24B-437CCAB4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40" y="2757487"/>
            <a:ext cx="4589274" cy="1247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0D1AE-E58E-589A-E3F1-94BE4373A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3752343"/>
            <a:ext cx="6217350" cy="184308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E06B4A-DA79-CBE7-36C7-CE2EF15F43BD}"/>
              </a:ext>
            </a:extLst>
          </p:cNvPr>
          <p:cNvSpPr/>
          <p:nvPr/>
        </p:nvSpPr>
        <p:spPr>
          <a:xfrm>
            <a:off x="5301574" y="220898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Postindex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71E1D8-D96C-74A4-33E9-93E2C0767489}"/>
              </a:ext>
            </a:extLst>
          </p:cNvPr>
          <p:cNvSpPr txBox="1"/>
          <p:nvPr/>
        </p:nvSpPr>
        <p:spPr>
          <a:xfrm>
            <a:off x="527901" y="165980"/>
            <a:ext cx="8441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</a:rPr>
              <a:t>OFFSET CLASSES OF SINGLE REGISTER LOAD STORE ADDRESSING MODES</a:t>
            </a:r>
            <a:endParaRPr lang="en-IN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E472CC-6A56-0B09-D213-456ED53CBABF}"/>
              </a:ext>
            </a:extLst>
          </p:cNvPr>
          <p:cNvSpPr/>
          <p:nvPr/>
        </p:nvSpPr>
        <p:spPr>
          <a:xfrm>
            <a:off x="1183850" y="2182793"/>
            <a:ext cx="2997723" cy="16687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SIGNED:</a:t>
            </a:r>
          </a:p>
          <a:p>
            <a:pPr algn="ctr"/>
            <a:r>
              <a:rPr lang="en-US" sz="3200" dirty="0"/>
              <a:t>+/-</a:t>
            </a:r>
            <a:endParaRPr lang="en-IN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0851CB-4AA2-BB51-530C-983EAF402C70}"/>
              </a:ext>
            </a:extLst>
          </p:cNvPr>
          <p:cNvSpPr/>
          <p:nvPr/>
        </p:nvSpPr>
        <p:spPr>
          <a:xfrm>
            <a:off x="4909089" y="4155749"/>
            <a:ext cx="3962537" cy="17100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Scaled: Barrel shifter use with offset</a:t>
            </a:r>
            <a:endParaRPr lang="en-IN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060899-30D4-9072-7330-8613B44A2A4B}"/>
              </a:ext>
            </a:extLst>
          </p:cNvPr>
          <p:cNvSpPr/>
          <p:nvPr/>
        </p:nvSpPr>
        <p:spPr>
          <a:xfrm>
            <a:off x="4748402" y="2182793"/>
            <a:ext cx="3653672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Register (Rm)</a:t>
            </a:r>
            <a:endParaRPr lang="en-I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25B1D0-E318-7AE3-E619-04DA6FC2BFD6}"/>
              </a:ext>
            </a:extLst>
          </p:cNvPr>
          <p:cNvSpPr/>
          <p:nvPr/>
        </p:nvSpPr>
        <p:spPr>
          <a:xfrm>
            <a:off x="1099712" y="4085430"/>
            <a:ext cx="2997723" cy="14988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Immediate (12bit)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259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A217912-D38F-A8C3-578F-E4D4CA267058}"/>
              </a:ext>
            </a:extLst>
          </p:cNvPr>
          <p:cNvSpPr/>
          <p:nvPr/>
        </p:nvSpPr>
        <p:spPr>
          <a:xfrm>
            <a:off x="5301574" y="220898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With writeback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Examples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0470F-DB9D-E22F-A33E-6F6981EA3526}"/>
              </a:ext>
            </a:extLst>
          </p:cNvPr>
          <p:cNvSpPr txBox="1"/>
          <p:nvPr/>
        </p:nvSpPr>
        <p:spPr>
          <a:xfrm>
            <a:off x="659252" y="1108953"/>
            <a:ext cx="2874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[r1,#4]!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E2DF537-9D2F-037C-91A5-17534E9C6305}"/>
              </a:ext>
            </a:extLst>
          </p:cNvPr>
          <p:cNvSpPr/>
          <p:nvPr/>
        </p:nvSpPr>
        <p:spPr>
          <a:xfrm>
            <a:off x="1476862" y="180586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86637-79E4-BB6B-D2D9-986F702B6D34}"/>
              </a:ext>
            </a:extLst>
          </p:cNvPr>
          <p:cNvSpPr txBox="1"/>
          <p:nvPr/>
        </p:nvSpPr>
        <p:spPr>
          <a:xfrm>
            <a:off x="1951971" y="1662951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A67A120-CE2B-1F52-78FF-43C80685D0E2}"/>
              </a:ext>
            </a:extLst>
          </p:cNvPr>
          <p:cNvSpPr/>
          <p:nvPr/>
        </p:nvSpPr>
        <p:spPr>
          <a:xfrm>
            <a:off x="1476862" y="235986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52CB4-2F79-CBC6-DDA3-75CBEB75CC6A}"/>
              </a:ext>
            </a:extLst>
          </p:cNvPr>
          <p:cNvSpPr txBox="1"/>
          <p:nvPr/>
        </p:nvSpPr>
        <p:spPr>
          <a:xfrm>
            <a:off x="1951971" y="2216949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r0=mem32[r1+0x4]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8737938-711B-0620-7E5B-B80FE0E885AA}"/>
              </a:ext>
            </a:extLst>
          </p:cNvPr>
          <p:cNvSpPr/>
          <p:nvPr/>
        </p:nvSpPr>
        <p:spPr>
          <a:xfrm>
            <a:off x="1476862" y="2913864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7CDBF3-2D6E-98D0-51E7-F4553CA6AFD0}"/>
              </a:ext>
            </a:extLst>
          </p:cNvPr>
          <p:cNvSpPr txBox="1"/>
          <p:nvPr/>
        </p:nvSpPr>
        <p:spPr>
          <a:xfrm>
            <a:off x="1951971" y="2770947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r1=r1+0x4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65282-9DE0-C4E7-A287-FD6BF3A79687}"/>
              </a:ext>
            </a:extLst>
          </p:cNvPr>
          <p:cNvSpPr txBox="1"/>
          <p:nvPr/>
        </p:nvSpPr>
        <p:spPr>
          <a:xfrm>
            <a:off x="817411" y="3563834"/>
            <a:ext cx="2791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[r1,r2]!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7D38D5C-2928-B210-C39B-14A84817A3AA}"/>
              </a:ext>
            </a:extLst>
          </p:cNvPr>
          <p:cNvSpPr/>
          <p:nvPr/>
        </p:nvSpPr>
        <p:spPr>
          <a:xfrm>
            <a:off x="1635021" y="426074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1CF1E-B9EB-A2AB-6B7C-4C4BB30E2794}"/>
              </a:ext>
            </a:extLst>
          </p:cNvPr>
          <p:cNvSpPr txBox="1"/>
          <p:nvPr/>
        </p:nvSpPr>
        <p:spPr>
          <a:xfrm>
            <a:off x="2110130" y="4117832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5EF89FA-D322-1D9A-4677-BF356565F4AB}"/>
              </a:ext>
            </a:extLst>
          </p:cNvPr>
          <p:cNvSpPr/>
          <p:nvPr/>
        </p:nvSpPr>
        <p:spPr>
          <a:xfrm>
            <a:off x="1635021" y="4814747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4A697-332B-F5FB-5D59-C0DEBE2E3C52}"/>
              </a:ext>
            </a:extLst>
          </p:cNvPr>
          <p:cNvSpPr txBox="1"/>
          <p:nvPr/>
        </p:nvSpPr>
        <p:spPr>
          <a:xfrm>
            <a:off x="2110130" y="4671830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r0=mem32[r1+r2]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30A1B8E-29EE-273A-8BBD-0A89ADA37495}"/>
              </a:ext>
            </a:extLst>
          </p:cNvPr>
          <p:cNvSpPr/>
          <p:nvPr/>
        </p:nvSpPr>
        <p:spPr>
          <a:xfrm>
            <a:off x="1635021" y="5368745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8A763-B786-1924-658B-0D7BD1FA51BA}"/>
              </a:ext>
            </a:extLst>
          </p:cNvPr>
          <p:cNvSpPr txBox="1"/>
          <p:nvPr/>
        </p:nvSpPr>
        <p:spPr>
          <a:xfrm>
            <a:off x="2110130" y="5225828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r1=r1+r2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EEB50-C96D-56D2-C7AC-3EE6D6DBBCB2}"/>
              </a:ext>
            </a:extLst>
          </p:cNvPr>
          <p:cNvSpPr txBox="1"/>
          <p:nvPr/>
        </p:nvSpPr>
        <p:spPr>
          <a:xfrm>
            <a:off x="698162" y="418289"/>
            <a:ext cx="44454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[r1,r2,LSR#0x4]!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57586FD-840D-F052-91B1-749AF39D396A}"/>
              </a:ext>
            </a:extLst>
          </p:cNvPr>
          <p:cNvSpPr/>
          <p:nvPr/>
        </p:nvSpPr>
        <p:spPr>
          <a:xfrm>
            <a:off x="1515772" y="1115204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81B77-1917-E0DD-0986-6444A26006C5}"/>
              </a:ext>
            </a:extLst>
          </p:cNvPr>
          <p:cNvSpPr txBox="1"/>
          <p:nvPr/>
        </p:nvSpPr>
        <p:spPr>
          <a:xfrm>
            <a:off x="1990881" y="972287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Scaled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61028C7-1D52-BFDF-8EB2-BF67C318477B}"/>
              </a:ext>
            </a:extLst>
          </p:cNvPr>
          <p:cNvSpPr/>
          <p:nvPr/>
        </p:nvSpPr>
        <p:spPr>
          <a:xfrm>
            <a:off x="1515772" y="1669202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122A6-C619-B3A0-8FF2-DDDBC24B484A}"/>
              </a:ext>
            </a:extLst>
          </p:cNvPr>
          <p:cNvSpPr txBox="1"/>
          <p:nvPr/>
        </p:nvSpPr>
        <p:spPr>
          <a:xfrm>
            <a:off x="1990881" y="1526285"/>
            <a:ext cx="420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r0=mem32[r1+(r2&lt;&lt;0x4)]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2C4DFF1-A24A-8DCC-0F83-F977172F9AF7}"/>
              </a:ext>
            </a:extLst>
          </p:cNvPr>
          <p:cNvSpPr/>
          <p:nvPr/>
        </p:nvSpPr>
        <p:spPr>
          <a:xfrm>
            <a:off x="1515772" y="222320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4AECB-FA88-B05A-74A9-CB96E0F12F80}"/>
              </a:ext>
            </a:extLst>
          </p:cNvPr>
          <p:cNvSpPr txBox="1"/>
          <p:nvPr/>
        </p:nvSpPr>
        <p:spPr>
          <a:xfrm>
            <a:off x="1990881" y="2080283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r1=r1+(r2&lt;&lt;0x4)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42E2C-BEBE-8A7F-1735-13E5B0A89169}"/>
              </a:ext>
            </a:extLst>
          </p:cNvPr>
          <p:cNvSpPr txBox="1"/>
          <p:nvPr/>
        </p:nvSpPr>
        <p:spPr>
          <a:xfrm>
            <a:off x="762282" y="2777198"/>
            <a:ext cx="2874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[r1,#4]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39B041-E2B7-2CA3-D012-6090B3B93461}"/>
              </a:ext>
            </a:extLst>
          </p:cNvPr>
          <p:cNvSpPr/>
          <p:nvPr/>
        </p:nvSpPr>
        <p:spPr>
          <a:xfrm>
            <a:off x="1579892" y="3474113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A350D-BD0E-92BB-7AAD-93A01696CD7C}"/>
              </a:ext>
            </a:extLst>
          </p:cNvPr>
          <p:cNvSpPr txBox="1"/>
          <p:nvPr/>
        </p:nvSpPr>
        <p:spPr>
          <a:xfrm>
            <a:off x="2055001" y="3331196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E593A8E-362D-1D90-B46A-9FB1870EDF1A}"/>
              </a:ext>
            </a:extLst>
          </p:cNvPr>
          <p:cNvSpPr/>
          <p:nvPr/>
        </p:nvSpPr>
        <p:spPr>
          <a:xfrm>
            <a:off x="1579892" y="402811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3F7BF-6ADE-15B2-3AB5-470FCD4E6F07}"/>
              </a:ext>
            </a:extLst>
          </p:cNvPr>
          <p:cNvSpPr txBox="1"/>
          <p:nvPr/>
        </p:nvSpPr>
        <p:spPr>
          <a:xfrm>
            <a:off x="2055001" y="38851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r0=mem32[r1+4]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7FBB4DC-8CFD-FBDE-AA44-3EE46C729226}"/>
              </a:ext>
            </a:extLst>
          </p:cNvPr>
          <p:cNvSpPr/>
          <p:nvPr/>
        </p:nvSpPr>
        <p:spPr>
          <a:xfrm>
            <a:off x="1579892" y="458210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04C57-416D-3C45-E3A2-12551BF6AC8A}"/>
              </a:ext>
            </a:extLst>
          </p:cNvPr>
          <p:cNvSpPr txBox="1"/>
          <p:nvPr/>
        </p:nvSpPr>
        <p:spPr>
          <a:xfrm>
            <a:off x="2055001" y="4439192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r1=not updated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0C24B4-5772-9677-DEB2-86F9753C6374}"/>
              </a:ext>
            </a:extLst>
          </p:cNvPr>
          <p:cNvSpPr/>
          <p:nvPr/>
        </p:nvSpPr>
        <p:spPr>
          <a:xfrm>
            <a:off x="5807412" y="153649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With writeback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Examples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62BD98-C2BC-7A9E-CA53-8316907B97ED}"/>
              </a:ext>
            </a:extLst>
          </p:cNvPr>
          <p:cNvSpPr/>
          <p:nvPr/>
        </p:nvSpPr>
        <p:spPr>
          <a:xfrm>
            <a:off x="5507215" y="2535824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Only </a:t>
            </a:r>
            <a:r>
              <a:rPr lang="en-US" sz="3000" dirty="0" err="1">
                <a:latin typeface="Book Antiqua" panose="02040602050305030304" pitchFamily="18" charset="0"/>
              </a:rPr>
              <a:t>preindex</a:t>
            </a:r>
            <a:r>
              <a:rPr lang="en-US" sz="3000" dirty="0">
                <a:latin typeface="Book Antiqua" panose="02040602050305030304" pitchFamily="18" charset="0"/>
              </a:rPr>
              <a:t> example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8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73AAF5-6BF7-AC49-8312-0632B7D93B50}"/>
              </a:ext>
            </a:extLst>
          </p:cNvPr>
          <p:cNvSpPr txBox="1"/>
          <p:nvPr/>
        </p:nvSpPr>
        <p:spPr>
          <a:xfrm>
            <a:off x="649524" y="486383"/>
            <a:ext cx="2683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[r1,r2]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45C435-B0EF-65FE-B119-8AEE750BB6D2}"/>
              </a:ext>
            </a:extLst>
          </p:cNvPr>
          <p:cNvSpPr/>
          <p:nvPr/>
        </p:nvSpPr>
        <p:spPr>
          <a:xfrm>
            <a:off x="1467134" y="118329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F4B0E-0A49-7D7A-AC26-072DCFD9F02E}"/>
              </a:ext>
            </a:extLst>
          </p:cNvPr>
          <p:cNvSpPr txBox="1"/>
          <p:nvPr/>
        </p:nvSpPr>
        <p:spPr>
          <a:xfrm>
            <a:off x="1942243" y="1040381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67BCCC4-C5E4-3EF9-B570-E54C794FCE33}"/>
              </a:ext>
            </a:extLst>
          </p:cNvPr>
          <p:cNvSpPr/>
          <p:nvPr/>
        </p:nvSpPr>
        <p:spPr>
          <a:xfrm>
            <a:off x="1467134" y="173729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434DE-8F23-CA52-EC76-A7763082F0D4}"/>
              </a:ext>
            </a:extLst>
          </p:cNvPr>
          <p:cNvSpPr txBox="1"/>
          <p:nvPr/>
        </p:nvSpPr>
        <p:spPr>
          <a:xfrm>
            <a:off x="1942243" y="1594379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r0=mem32[r1+r2]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F4E2454-81C4-CD0B-4894-7A8965E2E203}"/>
              </a:ext>
            </a:extLst>
          </p:cNvPr>
          <p:cNvSpPr/>
          <p:nvPr/>
        </p:nvSpPr>
        <p:spPr>
          <a:xfrm>
            <a:off x="1467134" y="2291294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A77F0-5695-1747-19C0-BF240F4DB9FE}"/>
              </a:ext>
            </a:extLst>
          </p:cNvPr>
          <p:cNvSpPr txBox="1"/>
          <p:nvPr/>
        </p:nvSpPr>
        <p:spPr>
          <a:xfrm>
            <a:off x="1942243" y="214837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r1=not updated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D9D6B-CA70-D5A3-9047-F80C1A68AFD8}"/>
              </a:ext>
            </a:extLst>
          </p:cNvPr>
          <p:cNvSpPr txBox="1"/>
          <p:nvPr/>
        </p:nvSpPr>
        <p:spPr>
          <a:xfrm>
            <a:off x="602432" y="2816798"/>
            <a:ext cx="46698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[r1,-r2,LSR #0x4]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330C8B8-C55C-3772-66AD-65AE8295615B}"/>
              </a:ext>
            </a:extLst>
          </p:cNvPr>
          <p:cNvSpPr/>
          <p:nvPr/>
        </p:nvSpPr>
        <p:spPr>
          <a:xfrm>
            <a:off x="1420042" y="3513713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24BF8-18B5-0334-68E6-D33A56748290}"/>
              </a:ext>
            </a:extLst>
          </p:cNvPr>
          <p:cNvSpPr txBox="1"/>
          <p:nvPr/>
        </p:nvSpPr>
        <p:spPr>
          <a:xfrm>
            <a:off x="1895151" y="3370796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Scaled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6301E2-B2D4-BCE3-F3EA-CC12B3E47D3B}"/>
              </a:ext>
            </a:extLst>
          </p:cNvPr>
          <p:cNvSpPr/>
          <p:nvPr/>
        </p:nvSpPr>
        <p:spPr>
          <a:xfrm>
            <a:off x="1420042" y="406771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A406D-C759-D0CF-C5BF-9106AFDBDBFF}"/>
              </a:ext>
            </a:extLst>
          </p:cNvPr>
          <p:cNvSpPr txBox="1"/>
          <p:nvPr/>
        </p:nvSpPr>
        <p:spPr>
          <a:xfrm>
            <a:off x="1895151" y="3924794"/>
            <a:ext cx="4330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r0=mem32[r1+-(r2&lt;&lt;0x4)]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272D12B-2742-5773-B191-BB6E8293E680}"/>
              </a:ext>
            </a:extLst>
          </p:cNvPr>
          <p:cNvSpPr/>
          <p:nvPr/>
        </p:nvSpPr>
        <p:spPr>
          <a:xfrm>
            <a:off x="1420042" y="462170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FA66D-F411-B07A-2A01-55B9C9AF4C64}"/>
              </a:ext>
            </a:extLst>
          </p:cNvPr>
          <p:cNvSpPr txBox="1"/>
          <p:nvPr/>
        </p:nvSpPr>
        <p:spPr>
          <a:xfrm>
            <a:off x="1895151" y="4478792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r1=not updated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5168ED-6275-F007-D3E1-70781646706D}"/>
              </a:ext>
            </a:extLst>
          </p:cNvPr>
          <p:cNvSpPr/>
          <p:nvPr/>
        </p:nvSpPr>
        <p:spPr>
          <a:xfrm>
            <a:off x="5301574" y="220898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Only </a:t>
            </a:r>
            <a:r>
              <a:rPr lang="en-US" sz="3000" dirty="0" err="1">
                <a:latin typeface="Book Antiqua" panose="02040602050305030304" pitchFamily="18" charset="0"/>
              </a:rPr>
              <a:t>Preindex</a:t>
            </a:r>
            <a:endParaRPr lang="en-US" sz="3000" dirty="0">
              <a:latin typeface="Book Antiqua" panose="02040602050305030304" pitchFamily="18" charset="0"/>
            </a:endParaRP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Examples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8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79126D-514C-2BD0-89BE-A3F55182066C}"/>
              </a:ext>
            </a:extLst>
          </p:cNvPr>
          <p:cNvSpPr txBox="1"/>
          <p:nvPr/>
        </p:nvSpPr>
        <p:spPr>
          <a:xfrm>
            <a:off x="678707" y="768484"/>
            <a:ext cx="27671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[r1],#4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600F017-B524-AFDA-75D9-211EC763BAD4}"/>
              </a:ext>
            </a:extLst>
          </p:cNvPr>
          <p:cNvSpPr/>
          <p:nvPr/>
        </p:nvSpPr>
        <p:spPr>
          <a:xfrm>
            <a:off x="1496317" y="146539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6D0D6-D278-E8CF-E4D9-E3076FD0DCFC}"/>
              </a:ext>
            </a:extLst>
          </p:cNvPr>
          <p:cNvSpPr txBox="1"/>
          <p:nvPr/>
        </p:nvSpPr>
        <p:spPr>
          <a:xfrm>
            <a:off x="1971426" y="1322482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197D972-47DD-F96F-9155-49509FC630F5}"/>
              </a:ext>
            </a:extLst>
          </p:cNvPr>
          <p:cNvSpPr/>
          <p:nvPr/>
        </p:nvSpPr>
        <p:spPr>
          <a:xfrm>
            <a:off x="1496317" y="2019397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DB856-EFDB-B56A-7A7D-4A9CA3BBEC08}"/>
              </a:ext>
            </a:extLst>
          </p:cNvPr>
          <p:cNvSpPr txBox="1"/>
          <p:nvPr/>
        </p:nvSpPr>
        <p:spPr>
          <a:xfrm>
            <a:off x="1971426" y="187648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2870A73-BF90-DB3D-E972-AB57E5B039A6}"/>
              </a:ext>
            </a:extLst>
          </p:cNvPr>
          <p:cNvSpPr/>
          <p:nvPr/>
        </p:nvSpPr>
        <p:spPr>
          <a:xfrm>
            <a:off x="1496317" y="2573395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EE383-076D-C215-EFEF-CF9EE134AF72}"/>
              </a:ext>
            </a:extLst>
          </p:cNvPr>
          <p:cNvSpPr txBox="1"/>
          <p:nvPr/>
        </p:nvSpPr>
        <p:spPr>
          <a:xfrm>
            <a:off x="1971426" y="2430478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325BA-4F97-3AB8-804B-FB336CD4C0E6}"/>
              </a:ext>
            </a:extLst>
          </p:cNvPr>
          <p:cNvSpPr txBox="1"/>
          <p:nvPr/>
        </p:nvSpPr>
        <p:spPr>
          <a:xfrm>
            <a:off x="729465" y="3088695"/>
            <a:ext cx="2683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[r1],r2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348CB6B-2ED7-3D3B-F811-421F81D4BC20}"/>
              </a:ext>
            </a:extLst>
          </p:cNvPr>
          <p:cNvSpPr/>
          <p:nvPr/>
        </p:nvSpPr>
        <p:spPr>
          <a:xfrm>
            <a:off x="1547075" y="378561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12259-6CA1-9228-D47D-74C337D7DEBE}"/>
              </a:ext>
            </a:extLst>
          </p:cNvPr>
          <p:cNvSpPr txBox="1"/>
          <p:nvPr/>
        </p:nvSpPr>
        <p:spPr>
          <a:xfrm>
            <a:off x="2022184" y="3642693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7A2AC9F-F563-915D-F389-B53F1C8748CA}"/>
              </a:ext>
            </a:extLst>
          </p:cNvPr>
          <p:cNvSpPr/>
          <p:nvPr/>
        </p:nvSpPr>
        <p:spPr>
          <a:xfrm>
            <a:off x="1547075" y="433960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2DC60E-B9A2-FFF4-AFD5-AB3136FF63EC}"/>
              </a:ext>
            </a:extLst>
          </p:cNvPr>
          <p:cNvSpPr txBox="1"/>
          <p:nvPr/>
        </p:nvSpPr>
        <p:spPr>
          <a:xfrm>
            <a:off x="2022184" y="4196691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BC49102-F350-F654-2290-D2F0D279B952}"/>
              </a:ext>
            </a:extLst>
          </p:cNvPr>
          <p:cNvSpPr/>
          <p:nvPr/>
        </p:nvSpPr>
        <p:spPr>
          <a:xfrm>
            <a:off x="1547075" y="489360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D7233-F23C-944C-6E83-A45AC98ADC6D}"/>
              </a:ext>
            </a:extLst>
          </p:cNvPr>
          <p:cNvSpPr txBox="1"/>
          <p:nvPr/>
        </p:nvSpPr>
        <p:spPr>
          <a:xfrm>
            <a:off x="2022184" y="4750689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r1=r1+r2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6C984C-FB9D-134E-F95F-8E15DC22FA28}"/>
              </a:ext>
            </a:extLst>
          </p:cNvPr>
          <p:cNvSpPr/>
          <p:nvPr/>
        </p:nvSpPr>
        <p:spPr>
          <a:xfrm>
            <a:off x="5301574" y="220898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Post index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Examples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76093-BB54-0395-8FA1-C82DA597755D}"/>
              </a:ext>
            </a:extLst>
          </p:cNvPr>
          <p:cNvSpPr txBox="1"/>
          <p:nvPr/>
        </p:nvSpPr>
        <p:spPr>
          <a:xfrm>
            <a:off x="707891" y="593387"/>
            <a:ext cx="4434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LDR r0, [r1],r2 LSR #0x4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0D1A35A-AD60-7E43-CA63-A14E010CC693}"/>
              </a:ext>
            </a:extLst>
          </p:cNvPr>
          <p:cNvSpPr/>
          <p:nvPr/>
        </p:nvSpPr>
        <p:spPr>
          <a:xfrm>
            <a:off x="1525501" y="1290302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31BA7-4E01-9E23-376A-C0AC3EF50B6A}"/>
              </a:ext>
            </a:extLst>
          </p:cNvPr>
          <p:cNvSpPr txBox="1"/>
          <p:nvPr/>
        </p:nvSpPr>
        <p:spPr>
          <a:xfrm>
            <a:off x="2000610" y="1147385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Scaled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89E6D6A-D6B9-537D-680C-6A0D70C08E49}"/>
              </a:ext>
            </a:extLst>
          </p:cNvPr>
          <p:cNvSpPr/>
          <p:nvPr/>
        </p:nvSpPr>
        <p:spPr>
          <a:xfrm>
            <a:off x="1525501" y="184430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C5912-EAF8-7E8A-820E-3453CDDF0332}"/>
              </a:ext>
            </a:extLst>
          </p:cNvPr>
          <p:cNvSpPr txBox="1"/>
          <p:nvPr/>
        </p:nvSpPr>
        <p:spPr>
          <a:xfrm>
            <a:off x="2000610" y="1701383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r0=mem32[r1]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27FBEE7-5ABD-BE43-0EC9-B58FB32E6FFA}"/>
              </a:ext>
            </a:extLst>
          </p:cNvPr>
          <p:cNvSpPr/>
          <p:nvPr/>
        </p:nvSpPr>
        <p:spPr>
          <a:xfrm>
            <a:off x="1525501" y="239829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1C3E6-1FAB-6C83-CD0B-4225B34DCEBD}"/>
              </a:ext>
            </a:extLst>
          </p:cNvPr>
          <p:cNvSpPr txBox="1"/>
          <p:nvPr/>
        </p:nvSpPr>
        <p:spPr>
          <a:xfrm>
            <a:off x="2000610" y="2255381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r1=r1+(r2&lt;&lt;0x4)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29A14F-E996-F2D4-DD0A-32FEA38C2576}"/>
              </a:ext>
            </a:extLst>
          </p:cNvPr>
          <p:cNvSpPr/>
          <p:nvPr/>
        </p:nvSpPr>
        <p:spPr>
          <a:xfrm>
            <a:off x="5301574" y="220898"/>
            <a:ext cx="3183174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Post index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Examples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30AC866-B290-E592-072A-05EBD90F809A}"/>
              </a:ext>
            </a:extLst>
          </p:cNvPr>
          <p:cNvSpPr/>
          <p:nvPr/>
        </p:nvSpPr>
        <p:spPr>
          <a:xfrm>
            <a:off x="6207146" y="200805"/>
            <a:ext cx="2786347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Variations of STRH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7BDA1-22CD-49F4-A861-0E0E461097CE}"/>
              </a:ext>
            </a:extLst>
          </p:cNvPr>
          <p:cNvSpPr txBox="1"/>
          <p:nvPr/>
        </p:nvSpPr>
        <p:spPr>
          <a:xfrm>
            <a:off x="707891" y="593387"/>
            <a:ext cx="3515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[r1,#0x4]!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2918FAD-4260-26C2-A858-C4590A614F0A}"/>
              </a:ext>
            </a:extLst>
          </p:cNvPr>
          <p:cNvSpPr/>
          <p:nvPr/>
        </p:nvSpPr>
        <p:spPr>
          <a:xfrm>
            <a:off x="1554684" y="183505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024B1-AE51-0BE0-045A-506DBC3DA1D3}"/>
              </a:ext>
            </a:extLst>
          </p:cNvPr>
          <p:cNvSpPr txBox="1"/>
          <p:nvPr/>
        </p:nvSpPr>
        <p:spPr>
          <a:xfrm>
            <a:off x="2029793" y="1692134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0047A8-D2F3-6B45-7A6B-04B399B48122}"/>
              </a:ext>
            </a:extLst>
          </p:cNvPr>
          <p:cNvSpPr/>
          <p:nvPr/>
        </p:nvSpPr>
        <p:spPr>
          <a:xfrm>
            <a:off x="1554684" y="238904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15395-36F1-E144-AAF3-EFC05051BEB5}"/>
              </a:ext>
            </a:extLst>
          </p:cNvPr>
          <p:cNvSpPr txBox="1"/>
          <p:nvPr/>
        </p:nvSpPr>
        <p:spPr>
          <a:xfrm>
            <a:off x="2029793" y="2246132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mem16[r1+0x4]=r0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93319D-B875-102B-2F03-0AEAF118A2BD}"/>
              </a:ext>
            </a:extLst>
          </p:cNvPr>
          <p:cNvSpPr/>
          <p:nvPr/>
        </p:nvSpPr>
        <p:spPr>
          <a:xfrm>
            <a:off x="1554684" y="2943047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74948-1B78-58C3-0C7A-4EAD4D0C7E97}"/>
              </a:ext>
            </a:extLst>
          </p:cNvPr>
          <p:cNvSpPr txBox="1"/>
          <p:nvPr/>
        </p:nvSpPr>
        <p:spPr>
          <a:xfrm>
            <a:off x="2029793" y="2800130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r1=r1+0x4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01CED99-7F28-A9BF-8AC9-6850E9D0B08D}"/>
              </a:ext>
            </a:extLst>
          </p:cNvPr>
          <p:cNvSpPr/>
          <p:nvPr/>
        </p:nvSpPr>
        <p:spPr>
          <a:xfrm>
            <a:off x="1554683" y="131741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19CE7-EB46-6CB7-38F4-A1F447F657CA}"/>
              </a:ext>
            </a:extLst>
          </p:cNvPr>
          <p:cNvSpPr txBox="1"/>
          <p:nvPr/>
        </p:nvSpPr>
        <p:spPr>
          <a:xfrm>
            <a:off x="2076885" y="1173538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Preindex</a:t>
            </a:r>
            <a:r>
              <a:rPr lang="en-US" sz="2800" dirty="0">
                <a:latin typeface="Book Antiqua" panose="02040602050305030304" pitchFamily="18" charset="0"/>
              </a:rPr>
              <a:t> with writeback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7AA5E-1A6C-1721-6145-3962AF56611B}"/>
              </a:ext>
            </a:extLst>
          </p:cNvPr>
          <p:cNvSpPr txBox="1"/>
          <p:nvPr/>
        </p:nvSpPr>
        <p:spPr>
          <a:xfrm>
            <a:off x="2699782" y="3354128"/>
            <a:ext cx="304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[r1,r2]!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2B19E03-4AA5-00DA-3E44-98B82310A4BD}"/>
              </a:ext>
            </a:extLst>
          </p:cNvPr>
          <p:cNvSpPr/>
          <p:nvPr/>
        </p:nvSpPr>
        <p:spPr>
          <a:xfrm>
            <a:off x="3546575" y="4595792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CC53D-7635-ADC8-9761-CE5F884EE94D}"/>
              </a:ext>
            </a:extLst>
          </p:cNvPr>
          <p:cNvSpPr txBox="1"/>
          <p:nvPr/>
        </p:nvSpPr>
        <p:spPr>
          <a:xfrm>
            <a:off x="4021684" y="4452875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97DC31D-BB4F-A354-AEB7-A047BDA3EDF3}"/>
              </a:ext>
            </a:extLst>
          </p:cNvPr>
          <p:cNvSpPr/>
          <p:nvPr/>
        </p:nvSpPr>
        <p:spPr>
          <a:xfrm>
            <a:off x="3546575" y="514979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D68400-F5FD-3534-8BB4-55DA4C0421ED}"/>
              </a:ext>
            </a:extLst>
          </p:cNvPr>
          <p:cNvSpPr txBox="1"/>
          <p:nvPr/>
        </p:nvSpPr>
        <p:spPr>
          <a:xfrm>
            <a:off x="4021684" y="5006873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mem16[r1+r2]=r0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BA33EF8-AD4A-F212-20AA-3145F87A065A}"/>
              </a:ext>
            </a:extLst>
          </p:cNvPr>
          <p:cNvSpPr/>
          <p:nvPr/>
        </p:nvSpPr>
        <p:spPr>
          <a:xfrm>
            <a:off x="3546575" y="570378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9E84F-B0A9-7F6C-F4CF-F7B2F737C299}"/>
              </a:ext>
            </a:extLst>
          </p:cNvPr>
          <p:cNvSpPr txBox="1"/>
          <p:nvPr/>
        </p:nvSpPr>
        <p:spPr>
          <a:xfrm>
            <a:off x="4021684" y="5560871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r1=r1+r2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2B6B44B-BB7C-82B5-F6E6-C6BFBDCECB04}"/>
              </a:ext>
            </a:extLst>
          </p:cNvPr>
          <p:cNvSpPr/>
          <p:nvPr/>
        </p:nvSpPr>
        <p:spPr>
          <a:xfrm>
            <a:off x="3546574" y="4078152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843279-7AA7-963E-6D1C-4F0DF7E86399}"/>
              </a:ext>
            </a:extLst>
          </p:cNvPr>
          <p:cNvSpPr txBox="1"/>
          <p:nvPr/>
        </p:nvSpPr>
        <p:spPr>
          <a:xfrm>
            <a:off x="4068776" y="3934279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Preindex</a:t>
            </a:r>
            <a:r>
              <a:rPr lang="en-US" sz="2800" dirty="0">
                <a:latin typeface="Book Antiqua" panose="02040602050305030304" pitchFamily="18" charset="0"/>
              </a:rPr>
              <a:t> with writeback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0A827-8464-69EB-F2BE-6505CB850C92}"/>
              </a:ext>
            </a:extLst>
          </p:cNvPr>
          <p:cNvSpPr txBox="1"/>
          <p:nvPr/>
        </p:nvSpPr>
        <p:spPr>
          <a:xfrm>
            <a:off x="688436" y="389106"/>
            <a:ext cx="3515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[r1,#0x4]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EA86B47-F022-181D-C450-AB5518695326}"/>
              </a:ext>
            </a:extLst>
          </p:cNvPr>
          <p:cNvSpPr/>
          <p:nvPr/>
        </p:nvSpPr>
        <p:spPr>
          <a:xfrm>
            <a:off x="1535229" y="163077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1F0A7-ECB0-5D75-F2C1-4C864090CE83}"/>
              </a:ext>
            </a:extLst>
          </p:cNvPr>
          <p:cNvSpPr txBox="1"/>
          <p:nvPr/>
        </p:nvSpPr>
        <p:spPr>
          <a:xfrm>
            <a:off x="2010338" y="1487853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9352EB-11ED-BFFA-6BB0-D70CF6B392DE}"/>
              </a:ext>
            </a:extLst>
          </p:cNvPr>
          <p:cNvSpPr/>
          <p:nvPr/>
        </p:nvSpPr>
        <p:spPr>
          <a:xfrm>
            <a:off x="1535229" y="218476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7A43A-9184-5829-AD70-0F114D734547}"/>
              </a:ext>
            </a:extLst>
          </p:cNvPr>
          <p:cNvSpPr txBox="1"/>
          <p:nvPr/>
        </p:nvSpPr>
        <p:spPr>
          <a:xfrm>
            <a:off x="2010338" y="2041851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mem16[r1+0x4]=r0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7CC44E8-B25D-8C98-62F1-BB475681172D}"/>
              </a:ext>
            </a:extLst>
          </p:cNvPr>
          <p:cNvSpPr/>
          <p:nvPr/>
        </p:nvSpPr>
        <p:spPr>
          <a:xfrm>
            <a:off x="1535229" y="273876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A8848-B7B4-84D2-D523-4AC103CCB0B4}"/>
              </a:ext>
            </a:extLst>
          </p:cNvPr>
          <p:cNvSpPr txBox="1"/>
          <p:nvPr/>
        </p:nvSpPr>
        <p:spPr>
          <a:xfrm>
            <a:off x="2010338" y="2595849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r1=not updated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6F334E-1998-F7E3-76D2-088B2423417D}"/>
              </a:ext>
            </a:extLst>
          </p:cNvPr>
          <p:cNvSpPr/>
          <p:nvPr/>
        </p:nvSpPr>
        <p:spPr>
          <a:xfrm>
            <a:off x="1535228" y="1113130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B2B6A-EEC2-DDC5-BE13-B0ED586CACBA}"/>
              </a:ext>
            </a:extLst>
          </p:cNvPr>
          <p:cNvSpPr txBox="1"/>
          <p:nvPr/>
        </p:nvSpPr>
        <p:spPr>
          <a:xfrm>
            <a:off x="2057430" y="969257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Preindex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97CF7-79D4-EFCE-D677-38B8B56A9A85}"/>
              </a:ext>
            </a:extLst>
          </p:cNvPr>
          <p:cNvSpPr txBox="1"/>
          <p:nvPr/>
        </p:nvSpPr>
        <p:spPr>
          <a:xfrm>
            <a:off x="3280878" y="3184934"/>
            <a:ext cx="304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[r1,r2]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C0F1870-5108-43DF-AC7A-7AF91EBA00CA}"/>
              </a:ext>
            </a:extLst>
          </p:cNvPr>
          <p:cNvSpPr/>
          <p:nvPr/>
        </p:nvSpPr>
        <p:spPr>
          <a:xfrm>
            <a:off x="4127671" y="442659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837B6-2930-21AD-6CC5-79A862ABCE7C}"/>
              </a:ext>
            </a:extLst>
          </p:cNvPr>
          <p:cNvSpPr txBox="1"/>
          <p:nvPr/>
        </p:nvSpPr>
        <p:spPr>
          <a:xfrm>
            <a:off x="4602780" y="4283681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180538E-6B91-1F2F-905F-9228455032F0}"/>
              </a:ext>
            </a:extLst>
          </p:cNvPr>
          <p:cNvSpPr/>
          <p:nvPr/>
        </p:nvSpPr>
        <p:spPr>
          <a:xfrm>
            <a:off x="4127671" y="498059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3411B-18E0-18C7-0E63-91ABB32E4863}"/>
              </a:ext>
            </a:extLst>
          </p:cNvPr>
          <p:cNvSpPr txBox="1"/>
          <p:nvPr/>
        </p:nvSpPr>
        <p:spPr>
          <a:xfrm>
            <a:off x="4602780" y="4837679"/>
            <a:ext cx="2988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mem16[r1+r2]=r0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53E805A-6DBF-55EA-719E-507B84E78BAE}"/>
              </a:ext>
            </a:extLst>
          </p:cNvPr>
          <p:cNvSpPr/>
          <p:nvPr/>
        </p:nvSpPr>
        <p:spPr>
          <a:xfrm>
            <a:off x="4127671" y="5534594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8195D-C148-9D9E-786A-117EABCE35D0}"/>
              </a:ext>
            </a:extLst>
          </p:cNvPr>
          <p:cNvSpPr txBox="1"/>
          <p:nvPr/>
        </p:nvSpPr>
        <p:spPr>
          <a:xfrm>
            <a:off x="4602780" y="5391677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r1=r1+r2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BA33966-1B4F-B384-DDF3-2A2EBBB4D456}"/>
              </a:ext>
            </a:extLst>
          </p:cNvPr>
          <p:cNvSpPr/>
          <p:nvPr/>
        </p:nvSpPr>
        <p:spPr>
          <a:xfrm>
            <a:off x="4127670" y="3908958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3ECEA-705D-7A14-FFBC-85D0F602BA73}"/>
              </a:ext>
            </a:extLst>
          </p:cNvPr>
          <p:cNvSpPr txBox="1"/>
          <p:nvPr/>
        </p:nvSpPr>
        <p:spPr>
          <a:xfrm>
            <a:off x="4649872" y="3765085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Preindex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53C351-C5EA-8DCA-BF89-2B058F21A641}"/>
              </a:ext>
            </a:extLst>
          </p:cNvPr>
          <p:cNvSpPr/>
          <p:nvPr/>
        </p:nvSpPr>
        <p:spPr>
          <a:xfrm>
            <a:off x="5886133" y="371519"/>
            <a:ext cx="2786347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Variations of STRH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3F1939-0F9E-BBAD-E170-ED0A2C2F95FF}"/>
              </a:ext>
            </a:extLst>
          </p:cNvPr>
          <p:cNvSpPr txBox="1"/>
          <p:nvPr/>
        </p:nvSpPr>
        <p:spPr>
          <a:xfrm>
            <a:off x="889474" y="249677"/>
            <a:ext cx="3504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[r1], #0x4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C38ECFB-99AB-CCE5-BB98-56922F8390F9}"/>
              </a:ext>
            </a:extLst>
          </p:cNvPr>
          <p:cNvSpPr/>
          <p:nvPr/>
        </p:nvSpPr>
        <p:spPr>
          <a:xfrm>
            <a:off x="1736267" y="149134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E18F1-7958-76E4-F398-5455233B640D}"/>
              </a:ext>
            </a:extLst>
          </p:cNvPr>
          <p:cNvSpPr txBox="1"/>
          <p:nvPr/>
        </p:nvSpPr>
        <p:spPr>
          <a:xfrm>
            <a:off x="2211376" y="1348424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Immediate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33349A4-706D-C127-C2E0-022FB330DC34}"/>
              </a:ext>
            </a:extLst>
          </p:cNvPr>
          <p:cNvSpPr/>
          <p:nvPr/>
        </p:nvSpPr>
        <p:spPr>
          <a:xfrm>
            <a:off x="1736267" y="2045339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9B084-47D8-C628-2824-A95E42F4AB5F}"/>
              </a:ext>
            </a:extLst>
          </p:cNvPr>
          <p:cNvSpPr txBox="1"/>
          <p:nvPr/>
        </p:nvSpPr>
        <p:spPr>
          <a:xfrm>
            <a:off x="2211376" y="1902422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B096A60-7B0C-B9E1-CC68-6BBECE153559}"/>
              </a:ext>
            </a:extLst>
          </p:cNvPr>
          <p:cNvSpPr/>
          <p:nvPr/>
        </p:nvSpPr>
        <p:spPr>
          <a:xfrm>
            <a:off x="1736267" y="2599337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E7720-572B-7D2A-C422-3E9C9DCBA33A}"/>
              </a:ext>
            </a:extLst>
          </p:cNvPr>
          <p:cNvSpPr txBox="1"/>
          <p:nvPr/>
        </p:nvSpPr>
        <p:spPr>
          <a:xfrm>
            <a:off x="2211376" y="2456420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r1=r1+0x4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F63AF1-76CB-5E06-C822-FEBE6817AA16}"/>
              </a:ext>
            </a:extLst>
          </p:cNvPr>
          <p:cNvSpPr/>
          <p:nvPr/>
        </p:nvSpPr>
        <p:spPr>
          <a:xfrm>
            <a:off x="1736266" y="973701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FEF92-2F1F-1DA9-BA9E-AC69A0AFCE02}"/>
              </a:ext>
            </a:extLst>
          </p:cNvPr>
          <p:cNvSpPr txBox="1"/>
          <p:nvPr/>
        </p:nvSpPr>
        <p:spPr>
          <a:xfrm>
            <a:off x="2258468" y="829828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Postindex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A2870-39A4-F253-2148-661A6BCA5D49}"/>
              </a:ext>
            </a:extLst>
          </p:cNvPr>
          <p:cNvSpPr txBox="1"/>
          <p:nvPr/>
        </p:nvSpPr>
        <p:spPr>
          <a:xfrm>
            <a:off x="3512699" y="2871712"/>
            <a:ext cx="30364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Book Antiqua" panose="02040602050305030304" pitchFamily="18" charset="0"/>
              </a:rPr>
              <a:t>STRH r0, [r1], r2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C425B53-0ED2-5CDB-E17C-E488F6B6A548}"/>
              </a:ext>
            </a:extLst>
          </p:cNvPr>
          <p:cNvSpPr/>
          <p:nvPr/>
        </p:nvSpPr>
        <p:spPr>
          <a:xfrm>
            <a:off x="4359492" y="411337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93A3E5-842A-E771-B816-8813DC524E4C}"/>
              </a:ext>
            </a:extLst>
          </p:cNvPr>
          <p:cNvSpPr txBox="1"/>
          <p:nvPr/>
        </p:nvSpPr>
        <p:spPr>
          <a:xfrm>
            <a:off x="4834601" y="3970459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Register class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6416619-BCDF-3C1C-84A7-45D53485915B}"/>
              </a:ext>
            </a:extLst>
          </p:cNvPr>
          <p:cNvSpPr/>
          <p:nvPr/>
        </p:nvSpPr>
        <p:spPr>
          <a:xfrm>
            <a:off x="4359492" y="4667374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9ADD5-E240-5300-60C7-43E9EC7173D7}"/>
              </a:ext>
            </a:extLst>
          </p:cNvPr>
          <p:cNvSpPr txBox="1"/>
          <p:nvPr/>
        </p:nvSpPr>
        <p:spPr>
          <a:xfrm>
            <a:off x="4834601" y="4524457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mem16[r1]=r0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43B8530-275F-657C-4C88-3DAF7CFC149A}"/>
              </a:ext>
            </a:extLst>
          </p:cNvPr>
          <p:cNvSpPr/>
          <p:nvPr/>
        </p:nvSpPr>
        <p:spPr>
          <a:xfrm>
            <a:off x="4359492" y="5221372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446C1-EE90-6F49-9931-A8B50F78E68C}"/>
              </a:ext>
            </a:extLst>
          </p:cNvPr>
          <p:cNvSpPr txBox="1"/>
          <p:nvPr/>
        </p:nvSpPr>
        <p:spPr>
          <a:xfrm>
            <a:off x="4834601" y="5078455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r1=r1+r2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8421CBC-6068-21F3-CD00-9600C44072EE}"/>
              </a:ext>
            </a:extLst>
          </p:cNvPr>
          <p:cNvSpPr/>
          <p:nvPr/>
        </p:nvSpPr>
        <p:spPr>
          <a:xfrm>
            <a:off x="4359491" y="3595736"/>
            <a:ext cx="428017" cy="2723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DE0E02-363A-CD7C-9F7C-52A7EA46E17A}"/>
              </a:ext>
            </a:extLst>
          </p:cNvPr>
          <p:cNvSpPr txBox="1"/>
          <p:nvPr/>
        </p:nvSpPr>
        <p:spPr>
          <a:xfrm>
            <a:off x="4881693" y="3451863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Book Antiqua" panose="02040602050305030304" pitchFamily="18" charset="0"/>
              </a:rPr>
              <a:t>Postindex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02203D-D44D-0C54-8D96-05956BE14B12}"/>
              </a:ext>
            </a:extLst>
          </p:cNvPr>
          <p:cNvSpPr/>
          <p:nvPr/>
        </p:nvSpPr>
        <p:spPr>
          <a:xfrm>
            <a:off x="5891137" y="292765"/>
            <a:ext cx="2786347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Variations of STRH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66F66-9811-5306-3DE7-5E0F4205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2" y="1453647"/>
            <a:ext cx="7900056" cy="3083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DB8EC7-3235-B506-320D-581A1780BBEE}"/>
              </a:ext>
            </a:extLst>
          </p:cNvPr>
          <p:cNvSpPr txBox="1"/>
          <p:nvPr/>
        </p:nvSpPr>
        <p:spPr>
          <a:xfrm>
            <a:off x="581712" y="550365"/>
            <a:ext cx="752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MOV example</a:t>
            </a:r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A5067-1CF7-515B-36AD-849781095F81}"/>
              </a:ext>
            </a:extLst>
          </p:cNvPr>
          <p:cNvSpPr txBox="1"/>
          <p:nvPr/>
        </p:nvSpPr>
        <p:spPr>
          <a:xfrm>
            <a:off x="527901" y="165980"/>
            <a:ext cx="8441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</a:rPr>
              <a:t>LOAD-STORE MULTIPLE REGISTER </a:t>
            </a:r>
            <a:r>
              <a:rPr lang="en-US" sz="4000" dirty="0" err="1">
                <a:solidFill>
                  <a:srgbClr val="C00000"/>
                </a:solidFill>
                <a:latin typeface="Algerian" panose="04020705040A02060702" pitchFamily="82" charset="0"/>
              </a:rPr>
              <a:t>TrANSFER</a:t>
            </a:r>
            <a:endParaRPr lang="en-IN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2125C-F632-180C-84AF-E9AA3966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3" y="1489419"/>
            <a:ext cx="8755807" cy="43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491E1-AECD-5C5F-CD71-84289E395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3" y="397719"/>
            <a:ext cx="4462767" cy="1635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A0A3A-ADA7-BD6D-20EC-B2EBA5C6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09" y="1901655"/>
            <a:ext cx="3173548" cy="235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3DFEB-D353-0598-E21A-741F1A61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73" y="4260715"/>
            <a:ext cx="4628138" cy="13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BCDFE-B49C-284E-A07A-6726ACC4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56" y="1206635"/>
            <a:ext cx="7792565" cy="4444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51961-6077-10B2-7899-D0CD46477941}"/>
              </a:ext>
            </a:extLst>
          </p:cNvPr>
          <p:cNvSpPr txBox="1"/>
          <p:nvPr/>
        </p:nvSpPr>
        <p:spPr>
          <a:xfrm>
            <a:off x="2393004" y="437745"/>
            <a:ext cx="50914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BEFORE LDMIA execution 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94642-3449-83A7-03B2-353A1E0180DB}"/>
              </a:ext>
            </a:extLst>
          </p:cNvPr>
          <p:cNvSpPr txBox="1"/>
          <p:nvPr/>
        </p:nvSpPr>
        <p:spPr>
          <a:xfrm>
            <a:off x="2393004" y="437745"/>
            <a:ext cx="46618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AFTER LDMIA execution 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10547-5104-DF5C-2E35-D1CAC40B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6" y="1156477"/>
            <a:ext cx="81724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1F9A80-5BE0-89D1-B5F1-B21B75362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11" y="1164888"/>
            <a:ext cx="8383926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9F400-4B66-6DAF-8213-9CF42470A857}"/>
              </a:ext>
            </a:extLst>
          </p:cNvPr>
          <p:cNvSpPr txBox="1"/>
          <p:nvPr/>
        </p:nvSpPr>
        <p:spPr>
          <a:xfrm>
            <a:off x="2393004" y="437745"/>
            <a:ext cx="46618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AFTER LDMIB execution 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8004AD-C694-176F-B205-60978DFFD39C}"/>
              </a:ext>
            </a:extLst>
          </p:cNvPr>
          <p:cNvSpPr txBox="1"/>
          <p:nvPr/>
        </p:nvSpPr>
        <p:spPr>
          <a:xfrm>
            <a:off x="2393004" y="437745"/>
            <a:ext cx="4573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Block memory copy -ALP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9095B-E844-12F2-532B-2F387501F9FB}"/>
              </a:ext>
            </a:extLst>
          </p:cNvPr>
          <p:cNvSpPr txBox="1"/>
          <p:nvPr/>
        </p:nvSpPr>
        <p:spPr>
          <a:xfrm>
            <a:off x="1079770" y="1429966"/>
            <a:ext cx="70136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loop:</a:t>
            </a:r>
          </a:p>
          <a:p>
            <a:r>
              <a:rPr lang="en-US" sz="3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LDMIA r9!, {r0-r7}</a:t>
            </a:r>
          </a:p>
          <a:p>
            <a:r>
              <a:rPr lang="en-US" sz="3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STMIA r10, {r0-r7}</a:t>
            </a:r>
          </a:p>
          <a:p>
            <a:r>
              <a:rPr lang="en-US" sz="3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CMP r9, r11</a:t>
            </a:r>
          </a:p>
          <a:p>
            <a:r>
              <a:rPr lang="en-US" sz="3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BNE loop</a:t>
            </a:r>
            <a:endParaRPr lang="en-IN" sz="3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0D419-5A20-EEF3-CBAC-7B84F09B8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43" y="843519"/>
            <a:ext cx="5218113" cy="5170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37538-B015-FAA0-F90D-68D17816D0DE}"/>
              </a:ext>
            </a:extLst>
          </p:cNvPr>
          <p:cNvSpPr txBox="1"/>
          <p:nvPr/>
        </p:nvSpPr>
        <p:spPr>
          <a:xfrm>
            <a:off x="1332688" y="289521"/>
            <a:ext cx="7585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Block memory copy example- Memory map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39FB1-9001-A46E-52C4-4B3A3E4C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658237"/>
            <a:ext cx="8527916" cy="46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5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36214-C2FF-72B3-F163-A0E0E50FF3DE}"/>
              </a:ext>
            </a:extLst>
          </p:cNvPr>
          <p:cNvSpPr txBox="1"/>
          <p:nvPr/>
        </p:nvSpPr>
        <p:spPr>
          <a:xfrm>
            <a:off x="933854" y="396525"/>
            <a:ext cx="648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ARM implementation of Stack</a:t>
            </a:r>
            <a:endParaRPr lang="en-IN" sz="36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1A751D-4B2A-DC20-AFE7-7FFB74A4319F}"/>
              </a:ext>
            </a:extLst>
          </p:cNvPr>
          <p:cNvSpPr/>
          <p:nvPr/>
        </p:nvSpPr>
        <p:spPr>
          <a:xfrm>
            <a:off x="1559064" y="1371599"/>
            <a:ext cx="5856051" cy="10214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PUSH – push data to stack – STRM instruction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643EE-CDB9-2078-E38B-887C255FB962}"/>
              </a:ext>
            </a:extLst>
          </p:cNvPr>
          <p:cNvSpPr/>
          <p:nvPr/>
        </p:nvSpPr>
        <p:spPr>
          <a:xfrm>
            <a:off x="1559064" y="2711939"/>
            <a:ext cx="5856051" cy="10214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POP – pop data from stack – LDRM instruction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0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235FE-6AE0-A130-7E94-7FBED2836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507227"/>
            <a:ext cx="8638162" cy="59616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082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E6D15-2112-BB8F-AA3D-18A57C000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67" y="1086734"/>
            <a:ext cx="4554767" cy="4001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24ABE-FDEB-67F3-E371-11EFDB263470}"/>
              </a:ext>
            </a:extLst>
          </p:cNvPr>
          <p:cNvSpPr txBox="1"/>
          <p:nvPr/>
        </p:nvSpPr>
        <p:spPr>
          <a:xfrm>
            <a:off x="527901" y="243801"/>
            <a:ext cx="4535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BARREL SHIFTER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E3BAD-C908-857D-0608-65937C5283A1}"/>
              </a:ext>
            </a:extLst>
          </p:cNvPr>
          <p:cNvSpPr txBox="1"/>
          <p:nvPr/>
        </p:nvSpPr>
        <p:spPr>
          <a:xfrm>
            <a:off x="4572000" y="840657"/>
            <a:ext cx="4425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Unique and powerful feature of ARM to shift data left or right by specified positions before used in instructions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9DFE48-A5F6-4827-6BC1-867D20758ADB}"/>
              </a:ext>
            </a:extLst>
          </p:cNvPr>
          <p:cNvSpPr/>
          <p:nvPr/>
        </p:nvSpPr>
        <p:spPr>
          <a:xfrm>
            <a:off x="4147794" y="3185155"/>
            <a:ext cx="4723639" cy="19029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However, instructions MUL, CLZ, and QADD does not use barrel shifter!!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DD11F-556C-484F-00B9-D390CADCD883}"/>
              </a:ext>
            </a:extLst>
          </p:cNvPr>
          <p:cNvSpPr txBox="1"/>
          <p:nvPr/>
        </p:nvSpPr>
        <p:spPr>
          <a:xfrm>
            <a:off x="351499" y="234073"/>
            <a:ext cx="8441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</a:rPr>
              <a:t>ADDRESSING METHODS FOR STACK OPERATIONS</a:t>
            </a:r>
            <a:endParaRPr lang="en-IN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78">
            <a:extLst>
              <a:ext uri="{FF2B5EF4-FFF2-40B4-BE49-F238E27FC236}">
                <a16:creationId xmlns:a16="http://schemas.microsoft.com/office/drawing/2014/main" id="{00990889-C87D-2304-280B-1B4B9DBB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27" y="3150990"/>
            <a:ext cx="2530475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Rectangle 80">
            <a:extLst>
              <a:ext uri="{FF2B5EF4-FFF2-40B4-BE49-F238E27FC236}">
                <a16:creationId xmlns:a16="http://schemas.microsoft.com/office/drawing/2014/main" id="{B0371F4E-EAD8-823D-04A3-0CCC1372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27" y="3150990"/>
            <a:ext cx="2530475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Rectangle 81">
            <a:extLst>
              <a:ext uri="{FF2B5EF4-FFF2-40B4-BE49-F238E27FC236}">
                <a16:creationId xmlns:a16="http://schemas.microsoft.com/office/drawing/2014/main" id="{E595391B-6F36-C5AB-AE9C-2C94256C3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3150990"/>
            <a:ext cx="302895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83">
            <a:extLst>
              <a:ext uri="{FF2B5EF4-FFF2-40B4-BE49-F238E27FC236}">
                <a16:creationId xmlns:a16="http://schemas.microsoft.com/office/drawing/2014/main" id="{FC883BCA-CD2A-BEBA-2C5E-EE940FAB1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3150990"/>
            <a:ext cx="302895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84">
            <a:extLst>
              <a:ext uri="{FF2B5EF4-FFF2-40B4-BE49-F238E27FC236}">
                <a16:creationId xmlns:a16="http://schemas.microsoft.com/office/drawing/2014/main" id="{A2F1CFD1-9345-1264-C41E-523CFA7C2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3150990"/>
            <a:ext cx="2781300" cy="487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Rectangle 86">
            <a:extLst>
              <a:ext uri="{FF2B5EF4-FFF2-40B4-BE49-F238E27FC236}">
                <a16:creationId xmlns:a16="http://schemas.microsoft.com/office/drawing/2014/main" id="{C2B60420-5635-D515-E3E4-FCF78F88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3150990"/>
            <a:ext cx="2781300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8">
            <a:extLst>
              <a:ext uri="{FF2B5EF4-FFF2-40B4-BE49-F238E27FC236}">
                <a16:creationId xmlns:a16="http://schemas.microsoft.com/office/drawing/2014/main" id="{C11465F0-6EAC-538C-3B09-7D216237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141715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0">
            <a:extLst>
              <a:ext uri="{FF2B5EF4-FFF2-40B4-BE49-F238E27FC236}">
                <a16:creationId xmlns:a16="http://schemas.microsoft.com/office/drawing/2014/main" id="{31937E08-34CA-8A54-719F-A5538F10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4522590"/>
            <a:ext cx="302895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1" name="Picture 91">
            <a:extLst>
              <a:ext uri="{FF2B5EF4-FFF2-40B4-BE49-F238E27FC236}">
                <a16:creationId xmlns:a16="http://schemas.microsoft.com/office/drawing/2014/main" id="{B32A8EFB-125C-CD06-90D3-8FFEF226B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64019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2">
            <a:extLst>
              <a:ext uri="{FF2B5EF4-FFF2-40B4-BE49-F238E27FC236}">
                <a16:creationId xmlns:a16="http://schemas.microsoft.com/office/drawing/2014/main" id="{6943748F-26E7-6206-E7D8-2F72D4DE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902" y="4522590"/>
            <a:ext cx="302895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Rectangle 93">
            <a:extLst>
              <a:ext uri="{FF2B5EF4-FFF2-40B4-BE49-F238E27FC236}">
                <a16:creationId xmlns:a16="http://schemas.microsoft.com/office/drawing/2014/main" id="{41B37B16-8D77-3444-A9FA-63A5248C6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4522590"/>
            <a:ext cx="2781300" cy="8842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94">
            <a:extLst>
              <a:ext uri="{FF2B5EF4-FFF2-40B4-BE49-F238E27FC236}">
                <a16:creationId xmlns:a16="http://schemas.microsoft.com/office/drawing/2014/main" id="{8558FCF1-95C9-D330-DDF5-FE26057B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5" y="539254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5">
            <a:extLst>
              <a:ext uri="{FF2B5EF4-FFF2-40B4-BE49-F238E27FC236}">
                <a16:creationId xmlns:a16="http://schemas.microsoft.com/office/drawing/2014/main" id="{FFE57745-677D-990F-6745-DB66AF56F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852" y="4522590"/>
            <a:ext cx="2781300" cy="884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97">
            <a:extLst>
              <a:ext uri="{FF2B5EF4-FFF2-40B4-BE49-F238E27FC236}">
                <a16:creationId xmlns:a16="http://schemas.microsoft.com/office/drawing/2014/main" id="{A984A308-08D6-E664-2F3B-1EB23169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140128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0">
            <a:extLst>
              <a:ext uri="{FF2B5EF4-FFF2-40B4-BE49-F238E27FC236}">
                <a16:creationId xmlns:a16="http://schemas.microsoft.com/office/drawing/2014/main" id="{C5AC5CE3-2AEA-468A-B2A9-7DC42DD0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64019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3">
            <a:extLst>
              <a:ext uri="{FF2B5EF4-FFF2-40B4-BE49-F238E27FC236}">
                <a16:creationId xmlns:a16="http://schemas.microsoft.com/office/drawing/2014/main" id="{9CA46DA0-1023-5353-C02E-36A5805B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65" y="5392540"/>
            <a:ext cx="88423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105">
            <a:extLst>
              <a:ext uri="{FF2B5EF4-FFF2-40B4-BE49-F238E27FC236}">
                <a16:creationId xmlns:a16="http://schemas.microsoft.com/office/drawing/2014/main" id="{C7B01BCC-32E7-6920-C90C-BFFFF3F37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8034" y="1769544"/>
            <a:ext cx="21453" cy="3559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Line 106">
            <a:extLst>
              <a:ext uri="{FF2B5EF4-FFF2-40B4-BE49-F238E27FC236}">
                <a16:creationId xmlns:a16="http://schemas.microsoft.com/office/drawing/2014/main" id="{F9709EE7-7B00-7756-12EB-3E6E290392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7685" y="1830735"/>
            <a:ext cx="10013" cy="344317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Line 107">
            <a:extLst>
              <a:ext uri="{FF2B5EF4-FFF2-40B4-BE49-F238E27FC236}">
                <a16:creationId xmlns:a16="http://schemas.microsoft.com/office/drawing/2014/main" id="{FBA6C6CB-ED21-7766-9A1C-0461C6295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27" y="2599851"/>
            <a:ext cx="835183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Line 108">
            <a:extLst>
              <a:ext uri="{FF2B5EF4-FFF2-40B4-BE49-F238E27FC236}">
                <a16:creationId xmlns:a16="http://schemas.microsoft.com/office/drawing/2014/main" id="{37026F43-F3F9-0E65-1356-28EEB4091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89" y="3489359"/>
            <a:ext cx="847110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Line 109">
            <a:extLst>
              <a:ext uri="{FF2B5EF4-FFF2-40B4-BE49-F238E27FC236}">
                <a16:creationId xmlns:a16="http://schemas.microsoft.com/office/drawing/2014/main" id="{756AFD24-9755-644A-6B36-FB05E5FE7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89" y="4309429"/>
            <a:ext cx="8471104" cy="285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Line 110">
            <a:extLst>
              <a:ext uri="{FF2B5EF4-FFF2-40B4-BE49-F238E27FC236}">
                <a16:creationId xmlns:a16="http://schemas.microsoft.com/office/drawing/2014/main" id="{6D9E2424-2AB4-4951-B38D-B82EA4AB79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214" y="5280159"/>
            <a:ext cx="8616341" cy="2139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5" name="Line 113">
            <a:extLst>
              <a:ext uri="{FF2B5EF4-FFF2-40B4-BE49-F238E27FC236}">
                <a16:creationId xmlns:a16="http://schemas.microsoft.com/office/drawing/2014/main" id="{07A57286-14AC-3401-77F8-CA642188F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926" y="1801367"/>
            <a:ext cx="21453" cy="349331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Line 114">
            <a:extLst>
              <a:ext uri="{FF2B5EF4-FFF2-40B4-BE49-F238E27FC236}">
                <a16:creationId xmlns:a16="http://schemas.microsoft.com/office/drawing/2014/main" id="{EA747988-0D40-F431-AC49-CF1F75A106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4556" y="1801369"/>
            <a:ext cx="7037" cy="344317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Line 115">
            <a:extLst>
              <a:ext uri="{FF2B5EF4-FFF2-40B4-BE49-F238E27FC236}">
                <a16:creationId xmlns:a16="http://schemas.microsoft.com/office/drawing/2014/main" id="{5B563EAF-2CB1-09F7-FFFC-22A347637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89" y="1807718"/>
            <a:ext cx="83518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8" name="Rectangle 117">
            <a:extLst>
              <a:ext uri="{FF2B5EF4-FFF2-40B4-BE49-F238E27FC236}">
                <a16:creationId xmlns:a16="http://schemas.microsoft.com/office/drawing/2014/main" id="{B72A0E1B-2EA2-D1A7-5D64-933988365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053" y="1836988"/>
            <a:ext cx="285689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POP-LDMFA</a:t>
            </a:r>
          </a:p>
          <a:p>
            <a:pPr lvl="0"/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PUSH-STMFA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118">
            <a:extLst>
              <a:ext uri="{FF2B5EF4-FFF2-40B4-BE49-F238E27FC236}">
                <a16:creationId xmlns:a16="http://schemas.microsoft.com/office/drawing/2014/main" id="{5869E413-7745-C7F0-948D-307A84F5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157" y="1799632"/>
            <a:ext cx="2887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Full Ascending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0" name="Rectangle 119">
            <a:extLst>
              <a:ext uri="{FF2B5EF4-FFF2-40B4-BE49-F238E27FC236}">
                <a16:creationId xmlns:a16="http://schemas.microsoft.com/office/drawing/2014/main" id="{4EACDD33-E5B7-D1B0-DBF6-3C334F7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14" y="1855343"/>
            <a:ext cx="923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FA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20">
            <a:extLst>
              <a:ext uri="{FF2B5EF4-FFF2-40B4-BE49-F238E27FC236}">
                <a16:creationId xmlns:a16="http://schemas.microsoft.com/office/drawing/2014/main" id="{9E2A98CB-91D0-9404-D2E4-D69C6CAA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755" y="2689140"/>
            <a:ext cx="283997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POP-LDMFD</a:t>
            </a:r>
          </a:p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PUSH - STMFD</a:t>
            </a:r>
          </a:p>
        </p:txBody>
      </p:sp>
      <p:sp>
        <p:nvSpPr>
          <p:cNvPr id="32" name="Rectangle 121">
            <a:extLst>
              <a:ext uri="{FF2B5EF4-FFF2-40B4-BE49-F238E27FC236}">
                <a16:creationId xmlns:a16="http://schemas.microsoft.com/office/drawing/2014/main" id="{60F60BFB-287B-4E0F-6651-09BD9955A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701" y="2625786"/>
            <a:ext cx="3009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Full descending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122">
            <a:extLst>
              <a:ext uri="{FF2B5EF4-FFF2-40B4-BE49-F238E27FC236}">
                <a16:creationId xmlns:a16="http://schemas.microsoft.com/office/drawing/2014/main" id="{FED4E02D-C9C6-8FD2-587F-428592E04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5" y="2698947"/>
            <a:ext cx="1454499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FD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124">
            <a:extLst>
              <a:ext uri="{FF2B5EF4-FFF2-40B4-BE49-F238E27FC236}">
                <a16:creationId xmlns:a16="http://schemas.microsoft.com/office/drawing/2014/main" id="{443B19B4-91A2-3D22-06B1-A941B887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360" y="3541293"/>
            <a:ext cx="2983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Empty Ascending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126">
            <a:extLst>
              <a:ext uri="{FF2B5EF4-FFF2-40B4-BE49-F238E27FC236}">
                <a16:creationId xmlns:a16="http://schemas.microsoft.com/office/drawing/2014/main" id="{3BD66945-8D9A-AB60-B8FB-A40C51A19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42" y="3565365"/>
            <a:ext cx="463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EA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127">
            <a:extLst>
              <a:ext uri="{FF2B5EF4-FFF2-40B4-BE49-F238E27FC236}">
                <a16:creationId xmlns:a16="http://schemas.microsoft.com/office/drawing/2014/main" id="{054F14DB-31BE-DFBB-D94A-C1EDBA512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946" y="4358108"/>
            <a:ext cx="234679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POP- LDMED</a:t>
            </a:r>
          </a:p>
          <a:p>
            <a:pPr lvl="0"/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PUSH</a:t>
            </a:r>
            <a:r>
              <a:rPr kumimoji="0" lang="en-US" altLang="en-US" sz="2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- STMED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128">
            <a:extLst>
              <a:ext uri="{FF2B5EF4-FFF2-40B4-BE49-F238E27FC236}">
                <a16:creationId xmlns:a16="http://schemas.microsoft.com/office/drawing/2014/main" id="{DF90074A-6D18-39DB-A550-C2F46005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360" y="4528975"/>
            <a:ext cx="2882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Empty Descending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26">
            <a:extLst>
              <a:ext uri="{FF2B5EF4-FFF2-40B4-BE49-F238E27FC236}">
                <a16:creationId xmlns:a16="http://schemas.microsoft.com/office/drawing/2014/main" id="{088FE917-92F8-0E32-F4A9-1F32E9E5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89" y="4454275"/>
            <a:ext cx="461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17">
            <a:extLst>
              <a:ext uri="{FF2B5EF4-FFF2-40B4-BE49-F238E27FC236}">
                <a16:creationId xmlns:a16="http://schemas.microsoft.com/office/drawing/2014/main" id="{F3D964C8-A4FA-634C-A82A-BE1B8F589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110" y="3486889"/>
            <a:ext cx="285689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600" dirty="0">
                <a:solidFill>
                  <a:srgbClr val="000000"/>
                </a:solidFill>
                <a:latin typeface="Book Antiqua" panose="02040602050305030304" pitchFamily="18" charset="0"/>
              </a:rPr>
              <a:t>POP-LDMEA</a:t>
            </a:r>
          </a:p>
          <a:p>
            <a:pPr lvl="0"/>
            <a:r>
              <a:rPr kumimoji="0" lang="en-US" altLang="en-US" sz="2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PUSH-STMEA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61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7B8E2-5B1D-268B-768E-8816C5E9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0" y="79948"/>
            <a:ext cx="5223230" cy="1982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495BD-23E0-3A7D-E8FF-9884951E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2" y="1994170"/>
            <a:ext cx="6650959" cy="943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B9518-D435-B7C8-6470-8E07F7300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0" y="3370177"/>
            <a:ext cx="4646511" cy="2339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D0E90-1BCB-7173-FABC-064AE9F59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273" y="2863882"/>
            <a:ext cx="4523727" cy="24761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701CCC4-90B0-19F8-024C-8E9ACA7966F2}"/>
              </a:ext>
            </a:extLst>
          </p:cNvPr>
          <p:cNvSpPr/>
          <p:nvPr/>
        </p:nvSpPr>
        <p:spPr>
          <a:xfrm>
            <a:off x="5535039" y="371519"/>
            <a:ext cx="3137442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Descending Full Stack Example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3DDB4-8032-F12D-9E77-91B434CE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6" y="121798"/>
            <a:ext cx="4496588" cy="1755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0A44E-76F7-E263-3FEE-C05D9B8E9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0" y="1877438"/>
            <a:ext cx="5595816" cy="84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03349-D1CD-AD49-7FC8-617618C6D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8" y="2989026"/>
            <a:ext cx="4320204" cy="2604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B3717-ABD9-02D6-377E-AC25BC511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702" y="2719590"/>
            <a:ext cx="4117193" cy="303918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0C5F03-3BEA-8E71-B3D0-C55D80577324}"/>
              </a:ext>
            </a:extLst>
          </p:cNvPr>
          <p:cNvSpPr/>
          <p:nvPr/>
        </p:nvSpPr>
        <p:spPr>
          <a:xfrm>
            <a:off x="5145932" y="371519"/>
            <a:ext cx="3526549" cy="16342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Descending Empty Stack Example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5269D1-6856-BF09-B433-D561DA58238E}"/>
              </a:ext>
            </a:extLst>
          </p:cNvPr>
          <p:cNvSpPr/>
          <p:nvPr/>
        </p:nvSpPr>
        <p:spPr>
          <a:xfrm>
            <a:off x="943583" y="330741"/>
            <a:ext cx="6196519" cy="124514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Stack Base – starting address of the stack 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8B9BCF-3C20-07F1-4A71-C067A57B4986}"/>
              </a:ext>
            </a:extLst>
          </p:cNvPr>
          <p:cNvSpPr/>
          <p:nvPr/>
        </p:nvSpPr>
        <p:spPr>
          <a:xfrm>
            <a:off x="943583" y="1874197"/>
            <a:ext cx="6196519" cy="124514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Stack pointer – points to the top of the stack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B4B95-35C8-6430-21F4-2764520009FD}"/>
              </a:ext>
            </a:extLst>
          </p:cNvPr>
          <p:cNvSpPr/>
          <p:nvPr/>
        </p:nvSpPr>
        <p:spPr>
          <a:xfrm>
            <a:off x="943583" y="3388470"/>
            <a:ext cx="7256834" cy="124514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Stack limit – maximum length of the stack beyond which overflow occurs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6C4E6-9EFB-6387-52E7-2FAAEC9C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" y="462843"/>
            <a:ext cx="4043041" cy="45079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1DCD5F4-0358-B55C-ACC8-230C57E7FF79}"/>
              </a:ext>
            </a:extLst>
          </p:cNvPr>
          <p:cNvSpPr/>
          <p:nvPr/>
        </p:nvSpPr>
        <p:spPr>
          <a:xfrm>
            <a:off x="4471058" y="1102047"/>
            <a:ext cx="4377447" cy="322958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SWP instruction to swap the contents of memory and register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C84B4-5DDF-DB92-D97F-6F380D20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87" y="633309"/>
            <a:ext cx="8548854" cy="4395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413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EAF88-C470-358B-F8C6-37C92373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7" y="1"/>
            <a:ext cx="6390567" cy="2473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00A52-E0B6-D21B-D27E-A7458C58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8" y="2115768"/>
            <a:ext cx="5276750" cy="112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100E3-8F6A-6FD7-3C5D-349CC752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88" y="3127588"/>
            <a:ext cx="7447630" cy="25132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66A8A9F-A644-4D07-DF86-0411CAB6A212}"/>
              </a:ext>
            </a:extLst>
          </p:cNvPr>
          <p:cNvSpPr/>
          <p:nvPr/>
        </p:nvSpPr>
        <p:spPr>
          <a:xfrm>
            <a:off x="5418306" y="950317"/>
            <a:ext cx="3526549" cy="11654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SWP Example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A38AC-8D94-05E9-3E57-2A1A7A7B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716"/>
            <a:ext cx="4393762" cy="58725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201F72-561B-12F7-0FB7-035C1B8E8AE8}"/>
              </a:ext>
            </a:extLst>
          </p:cNvPr>
          <p:cNvSpPr/>
          <p:nvPr/>
        </p:nvSpPr>
        <p:spPr>
          <a:xfrm>
            <a:off x="4824920" y="369652"/>
            <a:ext cx="3910519" cy="141051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Software Interrupts – call to OS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F64665-1CA9-5926-1C86-3CB9C0244116}"/>
              </a:ext>
            </a:extLst>
          </p:cNvPr>
          <p:cNvSpPr/>
          <p:nvPr/>
        </p:nvSpPr>
        <p:spPr>
          <a:xfrm>
            <a:off x="3861881" y="3088533"/>
            <a:ext cx="5107021" cy="141051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Format: </a:t>
            </a:r>
          </a:p>
          <a:p>
            <a:pPr algn="ctr"/>
            <a:r>
              <a:rPr lang="en-US" sz="3000" dirty="0">
                <a:latin typeface="Book Antiqua" panose="02040602050305030304" pitchFamily="18" charset="0"/>
              </a:rPr>
              <a:t>SWI{&lt;</a:t>
            </a:r>
            <a:r>
              <a:rPr lang="en-US" sz="3000" dirty="0" err="1">
                <a:latin typeface="Book Antiqua" panose="02040602050305030304" pitchFamily="18" charset="0"/>
              </a:rPr>
              <a:t>cond</a:t>
            </a:r>
            <a:r>
              <a:rPr lang="en-US" sz="3000" dirty="0">
                <a:latin typeface="Book Antiqua" panose="02040602050305030304" pitchFamily="18" charset="0"/>
              </a:rPr>
              <a:t>&gt;} SWI number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1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DD6DCE0-6C5F-EAD9-3E9E-6C8979D9A121}"/>
              </a:ext>
            </a:extLst>
          </p:cNvPr>
          <p:cNvSpPr/>
          <p:nvPr/>
        </p:nvSpPr>
        <p:spPr>
          <a:xfrm>
            <a:off x="5617452" y="211014"/>
            <a:ext cx="3390362" cy="116545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SWI Example</a:t>
            </a:r>
            <a:endParaRPr lang="en-IN" sz="30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A9764-8D87-77F1-FC1E-92EC648503FA}"/>
              </a:ext>
            </a:extLst>
          </p:cNvPr>
          <p:cNvSpPr txBox="1"/>
          <p:nvPr/>
        </p:nvSpPr>
        <p:spPr>
          <a:xfrm>
            <a:off x="1634247" y="280964"/>
            <a:ext cx="34034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cpsr:nzcvqift_user</a:t>
            </a:r>
            <a:endParaRPr lang="en-US" sz="30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  <a:p>
            <a:r>
              <a:rPr lang="en-IN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pc=0x00008000</a:t>
            </a:r>
          </a:p>
          <a:p>
            <a:r>
              <a:rPr lang="en-IN" sz="30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lr</a:t>
            </a:r>
            <a:r>
              <a:rPr lang="en-IN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=0x003fffff</a:t>
            </a:r>
          </a:p>
          <a:p>
            <a:r>
              <a:rPr lang="en-IN" sz="3000" b="1" dirty="0">
                <a:solidFill>
                  <a:srgbClr val="7030A0"/>
                </a:solidFill>
                <a:latin typeface="Book Antiqua" panose="02040602050305030304" pitchFamily="18" charset="0"/>
              </a:rPr>
              <a:t>r0=0x12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C45F9-7573-D732-C0D9-8EE2380FCE10}"/>
              </a:ext>
            </a:extLst>
          </p:cNvPr>
          <p:cNvSpPr txBox="1"/>
          <p:nvPr/>
        </p:nvSpPr>
        <p:spPr>
          <a:xfrm>
            <a:off x="449595" y="443543"/>
            <a:ext cx="94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lgerian" panose="04020705040A02060702" pitchFamily="82" charset="0"/>
              </a:rPr>
              <a:t>PRE</a:t>
            </a:r>
            <a:endParaRPr lang="en-IN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39CCE6-F834-6E0F-5343-83D2CD57AE97}"/>
              </a:ext>
            </a:extLst>
          </p:cNvPr>
          <p:cNvSpPr/>
          <p:nvPr/>
        </p:nvSpPr>
        <p:spPr>
          <a:xfrm>
            <a:off x="690664" y="2219956"/>
            <a:ext cx="3774332" cy="7538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SWI 0x123456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68E23-D306-47BF-8C7D-6E915436BA48}"/>
              </a:ext>
            </a:extLst>
          </p:cNvPr>
          <p:cNvSpPr txBox="1"/>
          <p:nvPr/>
        </p:nvSpPr>
        <p:spPr>
          <a:xfrm>
            <a:off x="1723917" y="3136612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lgerian" panose="04020705040A02060702" pitchFamily="82" charset="0"/>
              </a:rPr>
              <a:t>POST</a:t>
            </a:r>
            <a:endParaRPr lang="en-IN" sz="32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8D705-F65B-A23D-157F-ADAED4CD73D5}"/>
              </a:ext>
            </a:extLst>
          </p:cNvPr>
          <p:cNvSpPr txBox="1"/>
          <p:nvPr/>
        </p:nvSpPr>
        <p:spPr>
          <a:xfrm>
            <a:off x="3119336" y="3030541"/>
            <a:ext cx="349967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cpsr:nzcvqIft_svc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spsr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: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nzcvqift_user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en-IN" sz="3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pc=0x00000008</a:t>
            </a:r>
          </a:p>
          <a:p>
            <a:r>
              <a:rPr lang="en-IN" sz="30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lr</a:t>
            </a:r>
            <a:r>
              <a:rPr lang="en-IN" sz="3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= 0x00008004</a:t>
            </a:r>
          </a:p>
          <a:p>
            <a:r>
              <a:rPr lang="en-IN" sz="30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r0=0x12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C61F1-6BCE-7805-CD1B-2DB878402FD2}"/>
              </a:ext>
            </a:extLst>
          </p:cNvPr>
          <p:cNvSpPr/>
          <p:nvPr/>
        </p:nvSpPr>
        <p:spPr>
          <a:xfrm>
            <a:off x="607386" y="5431198"/>
            <a:ext cx="8084870" cy="917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Book Antiqua" panose="02040602050305030304" pitchFamily="18" charset="0"/>
              </a:rPr>
              <a:t>SWI_Number</a:t>
            </a:r>
            <a:r>
              <a:rPr lang="en-US" sz="3200" b="1" i="1" dirty="0">
                <a:latin typeface="Book Antiqua" panose="02040602050305030304" pitchFamily="18" charset="0"/>
              </a:rPr>
              <a:t>= &lt;SWI Instruction&gt; AND NOT (0xff000000)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 animBg="1"/>
      <p:bldP spid="6" grpId="0"/>
      <p:bldP spid="7" grpId="0" build="p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7651B-7C2A-41DE-9C43-260E13805885}"/>
              </a:ext>
            </a:extLst>
          </p:cNvPr>
          <p:cNvSpPr txBox="1"/>
          <p:nvPr/>
        </p:nvSpPr>
        <p:spPr>
          <a:xfrm>
            <a:off x="351499" y="234073"/>
            <a:ext cx="8441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lgerian" panose="04020705040A02060702" pitchFamily="82" charset="0"/>
              </a:rPr>
              <a:t>PROGRAM STATUS REGISTER INSTRUCTIONS</a:t>
            </a:r>
            <a:endParaRPr lang="en-IN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C120B2-712F-1116-7022-6CC7D4DB544E}"/>
              </a:ext>
            </a:extLst>
          </p:cNvPr>
          <p:cNvSpPr/>
          <p:nvPr/>
        </p:nvSpPr>
        <p:spPr>
          <a:xfrm>
            <a:off x="1079769" y="2344366"/>
            <a:ext cx="1945533" cy="27626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Registers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15C9D-4DAD-B9A2-823B-79A963F37155}"/>
              </a:ext>
            </a:extLst>
          </p:cNvPr>
          <p:cNvSpPr/>
          <p:nvPr/>
        </p:nvSpPr>
        <p:spPr>
          <a:xfrm>
            <a:off x="5570705" y="2344366"/>
            <a:ext cx="1945533" cy="27626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CPSR</a:t>
            </a:r>
          </a:p>
          <a:p>
            <a:pPr algn="ctr"/>
            <a:r>
              <a:rPr lang="en-US" sz="3200" dirty="0">
                <a:latin typeface="Book Antiqua" panose="02040602050305030304" pitchFamily="18" charset="0"/>
              </a:rPr>
              <a:t>SPSR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18A02A8-D5A9-0F35-3094-6E745C43ADC5}"/>
              </a:ext>
            </a:extLst>
          </p:cNvPr>
          <p:cNvSpPr/>
          <p:nvPr/>
        </p:nvSpPr>
        <p:spPr>
          <a:xfrm>
            <a:off x="3180945" y="2811294"/>
            <a:ext cx="2188723" cy="39883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D94B9-9D07-4504-FE95-8278EFF11366}"/>
              </a:ext>
            </a:extLst>
          </p:cNvPr>
          <p:cNvSpPr txBox="1"/>
          <p:nvPr/>
        </p:nvSpPr>
        <p:spPr>
          <a:xfrm>
            <a:off x="3839530" y="2159221"/>
            <a:ext cx="123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MSR</a:t>
            </a:r>
            <a:endParaRPr lang="en-IN" sz="44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A790486-42EA-22E5-1C2C-F3F431C883C8}"/>
              </a:ext>
            </a:extLst>
          </p:cNvPr>
          <p:cNvSpPr/>
          <p:nvPr/>
        </p:nvSpPr>
        <p:spPr>
          <a:xfrm flipH="1">
            <a:off x="3284706" y="4094259"/>
            <a:ext cx="2084962" cy="39883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44815-6B72-3AF5-7728-42FCC67F5E16}"/>
              </a:ext>
            </a:extLst>
          </p:cNvPr>
          <p:cNvSpPr txBox="1"/>
          <p:nvPr/>
        </p:nvSpPr>
        <p:spPr>
          <a:xfrm>
            <a:off x="3778095" y="4293676"/>
            <a:ext cx="1225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MRS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8611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26E12-3819-99B1-AE4A-05B405C7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4" y="846792"/>
            <a:ext cx="2894487" cy="130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EEA35-F690-9CC3-5755-FB935720E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0" y="3589699"/>
            <a:ext cx="3064190" cy="1363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C9B3B-48D7-9862-2107-C0E2A582B2F9}"/>
              </a:ext>
            </a:extLst>
          </p:cNvPr>
          <p:cNvSpPr txBox="1"/>
          <p:nvPr/>
        </p:nvSpPr>
        <p:spPr>
          <a:xfrm>
            <a:off x="515724" y="262016"/>
            <a:ext cx="7527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Barrel shifter example</a:t>
            </a:r>
            <a:endParaRPr lang="en-IN" sz="32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FF42B-2D6A-F844-4041-2CF24230C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4" y="2421803"/>
            <a:ext cx="3543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B65D1-7FC1-5AFD-9FCE-80196516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9" y="0"/>
            <a:ext cx="8580708" cy="2313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DC026-5019-6479-92E8-B37E20570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8" y="1710244"/>
            <a:ext cx="5617726" cy="1042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345CD-74F4-050A-675D-B130A466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8" y="2635486"/>
            <a:ext cx="3964765" cy="1800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54404-6A89-F6FE-FA31-EA2E6C71B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43" y="4340967"/>
            <a:ext cx="5105075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420E2-E04B-0D31-1F73-80FD39D4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288993"/>
            <a:ext cx="8467725" cy="4762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6D70F-EC3A-3782-C420-D3E4A491801A}"/>
              </a:ext>
            </a:extLst>
          </p:cNvPr>
          <p:cNvSpPr txBox="1"/>
          <p:nvPr/>
        </p:nvSpPr>
        <p:spPr>
          <a:xfrm>
            <a:off x="1795610" y="5103576"/>
            <a:ext cx="7010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Book Antiqua" panose="02040602050305030304" pitchFamily="18" charset="0"/>
              </a:rPr>
              <a:t>WRITING EFFICIENT C PROGRAMS</a:t>
            </a:r>
            <a:endParaRPr lang="en-IN" sz="3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250044E-DAC8-AE70-635E-7376A7B73AD6}"/>
              </a:ext>
            </a:extLst>
          </p:cNvPr>
          <p:cNvSpPr/>
          <p:nvPr/>
        </p:nvSpPr>
        <p:spPr>
          <a:xfrm>
            <a:off x="817123" y="5155660"/>
            <a:ext cx="963039" cy="44983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45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78004-BC49-DCF6-258A-06A0476222D4}"/>
              </a:ext>
            </a:extLst>
          </p:cNvPr>
          <p:cNvSpPr txBox="1"/>
          <p:nvPr/>
        </p:nvSpPr>
        <p:spPr>
          <a:xfrm>
            <a:off x="527900" y="243801"/>
            <a:ext cx="84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OVERVIEW OF C COMPILERS AND OPTIMIZATION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EEBC1-82CE-4B4C-E96C-352D81C61119}"/>
              </a:ext>
            </a:extLst>
          </p:cNvPr>
          <p:cNvSpPr txBox="1"/>
          <p:nvPr/>
        </p:nvSpPr>
        <p:spPr>
          <a:xfrm>
            <a:off x="786991" y="1687800"/>
            <a:ext cx="72480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Optimizing code takes time and reduces readability.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Optimize the functions that are frequently executed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Optimize the functions that are important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Document non-</a:t>
            </a:r>
            <a:r>
              <a:rPr lang="en-US" sz="2800" b="1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obivious</a:t>
            </a: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optimizations.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353EE-3CF0-8E45-F6B7-E646F8A8EED8}"/>
              </a:ext>
            </a:extLst>
          </p:cNvPr>
          <p:cNvSpPr txBox="1"/>
          <p:nvPr/>
        </p:nvSpPr>
        <p:spPr>
          <a:xfrm>
            <a:off x="666344" y="126458"/>
            <a:ext cx="73443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memclr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(char *data, int N)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for(;N&gt;0;N--)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*data=0;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data++;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F89073-8455-FF22-FF36-8D4BD4957AE7}"/>
              </a:ext>
            </a:extLst>
          </p:cNvPr>
          <p:cNvSpPr txBox="1"/>
          <p:nvPr/>
        </p:nvSpPr>
        <p:spPr>
          <a:xfrm>
            <a:off x="2820073" y="2767570"/>
            <a:ext cx="59980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Compiler does not know:</a:t>
            </a:r>
          </a:p>
          <a:p>
            <a:pPr marL="571500" indent="-571500" algn="just">
              <a:buAutoNum type="romanLcParenBoth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N=0</a:t>
            </a:r>
          </a:p>
          <a:p>
            <a:pPr marL="571500" indent="-571500" algn="just">
              <a:buAutoNum type="romanLcParenBoth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Data array pointer is 4 byte aligned</a:t>
            </a:r>
          </a:p>
          <a:p>
            <a:pPr marL="571500" indent="-571500" algn="just">
              <a:buAutoNum type="romanLcParenBoth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N is a multiple of 4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E53E57-8E56-D85B-DAA8-7C9243773A30}"/>
              </a:ext>
            </a:extLst>
          </p:cNvPr>
          <p:cNvSpPr/>
          <p:nvPr/>
        </p:nvSpPr>
        <p:spPr>
          <a:xfrm>
            <a:off x="1094363" y="5014339"/>
            <a:ext cx="7723761" cy="8463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Book Antiqua" panose="02040602050305030304" pitchFamily="18" charset="0"/>
              </a:rPr>
              <a:t>C compilers need to be efficient  and conservative of ARM processor architecture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244AF4-64C1-1092-38ED-6DA60121A13F}"/>
              </a:ext>
            </a:extLst>
          </p:cNvPr>
          <p:cNvSpPr/>
          <p:nvPr/>
        </p:nvSpPr>
        <p:spPr>
          <a:xfrm>
            <a:off x="340468" y="1561291"/>
            <a:ext cx="3929975" cy="1575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Optimized C compilers</a:t>
            </a:r>
            <a:endParaRPr lang="en-IN" sz="3200" dirty="0">
              <a:latin typeface="Book Antiqua" panose="0204060205030503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B92004-7B92-5F58-850D-FD26DC13EABD}"/>
              </a:ext>
            </a:extLst>
          </p:cNvPr>
          <p:cNvCxnSpPr>
            <a:cxnSpLocks/>
          </p:cNvCxnSpPr>
          <p:nvPr/>
        </p:nvCxnSpPr>
        <p:spPr>
          <a:xfrm flipV="1">
            <a:off x="3754877" y="1060317"/>
            <a:ext cx="632297" cy="671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DB6AC3-C8B4-9346-F066-2D9792AB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653" y="19458"/>
            <a:ext cx="5741347" cy="104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F49008-AF0E-870D-C02E-035E1BB61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51" y="3959157"/>
            <a:ext cx="8715983" cy="7941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7D7C74-BF51-45A4-2B87-5AF2B82F044B}"/>
              </a:ext>
            </a:extLst>
          </p:cNvPr>
          <p:cNvCxnSpPr>
            <a:cxnSpLocks/>
          </p:cNvCxnSpPr>
          <p:nvPr/>
        </p:nvCxnSpPr>
        <p:spPr>
          <a:xfrm>
            <a:off x="3221070" y="3082047"/>
            <a:ext cx="280887" cy="877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69618F1-B40F-93EB-09DA-C63676EB4CCF}"/>
              </a:ext>
            </a:extLst>
          </p:cNvPr>
          <p:cNvSpPr txBox="1"/>
          <p:nvPr/>
        </p:nvSpPr>
        <p:spPr>
          <a:xfrm>
            <a:off x="4494179" y="904675"/>
            <a:ext cx="382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ARM Developer Suite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E27B1-5934-794E-A5E5-BEDE1CCB84B2}"/>
              </a:ext>
            </a:extLst>
          </p:cNvPr>
          <p:cNvSpPr txBox="1"/>
          <p:nvPr/>
        </p:nvSpPr>
        <p:spPr>
          <a:xfrm>
            <a:off x="3897549" y="3424696"/>
            <a:ext cx="3921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ARM target for GNU C</a:t>
            </a:r>
            <a:endParaRPr lang="en-IN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26275-83D8-191D-B607-A66A1E3E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61" y="499664"/>
            <a:ext cx="2111411" cy="2280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CD0BB-A14A-2B1D-87D3-7CB4F7BDC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54" y="499664"/>
            <a:ext cx="1933575" cy="107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302916-93C9-13C2-4C3C-3F04C83C9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46" y="2958020"/>
            <a:ext cx="6667500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7FB90-7416-3948-F28F-F0FD767A4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41" y="830293"/>
            <a:ext cx="3445805" cy="242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DCF553-744E-E77F-A485-534BDF12201C}"/>
              </a:ext>
            </a:extLst>
          </p:cNvPr>
          <p:cNvSpPr txBox="1"/>
          <p:nvPr/>
        </p:nvSpPr>
        <p:spPr>
          <a:xfrm>
            <a:off x="1108953" y="1828800"/>
            <a:ext cx="9749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Byte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8BFC2-F73A-2B00-8BB3-E5C9BD8E2AD8}"/>
              </a:ext>
            </a:extLst>
          </p:cNvPr>
          <p:cNvSpPr txBox="1"/>
          <p:nvPr/>
        </p:nvSpPr>
        <p:spPr>
          <a:xfrm>
            <a:off x="3461068" y="45250"/>
            <a:ext cx="19463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Half word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0A2A7-65A1-E232-DFA4-62A2996EDE36}"/>
              </a:ext>
            </a:extLst>
          </p:cNvPr>
          <p:cNvSpPr txBox="1"/>
          <p:nvPr/>
        </p:nvSpPr>
        <p:spPr>
          <a:xfrm>
            <a:off x="6434078" y="346381"/>
            <a:ext cx="1144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Word</a:t>
            </a:r>
            <a:endParaRPr lang="en-IN" sz="30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5357B-0E81-2621-D27E-3332AA6596D5}"/>
              </a:ext>
            </a:extLst>
          </p:cNvPr>
          <p:cNvSpPr txBox="1"/>
          <p:nvPr/>
        </p:nvSpPr>
        <p:spPr>
          <a:xfrm>
            <a:off x="5769633" y="3623389"/>
            <a:ext cx="2473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latin typeface="Book Antiqua" panose="02040602050305030304" pitchFamily="18" charset="0"/>
              </a:rPr>
              <a:t>Double Word</a:t>
            </a:r>
            <a:endParaRPr lang="en-IN" sz="3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03198-DDF4-3E97-04CD-A884CBE6B725}"/>
              </a:ext>
            </a:extLst>
          </p:cNvPr>
          <p:cNvSpPr txBox="1"/>
          <p:nvPr/>
        </p:nvSpPr>
        <p:spPr>
          <a:xfrm>
            <a:off x="527900" y="243801"/>
            <a:ext cx="84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LOAD and STORE instructions by arm architecture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50F3F8-93D3-5264-DA60-3E1149736EBE}"/>
              </a:ext>
            </a:extLst>
          </p:cNvPr>
          <p:cNvSpPr/>
          <p:nvPr/>
        </p:nvSpPr>
        <p:spPr>
          <a:xfrm>
            <a:off x="868368" y="1444130"/>
            <a:ext cx="7127768" cy="768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Pre-ARMv4:  LDRB, STRB, LDR, STR</a:t>
            </a:r>
            <a:endParaRPr lang="en-IN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7385B-05B0-C331-BF15-4074B7EE2EC1}"/>
              </a:ext>
            </a:extLst>
          </p:cNvPr>
          <p:cNvSpPr/>
          <p:nvPr/>
        </p:nvSpPr>
        <p:spPr>
          <a:xfrm>
            <a:off x="868367" y="2491475"/>
            <a:ext cx="7332049" cy="921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ARMv4:  LDRSB, LDRH, LDRSH, STRH, STRSH</a:t>
            </a:r>
            <a:endParaRPr lang="en-IN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62371-FB4A-6CB2-BDEE-B082397F2781}"/>
              </a:ext>
            </a:extLst>
          </p:cNvPr>
          <p:cNvSpPr/>
          <p:nvPr/>
        </p:nvSpPr>
        <p:spPr>
          <a:xfrm>
            <a:off x="868368" y="3691804"/>
            <a:ext cx="7127768" cy="768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ARMv5:  LDRD, STRD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76747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401DF-32C7-4D95-236F-160771AD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40" y="180265"/>
            <a:ext cx="7717162" cy="43917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284664-AC1A-2457-F040-CCDAD0CBFDDE}"/>
              </a:ext>
            </a:extLst>
          </p:cNvPr>
          <p:cNvSpPr/>
          <p:nvPr/>
        </p:nvSpPr>
        <p:spPr>
          <a:xfrm>
            <a:off x="655053" y="2782111"/>
            <a:ext cx="6630964" cy="103113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746F7-AA5F-5DA6-D76B-DA15BF51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21" y="4395789"/>
            <a:ext cx="2028825" cy="20193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1DBD67D-D0F5-9BF6-8655-3D29DA754764}"/>
              </a:ext>
            </a:extLst>
          </p:cNvPr>
          <p:cNvSpPr/>
          <p:nvPr/>
        </p:nvSpPr>
        <p:spPr>
          <a:xfrm>
            <a:off x="2879387" y="3813243"/>
            <a:ext cx="291830" cy="5350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04D10-E964-C7A4-965B-B7B9EFE0A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949" y="4514851"/>
            <a:ext cx="2124075" cy="17811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CBB27F-CC4E-2B1D-A82D-97496D0679DC}"/>
              </a:ext>
            </a:extLst>
          </p:cNvPr>
          <p:cNvCxnSpPr/>
          <p:nvPr/>
        </p:nvCxnSpPr>
        <p:spPr>
          <a:xfrm>
            <a:off x="7140102" y="2237362"/>
            <a:ext cx="1371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81670F-12D8-1031-1611-4A2BB4DECC7B}"/>
              </a:ext>
            </a:extLst>
          </p:cNvPr>
          <p:cNvCxnSpPr>
            <a:cxnSpLocks/>
          </p:cNvCxnSpPr>
          <p:nvPr/>
        </p:nvCxnSpPr>
        <p:spPr>
          <a:xfrm>
            <a:off x="7938580" y="3955914"/>
            <a:ext cx="57312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A9E3FA-9705-9225-1C20-380252B38D7D}"/>
              </a:ext>
            </a:extLst>
          </p:cNvPr>
          <p:cNvCxnSpPr>
            <a:cxnSpLocks/>
          </p:cNvCxnSpPr>
          <p:nvPr/>
        </p:nvCxnSpPr>
        <p:spPr>
          <a:xfrm>
            <a:off x="7331804" y="2671864"/>
            <a:ext cx="117989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6E23A-E019-F98A-C735-795A16E6F8D9}"/>
              </a:ext>
            </a:extLst>
          </p:cNvPr>
          <p:cNvCxnSpPr/>
          <p:nvPr/>
        </p:nvCxnSpPr>
        <p:spPr>
          <a:xfrm>
            <a:off x="8511702" y="2237362"/>
            <a:ext cx="0" cy="35408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9053CF-7AD4-74E0-5277-DF7C51EA5E80}"/>
              </a:ext>
            </a:extLst>
          </p:cNvPr>
          <p:cNvCxnSpPr/>
          <p:nvPr/>
        </p:nvCxnSpPr>
        <p:spPr>
          <a:xfrm flipH="1">
            <a:off x="7599024" y="5749047"/>
            <a:ext cx="91267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C7DD9-FB4E-AA83-B0EF-0B1D417973AB}"/>
              </a:ext>
            </a:extLst>
          </p:cNvPr>
          <p:cNvSpPr txBox="1"/>
          <p:nvPr/>
        </p:nvSpPr>
        <p:spPr>
          <a:xfrm>
            <a:off x="1439695" y="1060312"/>
            <a:ext cx="5943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checksum_v1(int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char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=0;i&lt;64;i++)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F4A42-316A-DCD3-0215-47D5515ED806}"/>
              </a:ext>
            </a:extLst>
          </p:cNvPr>
          <p:cNvSpPr txBox="1"/>
          <p:nvPr/>
        </p:nvSpPr>
        <p:spPr>
          <a:xfrm>
            <a:off x="490100" y="243751"/>
            <a:ext cx="612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Check sum computation – version1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9DCF6A-F085-BF29-1CDE-549862056589}"/>
              </a:ext>
            </a:extLst>
          </p:cNvPr>
          <p:cNvSpPr/>
          <p:nvPr/>
        </p:nvSpPr>
        <p:spPr>
          <a:xfrm>
            <a:off x="2500009" y="1945532"/>
            <a:ext cx="1050587" cy="47665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29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BFC16E-D772-746E-874A-BC8180E2F511}"/>
              </a:ext>
            </a:extLst>
          </p:cNvPr>
          <p:cNvSpPr/>
          <p:nvPr/>
        </p:nvSpPr>
        <p:spPr>
          <a:xfrm>
            <a:off x="1585609" y="3589506"/>
            <a:ext cx="4533089" cy="924128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A4888-0EC1-8C19-4080-497FFA7260E2}"/>
              </a:ext>
            </a:extLst>
          </p:cNvPr>
          <p:cNvSpPr txBox="1"/>
          <p:nvPr/>
        </p:nvSpPr>
        <p:spPr>
          <a:xfrm>
            <a:off x="1001949" y="178772"/>
            <a:ext cx="69650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checksum_v1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r2,r0;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r0,#0;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#0; r1-&gt;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checksum_v1_loop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;r3=data[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r3,[r2, r1, LSL #2]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AND r1, r1,#0xff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=(char) casting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CMP r1, #0x40;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&lt;64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r0,r3,r0;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BCC checksum_v1_loop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</p:spTree>
    <p:extLst>
      <p:ext uri="{BB962C8B-B14F-4D97-AF65-F5344CB8AC3E}">
        <p14:creationId xmlns:p14="http://schemas.microsoft.com/office/powerpoint/2010/main" val="30569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519AA-2FA8-DABE-4BD7-40BF1F39B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8" y="1063742"/>
            <a:ext cx="8870623" cy="4296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7CF7B-EB14-0EFD-96E6-537FE518CFA3}"/>
              </a:ext>
            </a:extLst>
          </p:cNvPr>
          <p:cNvSpPr txBox="1"/>
          <p:nvPr/>
        </p:nvSpPr>
        <p:spPr>
          <a:xfrm>
            <a:off x="527900" y="243801"/>
            <a:ext cx="724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BARREL SHIFTER OPERATIONS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D68B59-BE12-92C9-BBE6-D40BB62A5EF8}"/>
              </a:ext>
            </a:extLst>
          </p:cNvPr>
          <p:cNvSpPr txBox="1"/>
          <p:nvPr/>
        </p:nvSpPr>
        <p:spPr>
          <a:xfrm>
            <a:off x="1439695" y="1060312"/>
            <a:ext cx="5943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checksum_v2(int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=0;i&lt;64;i++)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608A1-B599-71B8-B363-4130F3A153F7}"/>
              </a:ext>
            </a:extLst>
          </p:cNvPr>
          <p:cNvSpPr txBox="1"/>
          <p:nvPr/>
        </p:nvSpPr>
        <p:spPr>
          <a:xfrm>
            <a:off x="490100" y="243751"/>
            <a:ext cx="612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Check sum computation – version2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33FFF8-62DD-6FA2-0214-B0F2E63A641A}"/>
              </a:ext>
            </a:extLst>
          </p:cNvPr>
          <p:cNvSpPr/>
          <p:nvPr/>
        </p:nvSpPr>
        <p:spPr>
          <a:xfrm>
            <a:off x="2286001" y="1945532"/>
            <a:ext cx="2286000" cy="47665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52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A4888-0EC1-8C19-4080-497FFA7260E2}"/>
              </a:ext>
            </a:extLst>
          </p:cNvPr>
          <p:cNvSpPr txBox="1"/>
          <p:nvPr/>
        </p:nvSpPr>
        <p:spPr>
          <a:xfrm>
            <a:off x="982494" y="184823"/>
            <a:ext cx="69650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checksum_v2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r2,r0;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r0,#0;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#0; r1-&gt;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checksum_v2_loop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;r3=data[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r3,[r2, r1, LSL #2]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CMP r1, #0x40;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&lt;64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r0,r3,r0;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BCC checksum_v1_loop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</p:spTree>
    <p:extLst>
      <p:ext uri="{BB962C8B-B14F-4D97-AF65-F5344CB8AC3E}">
        <p14:creationId xmlns:p14="http://schemas.microsoft.com/office/powerpoint/2010/main" val="50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D68B59-BE12-92C9-BBE6-D40BB62A5EF8}"/>
              </a:ext>
            </a:extLst>
          </p:cNvPr>
          <p:cNvSpPr txBox="1"/>
          <p:nvPr/>
        </p:nvSpPr>
        <p:spPr>
          <a:xfrm>
            <a:off x="1147864" y="1060312"/>
            <a:ext cx="7558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 checksum_v3(short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short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=0;i&lt;64;i++)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sum=(short)(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sum+data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608A1-B599-71B8-B363-4130F3A153F7}"/>
              </a:ext>
            </a:extLst>
          </p:cNvPr>
          <p:cNvSpPr txBox="1"/>
          <p:nvPr/>
        </p:nvSpPr>
        <p:spPr>
          <a:xfrm>
            <a:off x="490100" y="243751"/>
            <a:ext cx="7143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Short Check sum computation – version3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3BD3D4-F617-A8A9-F806-29D0947D6CCA}"/>
              </a:ext>
            </a:extLst>
          </p:cNvPr>
          <p:cNvSpPr/>
          <p:nvPr/>
        </p:nvSpPr>
        <p:spPr>
          <a:xfrm>
            <a:off x="5009745" y="1060312"/>
            <a:ext cx="1264595" cy="584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1599A4-D7BB-CAE7-D563-44DE78BDE1C8}"/>
              </a:ext>
            </a:extLst>
          </p:cNvPr>
          <p:cNvSpPr/>
          <p:nvPr/>
        </p:nvSpPr>
        <p:spPr>
          <a:xfrm>
            <a:off x="1147864" y="1060312"/>
            <a:ext cx="1429966" cy="584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738DE-D296-04AD-18D5-2A9FAA3834F2}"/>
              </a:ext>
            </a:extLst>
          </p:cNvPr>
          <p:cNvSpPr/>
          <p:nvPr/>
        </p:nvSpPr>
        <p:spPr>
          <a:xfrm>
            <a:off x="2120630" y="2291979"/>
            <a:ext cx="1361872" cy="584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B6C699-060B-3ED7-57E0-E93F09F393DE}"/>
              </a:ext>
            </a:extLst>
          </p:cNvPr>
          <p:cNvSpPr/>
          <p:nvPr/>
        </p:nvSpPr>
        <p:spPr>
          <a:xfrm>
            <a:off x="3944565" y="3570051"/>
            <a:ext cx="1600201" cy="6809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63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27DD01-8591-1F89-C39C-02BC2B056BF3}"/>
              </a:ext>
            </a:extLst>
          </p:cNvPr>
          <p:cNvSpPr/>
          <p:nvPr/>
        </p:nvSpPr>
        <p:spPr>
          <a:xfrm>
            <a:off x="1468877" y="4445540"/>
            <a:ext cx="4513634" cy="90467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A4888-0EC1-8C19-4080-497FFA7260E2}"/>
              </a:ext>
            </a:extLst>
          </p:cNvPr>
          <p:cNvSpPr txBox="1"/>
          <p:nvPr/>
        </p:nvSpPr>
        <p:spPr>
          <a:xfrm>
            <a:off x="821989" y="122784"/>
            <a:ext cx="78696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checksum_v3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r2,r0;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r0,#0;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#0; r1-&gt;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checksum_v3_loop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r3,r2, r1, LSL #1;r3=&amp;data[i]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LDRH r3, [r3,#0];r3=data[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CMP r1, #0x40;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&lt;64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r0,r3,r0;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r0,r0, LSL #16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r0, r0, ASR #16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BCC checksum_v1_loop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</p:spTree>
    <p:extLst>
      <p:ext uri="{BB962C8B-B14F-4D97-AF65-F5344CB8AC3E}">
        <p14:creationId xmlns:p14="http://schemas.microsoft.com/office/powerpoint/2010/main" val="22707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D68B59-BE12-92C9-BBE6-D40BB62A5EF8}"/>
              </a:ext>
            </a:extLst>
          </p:cNvPr>
          <p:cNvSpPr txBox="1"/>
          <p:nvPr/>
        </p:nvSpPr>
        <p:spPr>
          <a:xfrm>
            <a:off x="1147864" y="1060312"/>
            <a:ext cx="7558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 checksum_v4(short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=0;i&lt;64;i++)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(short)sum;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608A1-B599-71B8-B363-4130F3A153F7}"/>
              </a:ext>
            </a:extLst>
          </p:cNvPr>
          <p:cNvSpPr txBox="1"/>
          <p:nvPr/>
        </p:nvSpPr>
        <p:spPr>
          <a:xfrm>
            <a:off x="490100" y="243751"/>
            <a:ext cx="6127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Check sum computation – version4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F44A37-884F-394A-9DD0-FD0D4DF72150}"/>
              </a:ext>
            </a:extLst>
          </p:cNvPr>
          <p:cNvSpPr/>
          <p:nvPr/>
        </p:nvSpPr>
        <p:spPr>
          <a:xfrm>
            <a:off x="5024336" y="1060312"/>
            <a:ext cx="1259732" cy="58477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2F475F-F643-098C-4A0C-A93AD6924663}"/>
              </a:ext>
            </a:extLst>
          </p:cNvPr>
          <p:cNvSpPr/>
          <p:nvPr/>
        </p:nvSpPr>
        <p:spPr>
          <a:xfrm>
            <a:off x="1147864" y="1060312"/>
            <a:ext cx="1259732" cy="50584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AA8622-AFBD-580C-2833-D250CA0951E2}"/>
              </a:ext>
            </a:extLst>
          </p:cNvPr>
          <p:cNvSpPr/>
          <p:nvPr/>
        </p:nvSpPr>
        <p:spPr>
          <a:xfrm>
            <a:off x="2110902" y="2412459"/>
            <a:ext cx="933855" cy="47665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9D0740-3785-E9CE-FB9A-0ABC86403265}"/>
              </a:ext>
            </a:extLst>
          </p:cNvPr>
          <p:cNvSpPr/>
          <p:nvPr/>
        </p:nvSpPr>
        <p:spPr>
          <a:xfrm>
            <a:off x="3745149" y="3429000"/>
            <a:ext cx="2538919" cy="85117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C9B6F1-C202-3E9A-EB56-D81CDF78FEEB}"/>
              </a:ext>
            </a:extLst>
          </p:cNvPr>
          <p:cNvSpPr/>
          <p:nvPr/>
        </p:nvSpPr>
        <p:spPr>
          <a:xfrm>
            <a:off x="3553920" y="4394188"/>
            <a:ext cx="1572557" cy="68365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400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A4888-0EC1-8C19-4080-497FFA7260E2}"/>
              </a:ext>
            </a:extLst>
          </p:cNvPr>
          <p:cNvSpPr txBox="1"/>
          <p:nvPr/>
        </p:nvSpPr>
        <p:spPr>
          <a:xfrm>
            <a:off x="982494" y="184823"/>
            <a:ext cx="78696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checksum_v4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r2,#0; r2-&gt;sum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#0; r1-&gt;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checksum_v4_loop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LDRSH r3, [r0],#2;r3=*(data++)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CMP r1, #0x40;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&lt;64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r2,r3,r2; sum+=r3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BCC checksum_v4_loop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r0,r2, LSL #16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r0, r0, ASR #16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6AAC9-CE10-B7C9-975B-B39B88FD6CBC}"/>
              </a:ext>
            </a:extLst>
          </p:cNvPr>
          <p:cNvSpPr/>
          <p:nvPr/>
        </p:nvSpPr>
        <p:spPr>
          <a:xfrm>
            <a:off x="1653702" y="1926077"/>
            <a:ext cx="6838545" cy="4961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3283F-FE29-22C3-09B6-D980CF2AA9A5}"/>
              </a:ext>
            </a:extLst>
          </p:cNvPr>
          <p:cNvSpPr/>
          <p:nvPr/>
        </p:nvSpPr>
        <p:spPr>
          <a:xfrm>
            <a:off x="1232170" y="4095345"/>
            <a:ext cx="6838545" cy="8560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23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1C8F11-1ACB-3492-9940-A9A91829E802}"/>
              </a:ext>
            </a:extLst>
          </p:cNvPr>
          <p:cNvSpPr/>
          <p:nvPr/>
        </p:nvSpPr>
        <p:spPr>
          <a:xfrm>
            <a:off x="559340" y="1131680"/>
            <a:ext cx="6896911" cy="1973040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72754-E415-43ED-4228-990A81CE330C}"/>
              </a:ext>
            </a:extLst>
          </p:cNvPr>
          <p:cNvSpPr txBox="1"/>
          <p:nvPr/>
        </p:nvSpPr>
        <p:spPr>
          <a:xfrm>
            <a:off x="237181" y="107564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Functions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A9BDB-3B53-ADAD-9A42-85E2367B0A2D}"/>
              </a:ext>
            </a:extLst>
          </p:cNvPr>
          <p:cNvSpPr txBox="1"/>
          <p:nvPr/>
        </p:nvSpPr>
        <p:spPr>
          <a:xfrm>
            <a:off x="792804" y="1131680"/>
            <a:ext cx="7558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 add_v1(short a, short b)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return a+(b&gt;&gt;1);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589C5-513E-172A-8E9E-2F0147319951}"/>
              </a:ext>
            </a:extLst>
          </p:cNvPr>
          <p:cNvSpPr txBox="1"/>
          <p:nvPr/>
        </p:nvSpPr>
        <p:spPr>
          <a:xfrm>
            <a:off x="792804" y="3453348"/>
            <a:ext cx="7558391" cy="5232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ans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=add_v1(5,9)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5E692-E5D8-1DD1-71B8-5CF027A821C3}"/>
              </a:ext>
            </a:extLst>
          </p:cNvPr>
          <p:cNvSpPr txBox="1"/>
          <p:nvPr/>
        </p:nvSpPr>
        <p:spPr>
          <a:xfrm>
            <a:off x="7595860" y="974522"/>
            <a:ext cx="11240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/>
              <a:t>Callee</a:t>
            </a:r>
            <a:endParaRPr lang="en-IN" sz="29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B3FBA-A571-2A58-5BC8-0939FDF66095}"/>
              </a:ext>
            </a:extLst>
          </p:cNvPr>
          <p:cNvSpPr txBox="1"/>
          <p:nvPr/>
        </p:nvSpPr>
        <p:spPr>
          <a:xfrm>
            <a:off x="7024790" y="4213049"/>
            <a:ext cx="106792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/>
              <a:t>Caller</a:t>
            </a:r>
            <a:endParaRPr lang="en-IN" sz="2900" b="1" dirty="0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89F9C6E2-AAB9-BE79-741A-64C68C365C9D}"/>
              </a:ext>
            </a:extLst>
          </p:cNvPr>
          <p:cNvSpPr/>
          <p:nvPr/>
        </p:nvSpPr>
        <p:spPr>
          <a:xfrm>
            <a:off x="7548353" y="1515283"/>
            <a:ext cx="553416" cy="734359"/>
          </a:xfrm>
          <a:prstGeom prst="bent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863AE6FE-9D22-1C35-1C64-2A2DE38AF9C0}"/>
              </a:ext>
            </a:extLst>
          </p:cNvPr>
          <p:cNvSpPr/>
          <p:nvPr/>
        </p:nvSpPr>
        <p:spPr>
          <a:xfrm rot="5400000">
            <a:off x="6433322" y="3914654"/>
            <a:ext cx="466690" cy="734359"/>
          </a:xfrm>
          <a:prstGeom prst="bent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CF65F98-CFBA-7EA3-78EF-D45953143C21}"/>
              </a:ext>
            </a:extLst>
          </p:cNvPr>
          <p:cNvSpPr/>
          <p:nvPr/>
        </p:nvSpPr>
        <p:spPr>
          <a:xfrm rot="16200000">
            <a:off x="4995557" y="-649276"/>
            <a:ext cx="584776" cy="3247596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0A8F66-52EA-77CA-DB65-BB745F6CE645}"/>
              </a:ext>
            </a:extLst>
          </p:cNvPr>
          <p:cNvSpPr txBox="1"/>
          <p:nvPr/>
        </p:nvSpPr>
        <p:spPr>
          <a:xfrm>
            <a:off x="4042083" y="107564"/>
            <a:ext cx="325941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/>
              <a:t>Function arguments</a:t>
            </a:r>
            <a:endParaRPr lang="en-IN" sz="2900" b="1" dirty="0"/>
          </a:p>
        </p:txBody>
      </p:sp>
    </p:spTree>
    <p:extLst>
      <p:ext uri="{BB962C8B-B14F-4D97-AF65-F5344CB8AC3E}">
        <p14:creationId xmlns:p14="http://schemas.microsoft.com/office/powerpoint/2010/main" val="249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7" grpId="0"/>
      <p:bldP spid="15" grpId="0" animBg="1"/>
      <p:bldP spid="16" grpId="0" animBg="1"/>
      <p:bldP spid="19" grpId="0" animBg="1"/>
      <p:bldP spid="2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531F5-BDA8-17BE-DD0D-A9B0C1AD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26" y="848131"/>
            <a:ext cx="4896459" cy="447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A2281-8C35-01B2-A61A-4356509D4061}"/>
              </a:ext>
            </a:extLst>
          </p:cNvPr>
          <p:cNvSpPr txBox="1"/>
          <p:nvPr/>
        </p:nvSpPr>
        <p:spPr>
          <a:xfrm>
            <a:off x="3276498" y="20180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LOOPS</a:t>
            </a:r>
            <a:endParaRPr lang="en-IN" sz="3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8DAA5-3F6B-A870-3768-AF522F1718C9}"/>
              </a:ext>
            </a:extLst>
          </p:cNvPr>
          <p:cNvSpPr txBox="1"/>
          <p:nvPr/>
        </p:nvSpPr>
        <p:spPr>
          <a:xfrm>
            <a:off x="5466946" y="848131"/>
            <a:ext cx="34744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Efficient way of coding loops in C such that it is suitable for ARM architecture</a:t>
            </a:r>
            <a:endParaRPr lang="en-IN" sz="3000" b="1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070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E883A-A42E-2384-803B-4F28507E8481}"/>
              </a:ext>
            </a:extLst>
          </p:cNvPr>
          <p:cNvSpPr txBox="1"/>
          <p:nvPr/>
        </p:nvSpPr>
        <p:spPr>
          <a:xfrm>
            <a:off x="527900" y="243801"/>
            <a:ext cx="84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LOOPS WITH FIXED NUMBER OF ITERATIONS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80E6C-5FF5-B889-C942-BB526844E1F3}"/>
              </a:ext>
            </a:extLst>
          </p:cNvPr>
          <p:cNvSpPr txBox="1"/>
          <p:nvPr/>
        </p:nvSpPr>
        <p:spPr>
          <a:xfrm>
            <a:off x="1057709" y="1517512"/>
            <a:ext cx="7558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checksum_v5(int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=0;i&lt;64;i++)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325190-8CA4-11CC-77D1-B10CD3043E62}"/>
              </a:ext>
            </a:extLst>
          </p:cNvPr>
          <p:cNvSpPr/>
          <p:nvPr/>
        </p:nvSpPr>
        <p:spPr>
          <a:xfrm>
            <a:off x="1449421" y="3939702"/>
            <a:ext cx="4523362" cy="496111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881C31-8348-DB3B-5A76-12F528027583}"/>
              </a:ext>
            </a:extLst>
          </p:cNvPr>
          <p:cNvSpPr/>
          <p:nvPr/>
        </p:nvSpPr>
        <p:spPr>
          <a:xfrm>
            <a:off x="1449421" y="2714017"/>
            <a:ext cx="4289898" cy="86576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19D26-C6D0-7301-3A5B-41E0225C6AA9}"/>
              </a:ext>
            </a:extLst>
          </p:cNvPr>
          <p:cNvSpPr txBox="1"/>
          <p:nvPr/>
        </p:nvSpPr>
        <p:spPr>
          <a:xfrm>
            <a:off x="802533" y="113057"/>
            <a:ext cx="78696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checksum_v5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r2,r0;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r0,#0;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#0; r1-&gt;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checksum_v5_loop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r3,[r2],#4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CMP r1, #0x40;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&lt;64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r0,r3,r0;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BCC checksum_v5_loop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5349D32-97CD-500E-0259-90A6C5261F7B}"/>
              </a:ext>
            </a:extLst>
          </p:cNvPr>
          <p:cNvSpPr/>
          <p:nvPr/>
        </p:nvSpPr>
        <p:spPr>
          <a:xfrm>
            <a:off x="5573950" y="182988"/>
            <a:ext cx="3570050" cy="2735310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 instructions for loop – ADD, CMP, BCC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5624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3E750-818C-AFB4-8993-7EC305E0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64" y="1019174"/>
            <a:ext cx="6772941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66D4C-5370-5A39-5198-F6B215AB90E7}"/>
              </a:ext>
            </a:extLst>
          </p:cNvPr>
          <p:cNvSpPr txBox="1"/>
          <p:nvPr/>
        </p:nvSpPr>
        <p:spPr>
          <a:xfrm>
            <a:off x="960432" y="965751"/>
            <a:ext cx="7558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checksum_v6(int *data)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unsigned int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for(</a:t>
            </a:r>
            <a:r>
              <a:rPr lang="en-US" sz="2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=64;i!=0;i--)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728C4-726E-0333-47E0-E6AD7F83716A}"/>
              </a:ext>
            </a:extLst>
          </p:cNvPr>
          <p:cNvSpPr txBox="1"/>
          <p:nvPr/>
        </p:nvSpPr>
        <p:spPr>
          <a:xfrm>
            <a:off x="527900" y="243801"/>
            <a:ext cx="476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EFFICIENT LOOPING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950E862-B1DF-74A6-3B64-A204B9D8EAB0}"/>
              </a:ext>
            </a:extLst>
          </p:cNvPr>
          <p:cNvSpPr/>
          <p:nvPr/>
        </p:nvSpPr>
        <p:spPr>
          <a:xfrm>
            <a:off x="6284068" y="1196502"/>
            <a:ext cx="2859932" cy="1721796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Down counter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3523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19D26-C6D0-7301-3A5B-41E0225C6AA9}"/>
              </a:ext>
            </a:extLst>
          </p:cNvPr>
          <p:cNvSpPr txBox="1"/>
          <p:nvPr/>
        </p:nvSpPr>
        <p:spPr>
          <a:xfrm>
            <a:off x="457201" y="316148"/>
            <a:ext cx="78696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checksum_v6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r2,r0;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r0,#0;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r1, #0x40;r1-&gt;i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checksum_v6_loop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r3,[r2],#4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SUBS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r0,r3,r0;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BNE checksum_v6_loop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 r14 ;return sum 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5349D32-97CD-500E-0259-90A6C5261F7B}"/>
              </a:ext>
            </a:extLst>
          </p:cNvPr>
          <p:cNvSpPr/>
          <p:nvPr/>
        </p:nvSpPr>
        <p:spPr>
          <a:xfrm>
            <a:off x="5573950" y="182988"/>
            <a:ext cx="3570050" cy="2735310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 instructions for loop – SUBS, BNE</a:t>
            </a:r>
            <a:endParaRPr lang="en-IN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563-F4CD-4F08-6F22-20FAB06FAFDE}"/>
              </a:ext>
            </a:extLst>
          </p:cNvPr>
          <p:cNvSpPr/>
          <p:nvPr/>
        </p:nvSpPr>
        <p:spPr>
          <a:xfrm>
            <a:off x="1118681" y="2918299"/>
            <a:ext cx="5612859" cy="40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56D88-1158-F0DD-3D95-ACBC03E0378F}"/>
              </a:ext>
            </a:extLst>
          </p:cNvPr>
          <p:cNvSpPr/>
          <p:nvPr/>
        </p:nvSpPr>
        <p:spPr>
          <a:xfrm>
            <a:off x="1018161" y="3824313"/>
            <a:ext cx="5612859" cy="40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823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E883A-A42E-2384-803B-4F28507E8481}"/>
              </a:ext>
            </a:extLst>
          </p:cNvPr>
          <p:cNvSpPr txBox="1"/>
          <p:nvPr/>
        </p:nvSpPr>
        <p:spPr>
          <a:xfrm>
            <a:off x="527900" y="243801"/>
            <a:ext cx="84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LOOPS WITH VARIABLE NUMBER OF ITERATIONS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80E6C-5FF5-B889-C942-BB526844E1F3}"/>
              </a:ext>
            </a:extLst>
          </p:cNvPr>
          <p:cNvSpPr txBox="1"/>
          <p:nvPr/>
        </p:nvSpPr>
        <p:spPr>
          <a:xfrm>
            <a:off x="489465" y="1303504"/>
            <a:ext cx="81650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checksum_v7(int *data, unsigned int N)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for(;N!=0;N--)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}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19D26-C6D0-7301-3A5B-41E0225C6AA9}"/>
              </a:ext>
            </a:extLst>
          </p:cNvPr>
          <p:cNvSpPr txBox="1"/>
          <p:nvPr/>
        </p:nvSpPr>
        <p:spPr>
          <a:xfrm>
            <a:off x="340469" y="121595"/>
            <a:ext cx="78696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checksum_v7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r2,#0; r2-&gt;data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CMP r1,#0; r0-&gt;sum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BEQ checksum_v7_end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checksum_v7_loop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r3,[r0],#4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SUBS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r2,r3,r2;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BNE checksum_v7_loop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Checksum_v7_end   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MOV r0,r2 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MOV pc,r14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563-F4CD-4F08-6F22-20FAB06FAFDE}"/>
              </a:ext>
            </a:extLst>
          </p:cNvPr>
          <p:cNvSpPr/>
          <p:nvPr/>
        </p:nvSpPr>
        <p:spPr>
          <a:xfrm>
            <a:off x="1001949" y="2723746"/>
            <a:ext cx="5612859" cy="40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56D88-1158-F0DD-3D95-ACBC03E0378F}"/>
              </a:ext>
            </a:extLst>
          </p:cNvPr>
          <p:cNvSpPr/>
          <p:nvPr/>
        </p:nvSpPr>
        <p:spPr>
          <a:xfrm>
            <a:off x="901429" y="3629760"/>
            <a:ext cx="5612859" cy="40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A9174E-CFFA-7B3B-3D73-7E01035C7D0A}"/>
              </a:ext>
            </a:extLst>
          </p:cNvPr>
          <p:cNvSpPr/>
          <p:nvPr/>
        </p:nvSpPr>
        <p:spPr>
          <a:xfrm>
            <a:off x="700391" y="568398"/>
            <a:ext cx="4416359" cy="1322961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9207A3-C7A0-FBF4-22FE-9A9D5567B6C1}"/>
              </a:ext>
            </a:extLst>
          </p:cNvPr>
          <p:cNvSpPr/>
          <p:nvPr/>
        </p:nvSpPr>
        <p:spPr>
          <a:xfrm>
            <a:off x="5116749" y="1014109"/>
            <a:ext cx="622571" cy="4085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221FA05-7A1D-B5AD-9D55-9AA479C4EF0E}"/>
              </a:ext>
            </a:extLst>
          </p:cNvPr>
          <p:cNvSpPr/>
          <p:nvPr/>
        </p:nvSpPr>
        <p:spPr>
          <a:xfrm>
            <a:off x="5622587" y="208831"/>
            <a:ext cx="3521414" cy="201746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Extra unnecessary check</a:t>
            </a:r>
            <a:endParaRPr lang="en-IN" sz="3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E883A-A42E-2384-803B-4F28507E8481}"/>
              </a:ext>
            </a:extLst>
          </p:cNvPr>
          <p:cNvSpPr txBox="1"/>
          <p:nvPr/>
        </p:nvSpPr>
        <p:spPr>
          <a:xfrm>
            <a:off x="527900" y="243801"/>
            <a:ext cx="843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LOOPS WITH VARIABLE NUMBER OF ITERATIONS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80E6C-5FF5-B889-C942-BB526844E1F3}"/>
              </a:ext>
            </a:extLst>
          </p:cNvPr>
          <p:cNvSpPr txBox="1"/>
          <p:nvPr/>
        </p:nvSpPr>
        <p:spPr>
          <a:xfrm>
            <a:off x="489465" y="1303504"/>
            <a:ext cx="81650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checksum_v8(int *data, unsigned int N)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do</a:t>
            </a:r>
          </a:p>
          <a:p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 sum+=*(data++);</a:t>
            </a:r>
          </a:p>
          <a:p>
            <a:r>
              <a:rPr lang="en-US" sz="2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}while(--N!=0);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19D26-C6D0-7301-3A5B-41E0225C6AA9}"/>
              </a:ext>
            </a:extLst>
          </p:cNvPr>
          <p:cNvSpPr txBox="1"/>
          <p:nvPr/>
        </p:nvSpPr>
        <p:spPr>
          <a:xfrm>
            <a:off x="340469" y="121595"/>
            <a:ext cx="78696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checksum_v8</a:t>
            </a:r>
          </a:p>
          <a:p>
            <a:pPr lvl="1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MOV r2,#0; r2-&gt;data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checksum_v8_loop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LDR r3,[r0],#4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SUBS r1,r1,#1 ;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ADD r2,r3,r2; sum+=data[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BNE checksum_v8_loop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r0,r2 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MOV pc,r14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563-F4CD-4F08-6F22-20FAB06FAFDE}"/>
              </a:ext>
            </a:extLst>
          </p:cNvPr>
          <p:cNvSpPr/>
          <p:nvPr/>
        </p:nvSpPr>
        <p:spPr>
          <a:xfrm>
            <a:off x="1001949" y="2723746"/>
            <a:ext cx="5612859" cy="408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53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roll 3d Stock Illustrations – 87 Unroll 3d Stock Illustrations, Vectors &amp;  Clipart - Dreamstime">
            <a:extLst>
              <a:ext uri="{FF2B5EF4-FFF2-40B4-BE49-F238E27FC236}">
                <a16:creationId xmlns:a16="http://schemas.microsoft.com/office/drawing/2014/main" id="{B1CEBDEE-C36D-CB94-9EB1-88EB1F8F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3" y="108625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96C17D-F1E1-B094-DFDE-E7CBEE7C9B3B}"/>
              </a:ext>
            </a:extLst>
          </p:cNvPr>
          <p:cNvSpPr txBox="1"/>
          <p:nvPr/>
        </p:nvSpPr>
        <p:spPr>
          <a:xfrm>
            <a:off x="0" y="506448"/>
            <a:ext cx="84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LOOP UNROLLING</a:t>
            </a:r>
            <a:endParaRPr lang="en-IN" sz="3600" b="1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EB0A7-147B-8902-384D-A28E12879155}"/>
              </a:ext>
            </a:extLst>
          </p:cNvPr>
          <p:cNvSpPr txBox="1"/>
          <p:nvPr/>
        </p:nvSpPr>
        <p:spPr>
          <a:xfrm>
            <a:off x="352390" y="301324"/>
            <a:ext cx="84392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Loop Overhead: 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Each iteration costs: SUBS and BNE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Overhead of SUBS – 1 cycle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 Overhead of BNE – 3 cycles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 Total overhead – 4cycles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Hence for N iterations -&gt; 4N cycles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6E702C-00C5-265D-211A-625A5232BFBE}"/>
              </a:ext>
            </a:extLst>
          </p:cNvPr>
          <p:cNvSpPr txBox="1"/>
          <p:nvPr/>
        </p:nvSpPr>
        <p:spPr>
          <a:xfrm>
            <a:off x="242143" y="3509689"/>
            <a:ext cx="8439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Reduce the overhead by repeating loop body several times=&gt; Loop unrolling</a:t>
            </a:r>
          </a:p>
        </p:txBody>
      </p:sp>
    </p:spTree>
    <p:extLst>
      <p:ext uri="{BB962C8B-B14F-4D97-AF65-F5344CB8AC3E}">
        <p14:creationId xmlns:p14="http://schemas.microsoft.com/office/powerpoint/2010/main" val="30231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2E883A-A42E-2384-803B-4F28507E8481}"/>
              </a:ext>
            </a:extLst>
          </p:cNvPr>
          <p:cNvSpPr txBox="1"/>
          <p:nvPr/>
        </p:nvSpPr>
        <p:spPr>
          <a:xfrm>
            <a:off x="527900" y="243801"/>
            <a:ext cx="843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LOOP UNROLLING</a:t>
            </a:r>
            <a:endParaRPr lang="en-IN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80E6C-5FF5-B889-C942-BB526844E1F3}"/>
              </a:ext>
            </a:extLst>
          </p:cNvPr>
          <p:cNvSpPr txBox="1"/>
          <p:nvPr/>
        </p:nvSpPr>
        <p:spPr>
          <a:xfrm>
            <a:off x="184827" y="890132"/>
            <a:ext cx="91895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int checksum_v9(int *data, unsigned int N)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sum=0;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do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800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sum+=*(data++);</a:t>
            </a:r>
          </a:p>
          <a:p>
            <a:pPr lvl="1"/>
            <a:r>
              <a:rPr lang="en-US" sz="2800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sum+=*(data++);</a:t>
            </a:r>
          </a:p>
          <a:p>
            <a:pPr lvl="1"/>
            <a:r>
              <a:rPr lang="en-US" sz="2800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sum+=*(data++);</a:t>
            </a:r>
          </a:p>
          <a:p>
            <a:pPr lvl="1"/>
            <a:r>
              <a:rPr lang="en-US" sz="2800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sum+=*(data++);</a:t>
            </a:r>
          </a:p>
          <a:p>
            <a:pPr lvl="4"/>
            <a:r>
              <a:rPr lang="en-US" sz="2800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N-=4;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}while(N!=0);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sum;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IN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7F410-5AEA-8B8F-6BBA-0261F20FEE68}"/>
              </a:ext>
            </a:extLst>
          </p:cNvPr>
          <p:cNvSpPr txBox="1"/>
          <p:nvPr/>
        </p:nvSpPr>
        <p:spPr>
          <a:xfrm>
            <a:off x="4863830" y="1731016"/>
            <a:ext cx="4095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Loop Overhead: 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 Each iteration costs 4cycles</a:t>
            </a:r>
          </a:p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Hence for N/4 iterations -&gt; N cycles</a:t>
            </a:r>
          </a:p>
        </p:txBody>
      </p:sp>
    </p:spTree>
    <p:extLst>
      <p:ext uri="{BB962C8B-B14F-4D97-AF65-F5344CB8AC3E}">
        <p14:creationId xmlns:p14="http://schemas.microsoft.com/office/powerpoint/2010/main" val="1055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F68EA-36C9-4148-205D-4FFBCF67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9" y="45175"/>
            <a:ext cx="7895299" cy="4905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4AA4F-E6C5-E2A5-5646-83A22244E111}"/>
              </a:ext>
            </a:extLst>
          </p:cNvPr>
          <p:cNvSpPr txBox="1"/>
          <p:nvPr/>
        </p:nvSpPr>
        <p:spPr>
          <a:xfrm>
            <a:off x="4649820" y="3359273"/>
            <a:ext cx="341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Road widening </a:t>
            </a:r>
            <a:endParaRPr lang="en-IN" sz="3200" b="1" i="1" dirty="0">
              <a:solidFill>
                <a:schemeClr val="accent5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326B8-4C79-F7A6-4C59-C68A971456E6}"/>
              </a:ext>
            </a:extLst>
          </p:cNvPr>
          <p:cNvSpPr txBox="1"/>
          <p:nvPr/>
        </p:nvSpPr>
        <p:spPr>
          <a:xfrm>
            <a:off x="607504" y="4951145"/>
            <a:ext cx="8439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Function arguments are said to be  passed wide if they are not reduced to range of type.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Else they are narrow</a:t>
            </a:r>
          </a:p>
        </p:txBody>
      </p:sp>
    </p:spTree>
    <p:extLst>
      <p:ext uri="{BB962C8B-B14F-4D97-AF65-F5344CB8AC3E}">
        <p14:creationId xmlns:p14="http://schemas.microsoft.com/office/powerpoint/2010/main" val="40830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</TotalTime>
  <Words>3479</Words>
  <Application>Microsoft Office PowerPoint</Application>
  <PresentationFormat>On-screen Show (4:3)</PresentationFormat>
  <Paragraphs>686</Paragraphs>
  <Slides>118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6" baseType="lpstr">
      <vt:lpstr>Algerian</vt:lpstr>
      <vt:lpstr>Arial</vt:lpstr>
      <vt:lpstr>Book Antiqua</vt:lpstr>
      <vt:lpstr>Calibri</vt:lpstr>
      <vt:lpstr>Calibri Light</vt:lpstr>
      <vt:lpstr>Courier New</vt:lpstr>
      <vt:lpstr>Wingdings</vt:lpstr>
      <vt:lpstr>Office Theme</vt:lpstr>
      <vt:lpstr>MICRO-CONTROLLER AND EMBEDDED SYSTEMS (MES)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MICRO-CONTROLLER AND EMBEDDED SYSTEMS (MES)</dc:title>
  <dc:creator>JNNCE JAMS</dc:creator>
  <cp:lastModifiedBy>JNNCE JAMS</cp:lastModifiedBy>
  <cp:revision>486</cp:revision>
  <dcterms:created xsi:type="dcterms:W3CDTF">2023-06-04T05:10:31Z</dcterms:created>
  <dcterms:modified xsi:type="dcterms:W3CDTF">2023-07-28T05:55:01Z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